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95DDA-6DE5-4514-A52E-EB5353C261D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50F31-9207-40E5-87A6-9E602A3F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6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0473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2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99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4213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5607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193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2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3A82006-5B6B-4937-BE37-BFAD08DF045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71DA42-1D7F-427B-9B0E-FDFFAFFDF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53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83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240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22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599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49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61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876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850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286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96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3A82006-5B6B-4937-BE37-BFAD08DF045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71DA42-1D7F-427B-9B0E-FDFFAFFDF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13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3A82006-5B6B-4937-BE37-BFAD08DF045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71DA42-1D7F-427B-9B0E-FDFFAFFDF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71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3A82006-5B6B-4937-BE37-BFAD08DF045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71DA42-1D7F-427B-9B0E-FDFFAFFDF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76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3A82006-5B6B-4937-BE37-BFAD08DF045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71DA42-1D7F-427B-9B0E-FDFFAFFDF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33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A82006-5B6B-4937-BE37-BFAD08DF045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71DA42-1D7F-427B-9B0E-FDFFAFFDF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59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2006-5B6B-4937-BE37-BFAD08DF045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DA42-1D7F-427B-9B0E-FDFFAFFDF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2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2006-5B6B-4937-BE37-BFAD08DF045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DA42-1D7F-427B-9B0E-FDFFAFFDF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48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B3A82006-5B6B-4937-BE37-BFAD08DF045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9771DA42-1D7F-427B-9B0E-FDFFAFFDF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45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572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8" y="2217738"/>
            <a:ext cx="6028266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>
                <a:cs typeface="Arial" panose="020B0604020202020204" pitchFamily="34" charset="0"/>
              </a:rPr>
              <a:t>The </a:t>
            </a:r>
            <a:r>
              <a:rPr lang="en-US" sz="1400" dirty="0" smtClean="0">
                <a:cs typeface="Arial" panose="020B0604020202020204" pitchFamily="34" charset="0"/>
              </a:rPr>
              <a:t>U-251 MG </a:t>
            </a:r>
            <a:r>
              <a:rPr lang="en-US" sz="1400" dirty="0">
                <a:cs typeface="Arial" panose="020B0604020202020204" pitchFamily="34" charset="0"/>
              </a:rPr>
              <a:t>human brain (glioblastoma) cell line is used to create the CDX (Cell Line Derived Xenograft) </a:t>
            </a:r>
            <a:r>
              <a:rPr lang="en-US" sz="1400" dirty="0" smtClean="0">
                <a:cs typeface="Arial" panose="020B0604020202020204" pitchFamily="34" charset="0"/>
              </a:rPr>
              <a:t>U-251 MG </a:t>
            </a:r>
            <a:r>
              <a:rPr lang="en-US" sz="1400" dirty="0">
                <a:cs typeface="Arial" panose="020B0604020202020204" pitchFamily="34" charset="0"/>
              </a:rPr>
              <a:t>mouse </a:t>
            </a:r>
            <a:r>
              <a:rPr lang="en-US" sz="1400" dirty="0" smtClean="0">
                <a:cs typeface="Arial" panose="020B0604020202020204" pitchFamily="34" charset="0"/>
              </a:rPr>
              <a:t>model, </a:t>
            </a:r>
            <a:r>
              <a:rPr lang="en-US" sz="1400" dirty="0" smtClean="0"/>
              <a:t>containing </a:t>
            </a:r>
            <a:r>
              <a:rPr lang="en-US" sz="1400" dirty="0"/>
              <a:t>mu-p53 and </a:t>
            </a:r>
            <a:r>
              <a:rPr lang="en-US" sz="1400" dirty="0" smtClean="0"/>
              <a:t>mu-PTEN. </a:t>
            </a:r>
            <a:r>
              <a:rPr lang="en-US" sz="1400" dirty="0"/>
              <a:t>The U-251 </a:t>
            </a:r>
            <a:r>
              <a:rPr lang="en-US" sz="1400" dirty="0" smtClean="0"/>
              <a:t>MG xenograft model is highly utilized </a:t>
            </a:r>
            <a:r>
              <a:rPr lang="en-US" sz="1400" dirty="0"/>
              <a:t>in preclinical research to study therapeutic agents targeting angiogenesis such as anti-VEGF or </a:t>
            </a:r>
            <a:r>
              <a:rPr lang="en-US" sz="1400" dirty="0" err="1"/>
              <a:t>vadimezan</a:t>
            </a:r>
            <a:r>
              <a:rPr lang="en-US" sz="1400" dirty="0"/>
              <a:t> and telomerase inhibitors like GRN163.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>
                <a:cs typeface="Arial" panose="020B0604020202020204" pitchFamily="34" charset="0"/>
              </a:rPr>
              <a:t>Human </a:t>
            </a:r>
            <a:r>
              <a:rPr lang="en-US" sz="1400" dirty="0">
                <a:cs typeface="Arial" panose="020B0604020202020204" pitchFamily="34" charset="0"/>
              </a:rPr>
              <a:t>tumor xenograft animal models may help identify any potential limitations and find new treatment options for brain cancer patients.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400" dirty="0" smtClean="0">
                <a:cs typeface="Arial" panose="020B0604020202020204" pitchFamily="34" charset="0"/>
              </a:rPr>
              <a:t> </a:t>
            </a:r>
            <a:r>
              <a:rPr lang="en-US" altLang="en-US" sz="14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Arial" panose="020B0604020202020204" pitchFamily="34" charset="0"/>
              </a:rPr>
              <a:t>Xenografting</a:t>
            </a:r>
            <a:r>
              <a:rPr lang="en-US" altLang="en-US" sz="14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Arial" panose="020B0604020202020204" pitchFamily="34" charset="0"/>
              </a:rPr>
              <a:t>Typically, </a:t>
            </a:r>
            <a:r>
              <a:rPr lang="en-US" altLang="en-US" sz="1400" dirty="0" err="1">
                <a:cs typeface="Arial" panose="020B0604020202020204" pitchFamily="34" charset="0"/>
              </a:rPr>
              <a:t>immunodeficient</a:t>
            </a:r>
            <a:r>
              <a:rPr lang="en-US" altLang="en-US" sz="14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Arial" panose="020B0604020202020204" pitchFamily="34" charset="0"/>
              </a:rPr>
              <a:t>Xenografting</a:t>
            </a:r>
            <a:r>
              <a:rPr lang="en-US" altLang="en-US" sz="1400" dirty="0">
                <a:cs typeface="Arial" panose="020B0604020202020204" pitchFamily="34" charset="0"/>
              </a:rPr>
              <a:t> </a:t>
            </a:r>
            <a:r>
              <a:rPr lang="en-US" altLang="en-US" sz="1400" dirty="0" smtClean="0">
                <a:cs typeface="Arial" panose="020B0604020202020204" pitchFamily="34" charset="0"/>
              </a:rPr>
              <a:t>is a </a:t>
            </a:r>
            <a:r>
              <a:rPr lang="en-US" altLang="en-US" sz="14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354667" y="1682968"/>
            <a:ext cx="60464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U-251 MG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6821434" y="4466034"/>
            <a:ext cx="40056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41" y="1929271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2175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U-251 MG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03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U-251 MG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9143732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U-251 MG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370444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U-251 MG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665672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U-251 MG 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U-251 MG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U-251 MG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U-251 MG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U-251 MG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12493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643466" y="2438400"/>
            <a:ext cx="5813778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6579" y="1854200"/>
            <a:ext cx="5917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U-251 MG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88015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46</TotalTime>
  <Words>704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4</cp:revision>
  <dcterms:created xsi:type="dcterms:W3CDTF">2018-01-11T19:09:50Z</dcterms:created>
  <dcterms:modified xsi:type="dcterms:W3CDTF">2018-01-12T02:58:25Z</dcterms:modified>
</cp:coreProperties>
</file>