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3EC69-1A91-49D5-A820-327DBC2A6DD6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26B85-3DFF-428A-9CDC-AFC7B63C4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6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6559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49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680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80549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155722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106902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775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4B4F5A34-4944-4D3F-9B28-EF7B7468459A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2D283B1-64EC-4149-BC42-307B918C5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136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5807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6373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8573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06337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52105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5504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2901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11200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77406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727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4B4F5A34-4944-4D3F-9B28-EF7B7468459A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2D283B1-64EC-4149-BC42-307B918C5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498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4B4F5A34-4944-4D3F-9B28-EF7B7468459A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2D283B1-64EC-4149-BC42-307B918C5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629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4B4F5A34-4944-4D3F-9B28-EF7B7468459A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2D283B1-64EC-4149-BC42-307B918C5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0216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4B4F5A34-4944-4D3F-9B28-EF7B7468459A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2D283B1-64EC-4149-BC42-307B918C5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584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4F5A34-4944-4D3F-9B28-EF7B7468459A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2D283B1-64EC-4149-BC42-307B918C5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619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F5A34-4944-4D3F-9B28-EF7B7468459A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83B1-64EC-4149-BC42-307B918C5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9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F5A34-4944-4D3F-9B28-EF7B7468459A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83B1-64EC-4149-BC42-307B918C5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69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4016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4B4F5A34-4944-4D3F-9B28-EF7B7468459A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B2D283B1-64EC-4149-BC42-307B918C5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002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840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632177" y="2217738"/>
            <a:ext cx="7213601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500" dirty="0"/>
              <a:t>The T-47D </a:t>
            </a:r>
            <a:r>
              <a:rPr lang="en-US" sz="1500" dirty="0" err="1"/>
              <a:t>hypotriploid</a:t>
            </a:r>
            <a:r>
              <a:rPr lang="en-US" sz="1500" dirty="0"/>
              <a:t> epithelial cell line is derived from ductal carcinoma of the breast of a 54-year-old female patient and is a suitable transfection host. The </a:t>
            </a:r>
            <a:r>
              <a:rPr lang="en-US" sz="1500" dirty="0" smtClean="0"/>
              <a:t>T-47D </a:t>
            </a:r>
            <a:r>
              <a:rPr lang="en-US" sz="1500" dirty="0"/>
              <a:t>cell line has been extensively employed in breast cancer research.  </a:t>
            </a:r>
            <a:r>
              <a:rPr lang="en-US" sz="1500" dirty="0" smtClean="0">
                <a:cs typeface="Arial" panose="020B0604020202020204" pitchFamily="34" charset="0"/>
              </a:rPr>
              <a:t> </a:t>
            </a:r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500" dirty="0" smtClean="0">
                <a:cs typeface="Arial" panose="020B0604020202020204" pitchFamily="34" charset="0"/>
              </a:rPr>
              <a:t>The </a:t>
            </a:r>
            <a:r>
              <a:rPr lang="en-US" sz="1500" dirty="0" smtClean="0"/>
              <a:t>T-47D </a:t>
            </a:r>
            <a:r>
              <a:rPr lang="en-US" sz="1500" dirty="0" smtClean="0">
                <a:cs typeface="Arial" panose="020B0604020202020204" pitchFamily="34" charset="0"/>
              </a:rPr>
              <a:t>cell </a:t>
            </a:r>
            <a:r>
              <a:rPr lang="en-US" sz="1500" dirty="0">
                <a:cs typeface="Arial" panose="020B0604020202020204" pitchFamily="34" charset="0"/>
              </a:rPr>
              <a:t>line is used to create the CDX (Cell Line Derived Xenograft</a:t>
            </a:r>
            <a:r>
              <a:rPr lang="en-US" sz="1500" dirty="0" smtClean="0">
                <a:cs typeface="Arial" panose="020B0604020202020204" pitchFamily="34" charset="0"/>
              </a:rPr>
              <a:t>) </a:t>
            </a:r>
            <a:r>
              <a:rPr lang="en-US" sz="1500" dirty="0" smtClean="0"/>
              <a:t>T-47D</a:t>
            </a:r>
            <a:r>
              <a:rPr lang="en-US" sz="1500" dirty="0" smtClean="0">
                <a:cs typeface="Arial" panose="020B0604020202020204" pitchFamily="34" charset="0"/>
              </a:rPr>
              <a:t> </a:t>
            </a:r>
            <a:r>
              <a:rPr lang="en-US" sz="1500" dirty="0">
                <a:cs typeface="Arial" panose="020B0604020202020204" pitchFamily="34" charset="0"/>
              </a:rPr>
              <a:t>mouse </a:t>
            </a:r>
            <a:r>
              <a:rPr lang="en-US" sz="1500" dirty="0" smtClean="0">
                <a:cs typeface="Arial" panose="020B0604020202020204" pitchFamily="34" charset="0"/>
              </a:rPr>
              <a:t>model </a:t>
            </a:r>
            <a:r>
              <a:rPr lang="en-US" sz="1500" dirty="0"/>
              <a:t>that is estrogen and progesterone receptor positive CDX</a:t>
            </a:r>
            <a:r>
              <a:rPr lang="en-US" sz="1500" dirty="0" smtClean="0"/>
              <a:t>, which is </a:t>
            </a:r>
            <a:r>
              <a:rPr lang="en-US" sz="1500" smtClean="0"/>
              <a:t>commonly </a:t>
            </a:r>
            <a:r>
              <a:rPr lang="en-US" sz="1500" smtClean="0"/>
              <a:t>utilized </a:t>
            </a:r>
            <a:r>
              <a:rPr lang="en-US" sz="1500" dirty="0"/>
              <a:t>in anti-tumor </a:t>
            </a:r>
            <a:r>
              <a:rPr lang="en-US" sz="1500" dirty="0" smtClean="0"/>
              <a:t>studies. Preclinical research </a:t>
            </a:r>
            <a:r>
              <a:rPr lang="en-US" sz="1500" dirty="0"/>
              <a:t>of the </a:t>
            </a:r>
            <a:r>
              <a:rPr lang="en-US" sz="1500" dirty="0" smtClean="0"/>
              <a:t>T-47D </a:t>
            </a:r>
            <a:r>
              <a:rPr lang="en-US" sz="1500" dirty="0"/>
              <a:t>mouse xenograft model can be valuable in the evaluation of breast cancer treatment, which is essential for patients with advanced stage disease. </a:t>
            </a:r>
            <a:endParaRPr lang="en-US" sz="15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 err="1" smtClean="0">
                <a:cs typeface="Arial" panose="020B0604020202020204" pitchFamily="34" charset="0"/>
              </a:rPr>
              <a:t>Xenografting</a:t>
            </a:r>
            <a:r>
              <a:rPr lang="en-US" altLang="en-US" sz="1500" dirty="0" smtClean="0">
                <a:cs typeface="Arial" panose="020B0604020202020204" pitchFamily="34" charset="0"/>
              </a:rPr>
              <a:t> </a:t>
            </a:r>
            <a:r>
              <a:rPr lang="en-US" altLang="en-US" sz="1500" dirty="0">
                <a:cs typeface="Arial" panose="020B0604020202020204" pitchFamily="34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 err="1">
                <a:cs typeface="Arial" panose="020B0604020202020204" pitchFamily="34" charset="0"/>
              </a:rPr>
              <a:t>Xenografting</a:t>
            </a:r>
            <a:r>
              <a:rPr lang="en-US" altLang="en-US" sz="1500" dirty="0">
                <a:cs typeface="Arial" panose="020B0604020202020204" pitchFamily="34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>
                <a:cs typeface="Arial" panose="020B0604020202020204" pitchFamily="34" charset="0"/>
              </a:rPr>
              <a:t>Typically, </a:t>
            </a:r>
            <a:r>
              <a:rPr lang="en-US" altLang="en-US" sz="1500" dirty="0" err="1">
                <a:cs typeface="Arial" panose="020B0604020202020204" pitchFamily="34" charset="0"/>
              </a:rPr>
              <a:t>immunodeficient</a:t>
            </a:r>
            <a:r>
              <a:rPr lang="en-US" altLang="en-US" sz="1500" dirty="0">
                <a:cs typeface="Arial" panose="020B0604020202020204" pitchFamily="34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 err="1">
                <a:cs typeface="Arial" panose="020B0604020202020204" pitchFamily="34" charset="0"/>
              </a:rPr>
              <a:t>Xenografting</a:t>
            </a:r>
            <a:r>
              <a:rPr lang="en-US" altLang="en-US" sz="1500" dirty="0">
                <a:cs typeface="Arial" panose="020B0604020202020204" pitchFamily="34" charset="0"/>
              </a:rPr>
              <a:t> </a:t>
            </a:r>
            <a:r>
              <a:rPr lang="en-US" altLang="en-US" sz="1500" dirty="0" smtClean="0">
                <a:cs typeface="Arial" panose="020B0604020202020204" pitchFamily="34" charset="0"/>
              </a:rPr>
              <a:t>is a </a:t>
            </a:r>
            <a:r>
              <a:rPr lang="en-US" altLang="en-US" sz="1500" dirty="0">
                <a:cs typeface="Arial" panose="020B0604020202020204" pitchFamily="34" charset="0"/>
              </a:rPr>
              <a:t>complete and accurate study of tumor growth and the activity of drug administration</a:t>
            </a:r>
            <a:r>
              <a:rPr lang="en-US" altLang="en-US" sz="1500" dirty="0" smtClean="0">
                <a:cs typeface="Arial" panose="020B0604020202020204" pitchFamily="34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54087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/>
              <a:t>T-47D</a:t>
            </a:r>
            <a:r>
              <a:rPr lang="en-US" altLang="en-US" sz="3200" b="1" dirty="0" smtClean="0">
                <a:ea typeface="MS PGothic" pitchFamily="34" charset="-128"/>
              </a:rPr>
              <a:t> 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7845778" y="4897407"/>
            <a:ext cx="373662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18" y="2344768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4705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63311" y="2491220"/>
          <a:ext cx="9392354" cy="332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49"/>
                <a:gridCol w="2969949"/>
                <a:gridCol w="3452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Cell</a:t>
                      </a:r>
                      <a:r>
                        <a:rPr lang="en-US" sz="1800" baseline="0" dirty="0" smtClean="0"/>
                        <a:t> Line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Tissue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Caki-2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Clear Cell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PANC-1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Epithiloid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SK-MEL-2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Malignant Melanoma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SK-OV-3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997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U-87 MG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Glioblastoma</a:t>
                      </a:r>
                      <a:r>
                        <a:rPr lang="en-US" sz="1800" dirty="0" smtClean="0"/>
                        <a:t>/Astrocytoma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A431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Epidermis</a:t>
                      </a:r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Epidermoid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SW-480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HeLa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Cervix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</a:tbl>
          </a:graphicData>
        </a:graphic>
      </p:graphicFrame>
      <p:sp>
        <p:nvSpPr>
          <p:cNvPr id="21548" name="Content Placeholder 2"/>
          <p:cNvSpPr>
            <a:spLocks noGrp="1"/>
          </p:cNvSpPr>
          <p:nvPr>
            <p:ph idx="4294967295"/>
          </p:nvPr>
        </p:nvSpPr>
        <p:spPr>
          <a:xfrm>
            <a:off x="4794250" y="5826125"/>
            <a:ext cx="7397750" cy="4921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Labs has ~150 cell lines available for xenograft animal studies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Complete listing available at </a:t>
            </a: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altogenlabs.com/xenograft-models</a:t>
            </a:r>
          </a:p>
        </p:txBody>
      </p:sp>
      <p:sp>
        <p:nvSpPr>
          <p:cNvPr id="21549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1550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2179198" y="2069179"/>
            <a:ext cx="5384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>
                <a:ea typeface="MS PGothic" pitchFamily="34" charset="-128"/>
              </a:rPr>
              <a:t>Sample Cell Lines Available</a:t>
            </a:r>
            <a:endParaRPr lang="en-US" altLang="en-US" sz="2400" b="1" dirty="0">
              <a:ea typeface="MS PGothic" pitchFamily="34" charset="-128"/>
            </a:endParaRPr>
          </a:p>
        </p:txBody>
      </p:sp>
      <p:sp>
        <p:nvSpPr>
          <p:cNvPr id="21552" name="TextBox 15"/>
          <p:cNvSpPr txBox="1">
            <a:spLocks noChangeArrowheads="1"/>
          </p:cNvSpPr>
          <p:nvPr/>
        </p:nvSpPr>
        <p:spPr bwMode="auto">
          <a:xfrm>
            <a:off x="1591733" y="1170224"/>
            <a:ext cx="81122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1553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155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Labs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 dirty="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155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5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591733" y="1600867"/>
            <a:ext cx="70216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T-47D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Xenograft Model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2023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T-47D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160823239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/>
              <a:t>T-47D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9109183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ea typeface="MS PGothic" pitchFamily="34" charset="-128"/>
              </a:rPr>
              <a:t>T-47D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12676421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T-47D xenograft 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T-47D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T-47D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T-47D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/>
              <a:t>T-47D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106257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1309511" y="2481263"/>
            <a:ext cx="5791200" cy="284956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5375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T-47D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17719690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14</TotalTime>
  <Words>717</Words>
  <Application>Microsoft Office PowerPoint</Application>
  <PresentationFormat>Widescreen</PresentationFormat>
  <Paragraphs>116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5</cp:revision>
  <dcterms:created xsi:type="dcterms:W3CDTF">2018-01-12T02:31:28Z</dcterms:created>
  <dcterms:modified xsi:type="dcterms:W3CDTF">2018-01-17T23:45:15Z</dcterms:modified>
</cp:coreProperties>
</file>