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CA2BD-7861-4042-AAF7-D07AB562C222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96FAD-5385-4ED9-875C-1B537C40B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9123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11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2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404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7955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3907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95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5E12264-0D88-4E39-9BBE-5068EBF52E3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68E1AA-0E37-435E-A768-2BFDF85B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43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41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868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141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739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787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24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48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64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371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19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5E12264-0D88-4E39-9BBE-5068EBF52E3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68E1AA-0E37-435E-A768-2BFDF85B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67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5E12264-0D88-4E39-9BBE-5068EBF52E3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68E1AA-0E37-435E-A768-2BFDF85B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88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5E12264-0D88-4E39-9BBE-5068EBF52E3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68E1AA-0E37-435E-A768-2BFDF85B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71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5E12264-0D88-4E39-9BBE-5068EBF52E3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68E1AA-0E37-435E-A768-2BFDF85B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9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E12264-0D88-4E39-9BBE-5068EBF52E3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68E1AA-0E37-435E-A768-2BFDF85B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6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264-0D88-4E39-9BBE-5068EBF52E3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E1AA-0E37-435E-A768-2BFDF85B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5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2264-0D88-4E39-9BBE-5068EBF52E3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E1AA-0E37-435E-A768-2BFDF85B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1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059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45E12264-0D88-4E39-9BBE-5068EBF52E3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3868E1AA-0E37-435E-A768-2BFDF85B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02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214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8" y="2217738"/>
            <a:ext cx="5751160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>
                <a:cs typeface="Arial" panose="020B0604020202020204" pitchFamily="34" charset="0"/>
              </a:rPr>
              <a:t>The </a:t>
            </a:r>
            <a:r>
              <a:rPr lang="en-US" sz="1400" dirty="0" smtClean="0">
                <a:cs typeface="Arial" panose="020B0604020202020204" pitchFamily="34" charset="0"/>
              </a:rPr>
              <a:t>SNB-75 </a:t>
            </a:r>
            <a:r>
              <a:rPr lang="en-US" sz="1400" dirty="0">
                <a:cs typeface="Arial" panose="020B0604020202020204" pitchFamily="34" charset="0"/>
              </a:rPr>
              <a:t>human brain </a:t>
            </a:r>
            <a:r>
              <a:rPr lang="en-US" sz="1400" dirty="0" smtClean="0">
                <a:cs typeface="Arial" panose="020B0604020202020204" pitchFamily="34" charset="0"/>
              </a:rPr>
              <a:t>(astrocytoma) </a:t>
            </a:r>
            <a:r>
              <a:rPr lang="en-US" sz="1400" dirty="0">
                <a:cs typeface="Arial" panose="020B0604020202020204" pitchFamily="34" charset="0"/>
              </a:rPr>
              <a:t>cell line is used to create the CDX (Cell Line Derived Xenograft) </a:t>
            </a:r>
            <a:r>
              <a:rPr lang="en-US" sz="1400" dirty="0" smtClean="0">
                <a:cs typeface="Arial" panose="020B0604020202020204" pitchFamily="34" charset="0"/>
              </a:rPr>
              <a:t>SNB-75 </a:t>
            </a:r>
            <a:r>
              <a:rPr lang="en-US" sz="1400" dirty="0">
                <a:cs typeface="Arial" panose="020B0604020202020204" pitchFamily="34" charset="0"/>
              </a:rPr>
              <a:t>mouse model that </a:t>
            </a:r>
            <a:r>
              <a:rPr lang="en-US" sz="1400" dirty="0" smtClean="0"/>
              <a:t>that </a:t>
            </a:r>
            <a:r>
              <a:rPr lang="en-US" sz="1400" dirty="0"/>
              <a:t>is extensively </a:t>
            </a:r>
            <a:r>
              <a:rPr lang="en-US" sz="1400" dirty="0" smtClean="0"/>
              <a:t>employed</a:t>
            </a:r>
            <a:r>
              <a:rPr lang="en-US" sz="1400" dirty="0"/>
              <a:t> </a:t>
            </a:r>
            <a:r>
              <a:rPr lang="en-US" sz="1400" dirty="0" smtClean="0"/>
              <a:t>in </a:t>
            </a:r>
            <a:r>
              <a:rPr lang="en-US" sz="1400" dirty="0"/>
              <a:t>preclinical research for the development of new monotherapies and in combinatorial studies to determine synergetic antitumor effect with </a:t>
            </a:r>
            <a:r>
              <a:rPr lang="en-US" sz="1400" dirty="0" err="1"/>
              <a:t>temozolomide</a:t>
            </a:r>
            <a:r>
              <a:rPr lang="en-US" sz="1400" dirty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>
                <a:cs typeface="Arial" panose="020B0604020202020204" pitchFamily="34" charset="0"/>
              </a:rPr>
              <a:t>Human </a:t>
            </a:r>
            <a:r>
              <a:rPr lang="en-US" sz="1400" dirty="0">
                <a:cs typeface="Arial" panose="020B0604020202020204" pitchFamily="34" charset="0"/>
              </a:rPr>
              <a:t>tumor xenograft animal models may help identify any potential limitations and find new treatment options for brain cancer patients</a:t>
            </a:r>
            <a:r>
              <a:rPr lang="en-US" sz="1400" dirty="0" smtClean="0">
                <a:cs typeface="Arial" panose="020B0604020202020204" pitchFamily="34" charset="0"/>
              </a:rPr>
              <a:t>. </a:t>
            </a:r>
            <a:endParaRPr lang="en-US" sz="1400" dirty="0">
              <a:cs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400" dirty="0" smtClean="0">
                <a:cs typeface="Arial" panose="020B0604020202020204" pitchFamily="34" charset="0"/>
              </a:rPr>
              <a:t> </a:t>
            </a:r>
            <a:r>
              <a:rPr lang="en-US" altLang="en-US" sz="14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Arial" panose="020B0604020202020204" pitchFamily="34" charset="0"/>
              </a:rPr>
              <a:t>Xenografting</a:t>
            </a:r>
            <a:r>
              <a:rPr lang="en-US" altLang="en-US" sz="14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Arial" panose="020B0604020202020204" pitchFamily="34" charset="0"/>
              </a:rPr>
              <a:t>Typically, </a:t>
            </a:r>
            <a:r>
              <a:rPr lang="en-US" altLang="en-US" sz="1400" dirty="0" err="1">
                <a:cs typeface="Arial" panose="020B0604020202020204" pitchFamily="34" charset="0"/>
              </a:rPr>
              <a:t>immunodeficient</a:t>
            </a:r>
            <a:r>
              <a:rPr lang="en-US" altLang="en-US" sz="14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Arial" panose="020B0604020202020204" pitchFamily="34" charset="0"/>
              </a:rPr>
              <a:t>Xenografting</a:t>
            </a:r>
            <a:r>
              <a:rPr lang="en-US" altLang="en-US" sz="1400" dirty="0">
                <a:cs typeface="Arial" panose="020B0604020202020204" pitchFamily="34" charset="0"/>
              </a:rPr>
              <a:t> </a:t>
            </a:r>
            <a:r>
              <a:rPr lang="en-US" altLang="en-US" sz="1400" dirty="0" smtClean="0">
                <a:cs typeface="Arial" panose="020B0604020202020204" pitchFamily="34" charset="0"/>
              </a:rPr>
              <a:t>is a </a:t>
            </a:r>
            <a:r>
              <a:rPr lang="en-US" altLang="en-US" sz="14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SNB-75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7701566" y="4466034"/>
            <a:ext cx="38250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640" y="1986848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297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SNB-75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86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SNB-75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16975414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SNB-75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526931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SNB-75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8517879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SNB-75 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SNB-75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SNB-75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SNB-75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SNB-75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3583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207910" y="2438400"/>
            <a:ext cx="5881512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SNB-75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016401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72</TotalTime>
  <Words>692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2018-01-11T19:11:19Z</dcterms:created>
  <dcterms:modified xsi:type="dcterms:W3CDTF">2018-01-17T21:42:15Z</dcterms:modified>
</cp:coreProperties>
</file>