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57" r:id="rId3"/>
    <p:sldId id="264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86" d="100"/>
          <a:sy n="86" d="100"/>
        </p:scale>
        <p:origin x="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929BD-5F73-4EE8-90E5-6BC3AC4FC86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94693-E958-45B9-80FB-C4C9C7982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3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234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536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4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2956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4315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3047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2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84698C6-6687-4804-98D5-BED0C3E8AB4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D52BA7-FE38-48AE-BC9D-E96B9CE6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98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76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968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284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1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746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902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271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176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21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42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84698C6-6687-4804-98D5-BED0C3E8AB4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D52BA7-FE38-48AE-BC9D-E96B9CE6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0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84698C6-6687-4804-98D5-BED0C3E8AB4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D52BA7-FE38-48AE-BC9D-E96B9CE6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7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84698C6-6687-4804-98D5-BED0C3E8AB4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D52BA7-FE38-48AE-BC9D-E96B9CE6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28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84698C6-6687-4804-98D5-BED0C3E8AB4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D52BA7-FE38-48AE-BC9D-E96B9CE6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93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4698C6-6687-4804-98D5-BED0C3E8AB4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D52BA7-FE38-48AE-BC9D-E96B9CE6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8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98C6-6687-4804-98D5-BED0C3E8AB4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2BA7-FE38-48AE-BC9D-E96B9CE6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2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98C6-6687-4804-98D5-BED0C3E8AB4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2BA7-FE38-48AE-BC9D-E96B9CE6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59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184698C6-6687-4804-98D5-BED0C3E8AB4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C2D52BA7-FE38-48AE-BC9D-E96B9CE6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71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06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845820" y="2344401"/>
            <a:ext cx="6555283" cy="38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/>
              <a:t>The SK-N-AS human brain (neuroblastoma) </a:t>
            </a:r>
            <a:r>
              <a:rPr lang="en-US" sz="1400" dirty="0" smtClean="0"/>
              <a:t>cell </a:t>
            </a:r>
            <a:r>
              <a:rPr lang="en-US" sz="1400" dirty="0"/>
              <a:t>line is derived from bone marrow metastasis of a 6-year-old Caucasian female neuroblastoma </a:t>
            </a:r>
            <a:r>
              <a:rPr lang="en-US" sz="1400" dirty="0" smtClean="0"/>
              <a:t>patient. The </a:t>
            </a:r>
            <a:r>
              <a:rPr lang="en-US" sz="1400" dirty="0"/>
              <a:t>SK-N-AS cell line synthesizes Insulin-like growth factor II (IGF-II) and IGF-II RNA and possesses type I IGF receptors</a:t>
            </a:r>
            <a:r>
              <a:rPr lang="en-US" sz="1400" dirty="0" smtClean="0"/>
              <a:t>.</a:t>
            </a:r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SK-N-AS cells are </a:t>
            </a:r>
            <a:r>
              <a:rPr lang="en-US" sz="1400" dirty="0"/>
              <a:t>used to create the CDX (Cell Line Derived Xenograft) SK-N-AS xenograft mouse model </a:t>
            </a:r>
            <a:r>
              <a:rPr lang="en-US" sz="1400" dirty="0" smtClean="0"/>
              <a:t>that is employed </a:t>
            </a:r>
            <a:r>
              <a:rPr lang="en-US" sz="1400" dirty="0"/>
              <a:t>in preclinical studies worldwide to analyze the anticancer activity of PLK-1 inhibitors, including mainstream tumor growth inhibitors such as </a:t>
            </a:r>
            <a:r>
              <a:rPr lang="en-US" sz="1400" dirty="0" err="1"/>
              <a:t>lapatinib</a:t>
            </a:r>
            <a:r>
              <a:rPr lang="en-US" sz="1400" dirty="0"/>
              <a:t>, </a:t>
            </a:r>
            <a:r>
              <a:rPr lang="en-US" sz="1400" dirty="0" err="1"/>
              <a:t>trastuzumab</a:t>
            </a:r>
            <a:r>
              <a:rPr lang="en-US" sz="1400" dirty="0"/>
              <a:t>, rosiglitazone. </a:t>
            </a:r>
            <a:endParaRPr lang="en-US" sz="1400" dirty="0" smtClean="0"/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>
                <a:cs typeface="Times New Roman" panose="02020603050405020304" pitchFamily="18" charset="0"/>
              </a:rPr>
              <a:t>Typically, </a:t>
            </a:r>
            <a:r>
              <a:rPr lang="en-US" altLang="en-US" sz="14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4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4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500" dirty="0"/>
              <a:t> </a:t>
            </a:r>
            <a:endParaRPr lang="en-US" sz="1500" dirty="0" smtClean="0"/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365957" y="1682968"/>
            <a:ext cx="6035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SK-N-AS</a:t>
            </a:r>
            <a:r>
              <a:rPr lang="en-US" altLang="en-US" sz="3200" b="1" dirty="0" smtClean="0">
                <a:ea typeface="MS PGothic" pitchFamily="34" charset="-128"/>
              </a:rPr>
              <a:t> 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7749540" y="4466034"/>
            <a:ext cx="38176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460" y="1938337"/>
            <a:ext cx="2958324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90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2068830" y="1268413"/>
            <a:ext cx="8161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794" y="2912611"/>
            <a:ext cx="2031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3110" y="2023110"/>
            <a:ext cx="348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Arial Black" panose="020B0A04020102020204" pitchFamily="34" charset="0"/>
              </a:rPr>
              <a:t>SK-N-AS</a:t>
            </a:r>
            <a:r>
              <a:rPr lang="en-US" altLang="en-US" b="1" dirty="0" smtClean="0">
                <a:latin typeface="Arial Black" panose="020B0A04020102020204" pitchFamily="34" charset="0"/>
              </a:rPr>
              <a:t> (</a:t>
            </a:r>
            <a:r>
              <a:rPr lang="en-US" altLang="en-US" b="1" dirty="0" err="1" smtClean="0">
                <a:latin typeface="Arial Black" panose="020B0A04020102020204" pitchFamily="34" charset="0"/>
              </a:rPr>
              <a:t>Neoro</a:t>
            </a:r>
            <a:r>
              <a:rPr lang="en-US" altLang="en-US" b="1" dirty="0" err="1" smtClean="0">
                <a:latin typeface="Arial Black" panose="020B0A04020102020204" pitchFamily="34" charset="0"/>
              </a:rPr>
              <a:t>blastoma</a:t>
            </a:r>
            <a:r>
              <a:rPr lang="en-US" altLang="en-US" b="1" dirty="0" smtClean="0">
                <a:latin typeface="Arial Black" panose="020B0A04020102020204" pitchFamily="34" charset="0"/>
              </a:rPr>
              <a:t>)    Xenograft Study</a:t>
            </a:r>
            <a:endParaRPr lang="en-US" altLang="en-US" b="1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60" y="1817113"/>
            <a:ext cx="6911850" cy="435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08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SK-N-AS</a:t>
            </a:r>
            <a:r>
              <a:rPr lang="en-US" sz="3200" dirty="0" smtClean="0"/>
              <a:t> 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  <a:endParaRPr lang="en-US" altLang="en-US" sz="32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9808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782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SK-N-AS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498522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SK-N-AS</a:t>
            </a:r>
            <a:r>
              <a:rPr lang="en-US" sz="3200" dirty="0" smtClean="0"/>
              <a:t> </a:t>
            </a:r>
            <a:r>
              <a:rPr lang="en-US" altLang="en-US" sz="3200" b="1" dirty="0" smtClean="0">
                <a:ea typeface="MS PGothic" pitchFamily="34" charset="-128"/>
              </a:rPr>
              <a:t>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1195983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SK-N-AS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SK-N-AS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Growth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SK-N-AS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SK-N-AS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ea typeface="MS PGothic" pitchFamily="34" charset="-128"/>
              </a:rPr>
              <a:t>SK-N-AS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4715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819150" y="2562225"/>
            <a:ext cx="5943600" cy="2768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4425" y="4221163"/>
            <a:ext cx="2794000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7535864" y="2363789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1339" y="1854200"/>
            <a:ext cx="565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SK-N-AS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2045375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1352</TotalTime>
  <Words>610</Words>
  <Application>Microsoft Office PowerPoint</Application>
  <PresentationFormat>Widescreen</PresentationFormat>
  <Paragraphs>96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14</cp:revision>
  <dcterms:created xsi:type="dcterms:W3CDTF">2018-01-10T08:57:43Z</dcterms:created>
  <dcterms:modified xsi:type="dcterms:W3CDTF">2018-01-12T02:46:50Z</dcterms:modified>
</cp:coreProperties>
</file>