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AE8C5-38D4-4E1B-BA30-EB0191F43BDC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F4841-06B1-4F33-BDC8-9FF76796D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3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5448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20310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Altogen labs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05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44660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37928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9735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E7E4B4-7AC5-449C-BE47-5344E8766AC0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7</a:t>
            </a:fld>
            <a:endParaRPr lang="en-US" altLang="en-US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38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6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Chevron 7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12FACDEF-3287-412C-BA55-7FBE5CF07AC5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769A3F-86B8-4F7E-83A3-E77065B9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6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3402-5D7C-4715-A974-FD8A7D36442C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8BE4A-3182-4679-B07A-D4A1F5562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60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21BC1-504A-404C-9F3A-683AAA00F1A2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73DB061-30B7-4BDF-9E8B-4F63AC55E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810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B897-9B74-41C2-A8F8-331FB0283344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9226-46E9-4875-B4F4-EFAC5B68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754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EFA9-380E-4303-BFE5-62F63D16EC5F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C342-6586-4E85-8C37-C6C684BAD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741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F438-5E4B-43FE-B805-1784D23D1B04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7B5B-7765-4065-86DD-35C411B5A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242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6DA0-B9BF-428B-9687-090103C16FE2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8E50B-D5BC-44BB-B4F0-EC12B5A2A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371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46B94-889D-4F56-91B7-E9F4C0590855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494A-5F52-4B59-9421-7560DEDE88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667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D8A9C-1F33-4258-964A-F7FED737AD2D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E5DE6A-01FD-4AD1-8470-E49C3BB3B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337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BD21-992D-4A2B-8526-FF0F005E9E89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3939-C452-4C4B-B6D8-C03762CEE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212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0CAA-8926-4204-ACA3-B446221F417C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45AC-6A8D-4D48-BEC4-7DDC98CDF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40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9" name="Straight Connector 8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12FACDEF-3287-412C-BA55-7FBE5CF07AC5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769A3F-86B8-4F7E-83A3-E77065B9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18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12FACDEF-3287-412C-BA55-7FBE5CF07AC5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769A3F-86B8-4F7E-83A3-E77065B9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57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12FACDEF-3287-412C-BA55-7FBE5CF07AC5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769A3F-86B8-4F7E-83A3-E77065B9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76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12FACDEF-3287-412C-BA55-7FBE5CF07AC5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769A3F-86B8-4F7E-83A3-E77065B9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20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FACDEF-3287-412C-BA55-7FBE5CF07AC5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769A3F-86B8-4F7E-83A3-E77065B9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11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CDEF-3287-412C-BA55-7FBE5CF07AC5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9A3F-86B8-4F7E-83A3-E77065B9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1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CDEF-3287-412C-BA55-7FBE5CF07AC5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9A3F-86B8-4F7E-83A3-E77065B9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3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BA467-23CD-48E8-8C46-0C1A3DBA9A1F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7A780AF5-572D-4702-9420-A31BD1EC9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441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fld id="{12FACDEF-3287-412C-BA55-7FBE5CF07AC5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itchFamily="34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fld id="{5C769A3F-86B8-4F7E-83A3-E77065B9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69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E64F6B8-1E4B-4F1B-B30C-A9E31590A116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FC04EA8-EA7D-4307-804B-0E0C6EA3B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82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Content Placeholder 2"/>
          <p:cNvSpPr>
            <a:spLocks/>
          </p:cNvSpPr>
          <p:nvPr/>
        </p:nvSpPr>
        <p:spPr bwMode="auto">
          <a:xfrm>
            <a:off x="1162755" y="2217738"/>
            <a:ext cx="6412088" cy="394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400" dirty="0"/>
              <a:t>Preclinical studies of gastric cancer can help researchers to investigate its correlation with immune response and find new therapies for patients with this disease. The SGC-7901</a:t>
            </a:r>
            <a:r>
              <a:rPr lang="en-US" sz="1400" dirty="0" smtClean="0"/>
              <a:t> </a:t>
            </a:r>
            <a:r>
              <a:rPr lang="en-US" sz="1400" dirty="0"/>
              <a:t>cell line is essential for biomedical research related to human gastric cancer. </a:t>
            </a:r>
          </a:p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400" dirty="0" smtClean="0"/>
              <a:t>The </a:t>
            </a:r>
            <a:r>
              <a:rPr lang="en-US" sz="1400" dirty="0"/>
              <a:t>SGC-7901</a:t>
            </a:r>
            <a:r>
              <a:rPr lang="en-US" sz="1400" dirty="0"/>
              <a:t> </a:t>
            </a:r>
            <a:r>
              <a:rPr lang="en-US" sz="1400" dirty="0" smtClean="0"/>
              <a:t>human gastric </a:t>
            </a:r>
            <a:r>
              <a:rPr lang="en-US" sz="1400" dirty="0"/>
              <a:t>cell line is used to create the CDX (Cell Line Derived Xenograft) </a:t>
            </a:r>
            <a:r>
              <a:rPr lang="en-US" sz="1400" dirty="0"/>
              <a:t>SGC-7901</a:t>
            </a:r>
            <a:r>
              <a:rPr lang="en-US" sz="1400" dirty="0" smtClean="0"/>
              <a:t> xenograft </a:t>
            </a:r>
            <a:r>
              <a:rPr lang="en-US" sz="1400" dirty="0"/>
              <a:t>mouse </a:t>
            </a:r>
            <a:r>
              <a:rPr lang="en-US" sz="1400" dirty="0" smtClean="0"/>
              <a:t>model that </a:t>
            </a:r>
            <a:r>
              <a:rPr lang="en-US" sz="1400" dirty="0" smtClean="0"/>
              <a:t>enables </a:t>
            </a:r>
            <a:r>
              <a:rPr lang="en-US" sz="1400" dirty="0"/>
              <a:t>anti-tumor growth evaluation of extracts, kinase inhibitors as well as anti-inflammatory agents. </a:t>
            </a:r>
            <a:endParaRPr lang="en-US" sz="1400" dirty="0" smtClean="0"/>
          </a:p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 smtClean="0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1400" dirty="0">
                <a:cs typeface="Times New Roman" panose="02020603050405020304" pitchFamily="18" charset="0"/>
              </a:rPr>
              <a:t>is the transplantation of tissue from one species into another. 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>
                <a:cs typeface="Times New Roman" panose="02020603050405020304" pitchFamily="18" charset="0"/>
              </a:rPr>
              <a:t> has been established as benchmark studies in pre-clinical cancer research.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>
                <a:cs typeface="Times New Roman" panose="02020603050405020304" pitchFamily="18" charset="0"/>
              </a:rPr>
              <a:t>Typically, </a:t>
            </a:r>
            <a:r>
              <a:rPr lang="en-US" altLang="en-US" sz="1400" dirty="0" err="1">
                <a:cs typeface="Times New Roman" panose="02020603050405020304" pitchFamily="18" charset="0"/>
              </a:rPr>
              <a:t>immunodeficient</a:t>
            </a:r>
            <a:r>
              <a:rPr lang="en-US" altLang="en-US" sz="1400" dirty="0">
                <a:cs typeface="Times New Roman" panose="02020603050405020304" pitchFamily="18" charset="0"/>
              </a:rPr>
              <a:t> mice serve as hosts for a wide variety of human tumors, effectively serving as models for human subjects.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is a </a:t>
            </a:r>
            <a:r>
              <a:rPr lang="en-US" altLang="en-US" sz="1400" dirty="0">
                <a:cs typeface="Times New Roman" panose="02020603050405020304" pitchFamily="18" charset="0"/>
              </a:rPr>
              <a:t>complete and accurate study of tumor growth and the activity of drug administration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7173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1992313" y="1682968"/>
            <a:ext cx="58760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SGC-7901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 smtClean="0">
                <a:ea typeface="MS PGothic" pitchFamily="34" charset="-128"/>
              </a:rPr>
              <a:t>Xenograft 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7175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7176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717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7180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8" name="TextBox 2"/>
          <p:cNvSpPr txBox="1">
            <a:spLocks noChangeArrowheads="1"/>
          </p:cNvSpPr>
          <p:nvPr/>
        </p:nvSpPr>
        <p:spPr bwMode="auto">
          <a:xfrm>
            <a:off x="8048977" y="4890231"/>
            <a:ext cx="36688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 err="1">
                <a:latin typeface="Arial Black" panose="020B0A04020102020204" pitchFamily="34" charset="0"/>
              </a:rPr>
              <a:t>Xenografting</a:t>
            </a:r>
            <a:r>
              <a:rPr lang="en-US" altLang="en-US" sz="1600" dirty="0">
                <a:latin typeface="Arial Black" panose="020B0A04020102020204" pitchFamily="34" charset="0"/>
              </a:rPr>
              <a:t> tumor cells into mice has advanced pre-clinical cancer research </a:t>
            </a:r>
            <a:r>
              <a:rPr lang="en-US" altLang="en-US" sz="1600" dirty="0" smtClean="0">
                <a:latin typeface="Arial Black" panose="020B0A04020102020204" pitchFamily="34" charset="0"/>
              </a:rPr>
              <a:t>significantly</a:t>
            </a:r>
            <a:endParaRPr lang="en-US" alt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59" y="2267743"/>
            <a:ext cx="2898843" cy="25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81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/>
          </p:cNvSpPr>
          <p:nvPr/>
        </p:nvSpPr>
        <p:spPr bwMode="auto">
          <a:xfrm>
            <a:off x="564444" y="2714189"/>
            <a:ext cx="3804356" cy="313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solidFill>
                <a:srgbClr val="0070C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5603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5604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15"/>
          <p:cNvSpPr txBox="1">
            <a:spLocks noChangeArrowheads="1"/>
          </p:cNvSpPr>
          <p:nvPr/>
        </p:nvSpPr>
        <p:spPr bwMode="auto">
          <a:xfrm>
            <a:off x="2133599" y="1268413"/>
            <a:ext cx="74506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grpSp>
        <p:nvGrpSpPr>
          <p:cNvPr id="25607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5610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561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8523110" y="3352488"/>
            <a:ext cx="3262489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Estimated tumor volume (L x W</a:t>
            </a:r>
            <a:r>
              <a:rPr lang="en-US" altLang="en-US" sz="1400" baseline="30000" dirty="0">
                <a:latin typeface="Arial" charset="0"/>
                <a:cs typeface="Times New Roman" pitchFamily="18" charset="0"/>
              </a:rPr>
              <a:t>2</a:t>
            </a:r>
            <a:r>
              <a:rPr lang="en-US" altLang="en-US" sz="1400" dirty="0">
                <a:latin typeface="Arial" charset="0"/>
                <a:cs typeface="Times New Roman" pitchFamily="18" charset="0"/>
              </a:rPr>
              <a:t> /2)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Mean/median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Survival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doubling time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inhibition (TGI)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delay (TGD)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Increased life span (ILS)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cell kill rate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794" y="2811989"/>
            <a:ext cx="20312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Data Endpoints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10222" y="2009423"/>
            <a:ext cx="3691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latin typeface="Arial Black" panose="020B0A04020102020204" pitchFamily="34" charset="0"/>
              </a:rPr>
              <a:t> SGC-7901 </a:t>
            </a:r>
            <a:r>
              <a:rPr lang="en-US" altLang="en-US" b="1" dirty="0" smtClean="0">
                <a:latin typeface="Arial Black" panose="020B0A04020102020204" pitchFamily="34" charset="0"/>
              </a:rPr>
              <a:t>Xenograft </a:t>
            </a:r>
            <a:r>
              <a:rPr lang="en-US" altLang="en-US" b="1" dirty="0" smtClean="0">
                <a:latin typeface="Arial Black" panose="020B0A04020102020204" pitchFamily="34" charset="0"/>
              </a:rPr>
              <a:t>Study</a:t>
            </a:r>
            <a:endParaRPr lang="en-US" altLang="en-US" b="1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37" y="1809064"/>
            <a:ext cx="6558845" cy="438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97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/>
          </p:cNvSpPr>
          <p:nvPr/>
        </p:nvSpPr>
        <p:spPr bwMode="auto">
          <a:xfrm>
            <a:off x="5044195" y="3115733"/>
            <a:ext cx="5036783" cy="308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Develop new therapeutic agents quickly, efficiently and cost-effectively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the efficacy and toxicity of potential therapeutic agents 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target compound activity using </a:t>
            </a:r>
            <a:r>
              <a:rPr lang="en-US" altLang="en-US" sz="2000" i="1" dirty="0">
                <a:latin typeface="Arial" charset="0"/>
                <a:cs typeface="Times New Roman" pitchFamily="18" charset="0"/>
              </a:rPr>
              <a:t>in vivo</a:t>
            </a:r>
            <a:r>
              <a:rPr lang="en-US" altLang="en-US" sz="2000" dirty="0">
                <a:latin typeface="Arial" charset="0"/>
                <a:cs typeface="Times New Roman" pitchFamily="18" charset="0"/>
              </a:rPr>
              <a:t> system (human cells)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Predict cytotoxicity of cancer drugs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latin typeface="Arial" charset="0"/>
              <a:cs typeface="Times New Roman" pitchFamily="18" charset="0"/>
            </a:endParaRPr>
          </a:p>
        </p:txBody>
      </p:sp>
      <p:sp>
        <p:nvSpPr>
          <p:cNvPr id="9219" name="Rectangle 18"/>
          <p:cNvSpPr>
            <a:spLocks noChangeArrowheads="1"/>
          </p:cNvSpPr>
          <p:nvPr/>
        </p:nvSpPr>
        <p:spPr bwMode="auto">
          <a:xfrm>
            <a:off x="2063750" y="4841876"/>
            <a:ext cx="2808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Arial Black" panose="020B0A04020102020204" pitchFamily="34" charset="0"/>
              </a:rPr>
              <a:t>Xenotransplantation</a:t>
            </a:r>
            <a:r>
              <a:rPr lang="en-US" altLang="en-US" sz="1600">
                <a:latin typeface="Arial Black" panose="020B0A04020102020204" pitchFamily="34" charset="0"/>
              </a:rPr>
              <a:t> is the transplantation of living cells, tissues or organs from one species to another. </a:t>
            </a:r>
          </a:p>
        </p:txBody>
      </p:sp>
      <p:pic>
        <p:nvPicPr>
          <p:cNvPr id="9220" name="Picture 21" descr="NolteFig1inv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430463"/>
            <a:ext cx="259238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9222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pic>
        <p:nvPicPr>
          <p:cNvPr id="9224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Group 1"/>
          <p:cNvGrpSpPr>
            <a:grpSpLocks/>
          </p:cNvGrpSpPr>
          <p:nvPr/>
        </p:nvGrpSpPr>
        <p:grpSpPr bwMode="auto">
          <a:xfrm>
            <a:off x="2287588" y="6203950"/>
            <a:ext cx="7543800" cy="609600"/>
            <a:chOff x="762794" y="6210300"/>
            <a:chExt cx="7543800" cy="609600"/>
          </a:xfrm>
        </p:grpSpPr>
        <p:sp>
          <p:nvSpPr>
            <p:cNvPr id="922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9227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260623" y="2546834"/>
            <a:ext cx="407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Advantages of </a:t>
            </a:r>
            <a:r>
              <a:rPr lang="en-US" altLang="en-US" sz="20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Xenografting</a:t>
            </a:r>
            <a:endParaRPr lang="en-US" altLang="en-US" sz="2000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4890" y="1836737"/>
            <a:ext cx="638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SGC-7901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422744587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636838"/>
            <a:ext cx="74787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424114" y="4581525"/>
            <a:ext cx="48228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000" b="1" dirty="0">
                <a:cs typeface="Arial" pitchFamily="34" charset="0"/>
              </a:rPr>
              <a:t>Xenograft studies can be designed to: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lead compounds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Optimize dose schedules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combination strategies</a:t>
            </a:r>
          </a:p>
        </p:txBody>
      </p:sp>
      <p:sp>
        <p:nvSpPr>
          <p:cNvPr id="15364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15365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1816100" y="1763714"/>
            <a:ext cx="782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SGC-7901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  <a:p>
            <a:pPr>
              <a:spcBef>
                <a:spcPct val="50000"/>
              </a:spcBef>
              <a:buClr>
                <a:schemeClr val="accent3"/>
              </a:buClr>
              <a:defRPr/>
            </a:pPr>
            <a:endParaRPr lang="en-US" altLang="en-US" sz="3200" b="1" dirty="0">
              <a:ea typeface="MS PGothic" pitchFamily="34" charset="-128"/>
            </a:endParaRPr>
          </a:p>
        </p:txBody>
      </p:sp>
      <p:sp>
        <p:nvSpPr>
          <p:cNvPr id="15367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15368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1536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15370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878667" y="2317750"/>
            <a:ext cx="4560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ea typeface="MS PGothic" pitchFamily="34" charset="-128"/>
              </a:rPr>
              <a:t>Basic Xenograft Study</a:t>
            </a:r>
          </a:p>
        </p:txBody>
      </p:sp>
    </p:spTree>
    <p:extLst>
      <p:ext uri="{BB962C8B-B14F-4D97-AF65-F5344CB8AC3E}">
        <p14:creationId xmlns:p14="http://schemas.microsoft.com/office/powerpoint/2010/main" val="3059272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1731963" y="2276475"/>
            <a:ext cx="403225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Ø"/>
              <a:defRPr/>
            </a:pP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Routes </a:t>
            </a:r>
            <a:r>
              <a:rPr lang="en-US" altLang="en-US" sz="2000" b="1" dirty="0">
                <a:latin typeface="Arial" charset="0"/>
                <a:cs typeface="Times New Roman" pitchFamily="18" charset="0"/>
              </a:rPr>
              <a:t>of </a:t>
            </a: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drug administration: </a:t>
            </a:r>
            <a:endParaRPr lang="en-US" altLang="en-US" sz="2000" b="1" dirty="0">
              <a:latin typeface="Arial" charset="0"/>
              <a:cs typeface="Times New Roman" pitchFamily="18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Intratumoral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Intramuscular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gavage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Intravenous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Intratracheal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Subcutaneous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Intraperitoneal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infusion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Intranasal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cutting-edge micro-injection techniques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23556" name="Picture 8" descr="iStock_000008482797Small1-300x1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t="-6772" b="6772"/>
          <a:stretch>
            <a:fillRect/>
          </a:stretch>
        </p:blipFill>
        <p:spPr bwMode="auto">
          <a:xfrm>
            <a:off x="6488113" y="2247901"/>
            <a:ext cx="30924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6694489" y="5705476"/>
            <a:ext cx="2681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www.patient-derived-xenograft-services.com</a:t>
            </a: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816100" y="1698625"/>
            <a:ext cx="782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ea typeface="MS PGothic" pitchFamily="34" charset="-128"/>
              </a:rPr>
              <a:t>SGC-7901 </a:t>
            </a:r>
            <a:r>
              <a:rPr lang="en-US" altLang="en-US" sz="3200" b="1" dirty="0">
                <a:ea typeface="MS PGothic" pitchFamily="34" charset="-128"/>
              </a:rPr>
              <a:t>Xenograft </a:t>
            </a:r>
            <a:r>
              <a:rPr lang="en-US" altLang="en-US" sz="3200" b="1" dirty="0" smtClean="0">
                <a:ea typeface="MS PGothic" pitchFamily="34" charset="-128"/>
              </a:rPr>
              <a:t>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3" name="TextBox 2"/>
          <p:cNvSpPr txBox="1">
            <a:spLocks noChangeArrowheads="1"/>
          </p:cNvSpPr>
          <p:nvPr/>
        </p:nvSpPr>
        <p:spPr bwMode="auto">
          <a:xfrm>
            <a:off x="6665913" y="4727576"/>
            <a:ext cx="27368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Arial Black" panose="020B0A04020102020204" pitchFamily="34" charset="0"/>
              </a:rPr>
              <a:t>Several routes of drug administration can be explored in a 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1176530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6573838" y="5514975"/>
            <a:ext cx="5618162" cy="531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880534" y="2276475"/>
            <a:ext cx="1014871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57300" lvl="2" indent="-342900">
              <a:spcBef>
                <a:spcPct val="20000"/>
              </a:spcBef>
              <a:buClr>
                <a:schemeClr val="accent3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options are available for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SGC-7901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xenograft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model: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SGC-7901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Growth Delay (TGD;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latency)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SGC-7901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Growth Inhibition (TGI)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Dosing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frequency and duration of dose administration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SGC-7901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immunohistochemistry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Alternative cell engraftment sites (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orthotopic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transplantation, tail vein injection and left ventricular injection for metastasis studies, injection into the mammary fat pad, intraperitoneal injection)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Blood chemistry analysis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Toxicity and survival (optional: performing a broad health observation program)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Gross necropsies and histopathology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Positive control group employing cyclophosphamide, at a dosage of 50 mg/kg administered by intramuscular injection to the control group daily for the study duration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Lipid distribution and metabolic assays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Imaging studies: Fluorescence-based whole body imaging, MRI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535289" y="1698625"/>
            <a:ext cx="81040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ea typeface="MS PGothic" pitchFamily="34" charset="-128"/>
              </a:rPr>
              <a:t>SGC-7901 </a:t>
            </a:r>
            <a:r>
              <a:rPr lang="en-US" altLang="en-US" sz="3200" b="1" dirty="0">
                <a:ea typeface="MS PGothic" pitchFamily="34" charset="-128"/>
              </a:rPr>
              <a:t>Xenograft </a:t>
            </a:r>
            <a:r>
              <a:rPr lang="en-US" altLang="en-US" sz="3200" b="1" dirty="0" smtClean="0">
                <a:ea typeface="MS PGothic" pitchFamily="34" charset="-128"/>
              </a:rPr>
              <a:t>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9520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idx="4294967295"/>
          </p:nvPr>
        </p:nvSpPr>
        <p:spPr>
          <a:xfrm>
            <a:off x="1309510" y="2438400"/>
            <a:ext cx="6310490" cy="28924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team of scientists carries extensive experience in Xenograft model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 is compliant as a Good Laboratory Practices (GLP) environment, which is required by the FDA for pre-clinical research.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Xenograft services are extensive, rigorous, and flexible.</a:t>
            </a:r>
          </a:p>
        </p:txBody>
      </p:sp>
      <p:pic>
        <p:nvPicPr>
          <p:cNvPr id="2969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1774826" y="1371600"/>
            <a:ext cx="7453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>
                <a:cs typeface="Arial" panose="020B0604020202020204" pitchFamily="34" charset="0"/>
              </a:rPr>
              <a:t>Services &gt; In Vivo Xenograft Services</a:t>
            </a:r>
          </a:p>
        </p:txBody>
      </p:sp>
      <p:grpSp>
        <p:nvGrpSpPr>
          <p:cNvPr id="29702" name="Group 8"/>
          <p:cNvGrpSpPr>
            <a:grpSpLocks/>
          </p:cNvGrpSpPr>
          <p:nvPr/>
        </p:nvGrpSpPr>
        <p:grpSpPr bwMode="auto">
          <a:xfrm>
            <a:off x="2287588" y="6172200"/>
            <a:ext cx="7543800" cy="609600"/>
            <a:chOff x="762794" y="6210300"/>
            <a:chExt cx="7543800" cy="609600"/>
          </a:xfrm>
        </p:grpSpPr>
        <p:sp>
          <p:nvSpPr>
            <p:cNvPr id="2970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9707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3" name="TextBox 1"/>
          <p:cNvSpPr txBox="1">
            <a:spLocks noChangeArrowheads="1"/>
          </p:cNvSpPr>
          <p:nvPr/>
        </p:nvSpPr>
        <p:spPr bwMode="auto">
          <a:xfrm>
            <a:off x="1676400" y="5373688"/>
            <a:ext cx="8763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i="1">
                <a:cs typeface="Arial" panose="020B0604020202020204" pitchFamily="34" charset="0"/>
              </a:rPr>
              <a:t>Contact us to discuss Xenograft model </a:t>
            </a:r>
            <a:r>
              <a:rPr lang="en-US" altLang="en-US" sz="2000" b="1" i="1" u="sng">
                <a:cs typeface="Arial" panose="020B0604020202020204" pitchFamily="34" charset="0"/>
              </a:rPr>
              <a:t>details</a:t>
            </a:r>
            <a:r>
              <a:rPr lang="en-US" altLang="en-US" sz="2000" b="1" i="1">
                <a:cs typeface="Arial" panose="020B0604020202020204" pitchFamily="34" charset="0"/>
              </a:rPr>
              <a:t>, </a:t>
            </a:r>
            <a:r>
              <a:rPr lang="en-US" altLang="en-US" sz="2000" b="1" i="1" u="sng">
                <a:cs typeface="Arial" panose="020B0604020202020204" pitchFamily="34" charset="0"/>
              </a:rPr>
              <a:t>timeline estimates</a:t>
            </a:r>
            <a:r>
              <a:rPr lang="en-US" altLang="en-US" sz="2000" b="1" i="1">
                <a:cs typeface="Arial" panose="020B0604020202020204" pitchFamily="34" charset="0"/>
              </a:rPr>
              <a:t>, and </a:t>
            </a:r>
            <a:r>
              <a:rPr lang="en-US" altLang="en-US" sz="2000" b="1" i="1" u="sng">
                <a:cs typeface="Arial" panose="020B0604020202020204" pitchFamily="34" charset="0"/>
              </a:rPr>
              <a:t>price quotes!</a:t>
            </a:r>
          </a:p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53779" y="4221163"/>
            <a:ext cx="2822222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>
                <a:latin typeface="Arial Black" pitchFamily="34" charset="0"/>
              </a:rPr>
              <a:t>Altogen</a:t>
            </a:r>
            <a:r>
              <a:rPr lang="en-US" sz="1400" dirty="0">
                <a:latin typeface="Arial Black" pitchFamily="34" charset="0"/>
              </a:rPr>
              <a:t> Labs can partner with you for any Xenograft research project.</a:t>
            </a:r>
          </a:p>
          <a:p>
            <a:pPr>
              <a:defRPr/>
            </a:pPr>
            <a:r>
              <a:rPr lang="en-US" sz="1050" dirty="0">
                <a:latin typeface="Arial" charset="0"/>
              </a:rPr>
              <a:t>Photo credit: wisegeek.com</a:t>
            </a:r>
          </a:p>
        </p:txBody>
      </p:sp>
      <p:pic>
        <p:nvPicPr>
          <p:cNvPr id="29705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4" b="7764"/>
          <a:stretch>
            <a:fillRect/>
          </a:stretch>
        </p:blipFill>
        <p:spPr bwMode="auto">
          <a:xfrm>
            <a:off x="8446294" y="2363788"/>
            <a:ext cx="2619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8443" y="1854200"/>
            <a:ext cx="584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SGC-7901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2624115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1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B837493-7EA7-4DAA-B380-5CC98F0A51AA}" vid="{87B4CE05-0FB5-47BD-A166-B73C520EACC5}"/>
    </a:ext>
  </a:extLst>
</a:theme>
</file>

<file path=ppt/theme/theme2.xml><?xml version="1.0" encoding="utf-8"?>
<a:theme xmlns:a="http://schemas.openxmlformats.org/drawingml/2006/main" name="Theme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53</TotalTime>
  <Words>597</Words>
  <Application>Microsoft Office PowerPoint</Application>
  <PresentationFormat>Widescreen</PresentationFormat>
  <Paragraphs>95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MS PGothic</vt:lpstr>
      <vt:lpstr>Arial</vt:lpstr>
      <vt:lpstr>Arial Black</vt:lpstr>
      <vt:lpstr>Calibri</vt:lpstr>
      <vt:lpstr>Constantia</vt:lpstr>
      <vt:lpstr>Lucida Sans Unicode</vt:lpstr>
      <vt:lpstr>Times New Roman</vt:lpstr>
      <vt:lpstr>Verdana</vt:lpstr>
      <vt:lpstr>Wingdings</vt:lpstr>
      <vt:lpstr>Wingdings 2</vt:lpstr>
      <vt:lpstr>Wingdings 3</vt:lpstr>
      <vt:lpstr>Theme1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Burlak</dc:creator>
  <cp:lastModifiedBy>Irina Burlak</cp:lastModifiedBy>
  <cp:revision>3</cp:revision>
  <dcterms:created xsi:type="dcterms:W3CDTF">2018-01-13T02:11:42Z</dcterms:created>
  <dcterms:modified xsi:type="dcterms:W3CDTF">2018-01-13T03:05:38Z</dcterms:modified>
</cp:coreProperties>
</file>