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10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78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862C0-1D5C-4D96-A74A-7679EBCC52D1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2E4CC-C993-4905-A7E1-370C9F7AD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85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42143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77970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Altogen labs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14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21572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3985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27825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E7E4B4-7AC5-449C-BE47-5344E8766AC0}" type="slidenum">
              <a:rPr lang="en-US" altLang="en-US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7</a:t>
            </a:fld>
            <a:endParaRPr lang="en-US" altLang="en-US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758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6" name="Right Triangle 5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7" name="Straight Connector 6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hevron 6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Chevron 7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6690AC5F-1725-4985-B364-720F86771625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FB0483A-07E9-4497-8109-623103ABD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18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33402-5D7C-4715-A974-FD8A7D36442C}" type="datetime1">
              <a:rPr lang="en-US"/>
              <a:pPr>
                <a:defRPr/>
              </a:pPr>
              <a:t>1/17/2018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8BE4A-3182-4679-B07A-D4A1F55626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410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21BC1-504A-404C-9F3A-683AAA00F1A2}" type="datetime1">
              <a:rPr lang="en-US"/>
              <a:pPr>
                <a:defRPr/>
              </a:pPr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173DB061-30B7-4BDF-9E8B-4F63AC55E7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7938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9B897-9B74-41C2-A8F8-331FB0283344}" type="datetime1">
              <a:rPr lang="en-US"/>
              <a:pPr>
                <a:defRPr/>
              </a:pPr>
              <a:t>1/17/2018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49226-46E9-4875-B4F4-EFAC5B6801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6393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3EFA9-380E-4303-BFE5-62F63D16EC5F}" type="datetime1">
              <a:rPr lang="en-US"/>
              <a:pPr>
                <a:defRPr/>
              </a:pPr>
              <a:t>1/17/2018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7C342-6586-4E85-8C37-C6C684BADF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5675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6F438-5E4B-43FE-B805-1784D23D1B04}" type="datetime1">
              <a:rPr lang="en-US"/>
              <a:pPr>
                <a:defRPr/>
              </a:pPr>
              <a:t>1/17/2018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37B5B-7765-4065-86DD-35C411B5AE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8579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96DA0-B9BF-428B-9687-090103C16FE2}" type="datetime1">
              <a:rPr lang="en-US"/>
              <a:pPr>
                <a:defRPr/>
              </a:pPr>
              <a:t>1/17/2018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8E50B-D5BC-44BB-B4F0-EC12B5A2A0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703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46B94-889D-4F56-91B7-E9F4C0590855}" type="datetime1">
              <a:rPr lang="en-US"/>
              <a:pPr>
                <a:defRPr/>
              </a:pPr>
              <a:t>1/17/2018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0494A-5F52-4B59-9421-7560DEDE88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6170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D8A9C-1F33-4258-964A-F7FED737AD2D}" type="datetime1">
              <a:rPr lang="en-US"/>
              <a:pPr>
                <a:defRPr/>
              </a:pPr>
              <a:t>1/17/2018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E5DE6A-01FD-4AD1-8470-E49C3BB3B7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91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7BD21-992D-4A2B-8526-FF0F005E9E89}" type="datetime1">
              <a:rPr lang="en-US"/>
              <a:pPr>
                <a:defRPr/>
              </a:pPr>
              <a:t>1/17/2018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73939-C452-4C4B-B6D8-C03762CEE6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68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B0CAA-8926-4204-ACA3-B446221F417C}" type="datetime1">
              <a:rPr lang="en-US"/>
              <a:pPr>
                <a:defRPr/>
              </a:pPr>
              <a:t>1/17/2018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345AC-6A8D-4D48-BEC4-7DDC98CDF5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877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9" name="Straight Connector 8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6690AC5F-1725-4985-B364-720F86771625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FB0483A-07E9-4497-8109-623103ABD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49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6690AC5F-1725-4985-B364-720F86771625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FB0483A-07E9-4497-8109-623103ABD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9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" name="Right Triangle 4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7" name="Straight Connector 6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6690AC5F-1725-4985-B364-720F86771625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FB0483A-07E9-4497-8109-623103ABD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02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6690AC5F-1725-4985-B364-720F86771625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FB0483A-07E9-4497-8109-623103ABD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89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8" name="Straight Connector 7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Chevron 9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690AC5F-1725-4985-B364-720F86771625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FB0483A-07E9-4497-8109-623103ABD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82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0AC5F-1725-4985-B364-720F86771625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483A-07E9-4497-8109-623103ABD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86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0AC5F-1725-4985-B364-720F86771625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483A-07E9-4497-8109-623103ABD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51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BA467-23CD-48E8-8C46-0C1A3DBA9A1F}" type="datetime1">
              <a:rPr lang="en-US"/>
              <a:pPr>
                <a:defRPr/>
              </a:pPr>
              <a:t>1/17/2018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7A780AF5-572D-4702-9420-A31BD1EC98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767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fld id="{6690AC5F-1725-4985-B364-720F86771625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Lucida Sans Unicode" pitchFamily="34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fld id="{AFB0483A-07E9-4497-8109-623103ABD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646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3E64F6B8-1E4B-4F1B-B30C-A9E31590A116}" type="datetime1">
              <a:rPr lang="en-US"/>
              <a:pPr>
                <a:defRPr/>
              </a:pPr>
              <a:t>1/17/2018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8FC04EA8-EA7D-4307-804B-0E0C6EA3B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396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jp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4294967295"/>
          </p:nvPr>
        </p:nvSpPr>
        <p:spPr>
          <a:xfrm>
            <a:off x="3962400" y="5373688"/>
            <a:ext cx="8229600" cy="86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Content Placeholder 2"/>
          <p:cNvSpPr>
            <a:spLocks/>
          </p:cNvSpPr>
          <p:nvPr/>
        </p:nvSpPr>
        <p:spPr bwMode="auto">
          <a:xfrm>
            <a:off x="293511" y="2217738"/>
            <a:ext cx="7586134" cy="394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sz="1400" dirty="0" smtClean="0"/>
              <a:t>Oral </a:t>
            </a:r>
            <a:r>
              <a:rPr lang="en-US" sz="1400" dirty="0"/>
              <a:t>cancer cell lines represent accurate molecular models of primary carcinomas and have proven to be potent tools in </a:t>
            </a:r>
            <a:r>
              <a:rPr lang="en-US" sz="1400" dirty="0" smtClean="0"/>
              <a:t>oral cancer </a:t>
            </a:r>
            <a:r>
              <a:rPr lang="en-US" sz="1400" dirty="0"/>
              <a:t>research. Preclinical studies of cell-derived xenograft animal models can help scientists find new therapies for patients with </a:t>
            </a:r>
            <a:r>
              <a:rPr lang="en-US" sz="1400" dirty="0" smtClean="0"/>
              <a:t>oral </a:t>
            </a:r>
            <a:r>
              <a:rPr lang="en-US" sz="1400" dirty="0"/>
              <a:t>cancer. The SAS</a:t>
            </a:r>
            <a:r>
              <a:rPr lang="en-US" sz="1400" dirty="0" smtClean="0"/>
              <a:t> </a:t>
            </a:r>
            <a:r>
              <a:rPr lang="en-US" sz="1400" dirty="0"/>
              <a:t>cell line is a suitable host for studying </a:t>
            </a:r>
            <a:r>
              <a:rPr lang="en-US" sz="1400" dirty="0" smtClean="0"/>
              <a:t>oral </a:t>
            </a:r>
            <a:r>
              <a:rPr lang="en-US" sz="1400" dirty="0"/>
              <a:t>cancer. </a:t>
            </a:r>
          </a:p>
          <a:p>
            <a:pPr marL="285750" indent="-2857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sz="1400" dirty="0" smtClean="0"/>
              <a:t>The </a:t>
            </a:r>
            <a:r>
              <a:rPr lang="en-US" sz="1400" dirty="0"/>
              <a:t>SAS</a:t>
            </a:r>
            <a:r>
              <a:rPr lang="en-US" sz="1400" dirty="0"/>
              <a:t> </a:t>
            </a:r>
            <a:r>
              <a:rPr lang="en-US" sz="1400" dirty="0" smtClean="0"/>
              <a:t>human tongue</a:t>
            </a:r>
            <a:r>
              <a:rPr lang="en-US" sz="1400" dirty="0" smtClean="0"/>
              <a:t> </a:t>
            </a:r>
            <a:r>
              <a:rPr lang="en-US" sz="1400" dirty="0"/>
              <a:t>cell line is used to create the CDX (Cell Line Derived Xenograft) </a:t>
            </a:r>
            <a:r>
              <a:rPr lang="en-US" sz="1400" dirty="0"/>
              <a:t>SAS</a:t>
            </a:r>
            <a:r>
              <a:rPr lang="en-US" sz="1400" dirty="0" smtClean="0"/>
              <a:t> </a:t>
            </a:r>
            <a:r>
              <a:rPr lang="en-US" sz="1400" dirty="0" smtClean="0"/>
              <a:t>xenograft </a:t>
            </a:r>
            <a:r>
              <a:rPr lang="en-US" sz="1400" dirty="0"/>
              <a:t>mouse </a:t>
            </a:r>
            <a:r>
              <a:rPr lang="en-US" sz="1400" dirty="0" smtClean="0"/>
              <a:t>model that is utilized in </a:t>
            </a:r>
            <a:r>
              <a:rPr lang="en-US" sz="1400" dirty="0"/>
              <a:t>preclinical research </a:t>
            </a:r>
            <a:r>
              <a:rPr lang="en-US" sz="1400" dirty="0" smtClean="0"/>
              <a:t>to </a:t>
            </a:r>
            <a:r>
              <a:rPr lang="en-US" sz="1400" dirty="0"/>
              <a:t>identify new drug candidates targeting oral cancer cells</a:t>
            </a:r>
            <a:r>
              <a:rPr lang="en-US" sz="1400" dirty="0" smtClean="0"/>
              <a:t>. </a:t>
            </a:r>
          </a:p>
          <a:p>
            <a:pPr marL="285750" indent="-2857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400" dirty="0" err="1" smtClean="0">
                <a:cs typeface="Times New Roman" panose="02020603050405020304" pitchFamily="18" charset="0"/>
              </a:rPr>
              <a:t>Xenografting</a:t>
            </a:r>
            <a:r>
              <a:rPr lang="en-US" altLang="en-US" sz="1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1400" dirty="0">
                <a:cs typeface="Times New Roman" panose="02020603050405020304" pitchFamily="18" charset="0"/>
              </a:rPr>
              <a:t>is the transplantation of tissue from one species into another. </a:t>
            </a:r>
          </a:p>
          <a:p>
            <a:pPr marL="285750" indent="-285750"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400" dirty="0" err="1">
                <a:cs typeface="Times New Roman" panose="02020603050405020304" pitchFamily="18" charset="0"/>
              </a:rPr>
              <a:t>Xenografting</a:t>
            </a:r>
            <a:r>
              <a:rPr lang="en-US" altLang="en-US" sz="1400" dirty="0">
                <a:cs typeface="Times New Roman" panose="02020603050405020304" pitchFamily="18" charset="0"/>
              </a:rPr>
              <a:t> has been established as benchmark studies in pre-clinical cancer research.</a:t>
            </a:r>
          </a:p>
          <a:p>
            <a:pPr marL="285750" indent="-285750"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400" dirty="0">
                <a:cs typeface="Times New Roman" panose="02020603050405020304" pitchFamily="18" charset="0"/>
              </a:rPr>
              <a:t>Typically, </a:t>
            </a:r>
            <a:r>
              <a:rPr lang="en-US" altLang="en-US" sz="1400" dirty="0" err="1">
                <a:cs typeface="Times New Roman" panose="02020603050405020304" pitchFamily="18" charset="0"/>
              </a:rPr>
              <a:t>immunodeficient</a:t>
            </a:r>
            <a:r>
              <a:rPr lang="en-US" altLang="en-US" sz="1400" dirty="0">
                <a:cs typeface="Times New Roman" panose="02020603050405020304" pitchFamily="18" charset="0"/>
              </a:rPr>
              <a:t> mice serve as hosts for a wide variety of human tumors, effectively serving as models for human subjects.</a:t>
            </a:r>
          </a:p>
          <a:p>
            <a:pPr marL="285750" indent="-285750"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400" dirty="0" err="1">
                <a:cs typeface="Times New Roman" panose="02020603050405020304" pitchFamily="18" charset="0"/>
              </a:rPr>
              <a:t>Xenografting</a:t>
            </a:r>
            <a:r>
              <a:rPr lang="en-US" altLang="en-US" sz="1400" dirty="0">
                <a:cs typeface="Times New Roman" panose="02020603050405020304" pitchFamily="18" charset="0"/>
              </a:rPr>
              <a:t> </a:t>
            </a:r>
            <a:r>
              <a:rPr lang="en-US" altLang="en-US" sz="1400" dirty="0" smtClean="0">
                <a:cs typeface="Times New Roman" panose="02020603050405020304" pitchFamily="18" charset="0"/>
              </a:rPr>
              <a:t>is a </a:t>
            </a:r>
            <a:r>
              <a:rPr lang="en-US" altLang="en-US" sz="1400" dirty="0">
                <a:cs typeface="Times New Roman" panose="02020603050405020304" pitchFamily="18" charset="0"/>
              </a:rPr>
              <a:t>complete and accurate study of tumor growth and the activity of drug administration</a:t>
            </a:r>
            <a:r>
              <a:rPr lang="en-US" altLang="en-US" sz="1400" dirty="0" smtClean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72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7173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4"/>
          <p:cNvSpPr txBox="1">
            <a:spLocks noChangeArrowheads="1"/>
          </p:cNvSpPr>
          <p:nvPr/>
        </p:nvSpPr>
        <p:spPr bwMode="auto">
          <a:xfrm>
            <a:off x="1992313" y="1682968"/>
            <a:ext cx="60566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/>
              <a:t>SAS</a:t>
            </a:r>
            <a:r>
              <a:rPr lang="en-US" altLang="en-US" sz="3200" b="1" dirty="0" smtClean="0">
                <a:ea typeface="MS PGothic" pitchFamily="34" charset="-128"/>
              </a:rPr>
              <a:t> </a:t>
            </a:r>
            <a:r>
              <a:rPr lang="en-US" altLang="en-US" sz="3200" b="1" dirty="0" smtClean="0">
                <a:ea typeface="MS PGothic" pitchFamily="34" charset="-128"/>
              </a:rPr>
              <a:t>Xenograft Model</a:t>
            </a:r>
            <a:endParaRPr lang="en-US" altLang="en-US" sz="2200" b="1" dirty="0">
              <a:ea typeface="MS PGothic" pitchFamily="34" charset="-128"/>
            </a:endParaRPr>
          </a:p>
        </p:txBody>
      </p:sp>
      <p:sp>
        <p:nvSpPr>
          <p:cNvPr id="7175" name="TextBox 15"/>
          <p:cNvSpPr txBox="1">
            <a:spLocks noChangeArrowheads="1"/>
          </p:cNvSpPr>
          <p:nvPr/>
        </p:nvSpPr>
        <p:spPr bwMode="auto">
          <a:xfrm>
            <a:off x="1811338" y="1268413"/>
            <a:ext cx="752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7176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7179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7180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1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8" name="TextBox 2"/>
          <p:cNvSpPr txBox="1">
            <a:spLocks noChangeArrowheads="1"/>
          </p:cNvSpPr>
          <p:nvPr/>
        </p:nvSpPr>
        <p:spPr bwMode="auto">
          <a:xfrm>
            <a:off x="8048977" y="4890231"/>
            <a:ext cx="36688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 err="1">
                <a:latin typeface="Arial Black" panose="020B0A04020102020204" pitchFamily="34" charset="0"/>
              </a:rPr>
              <a:t>Xenografting</a:t>
            </a:r>
            <a:r>
              <a:rPr lang="en-US" altLang="en-US" sz="1600" dirty="0">
                <a:latin typeface="Arial Black" panose="020B0A04020102020204" pitchFamily="34" charset="0"/>
              </a:rPr>
              <a:t> tumor cells into mice has advanced pre-clinical cancer research </a:t>
            </a:r>
            <a:r>
              <a:rPr lang="en-US" altLang="en-US" sz="1600" dirty="0" smtClean="0">
                <a:latin typeface="Arial Black" panose="020B0A04020102020204" pitchFamily="34" charset="0"/>
              </a:rPr>
              <a:t>significantly</a:t>
            </a:r>
            <a:endParaRPr lang="en-US" alt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659" y="2267743"/>
            <a:ext cx="2898843" cy="253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045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/>
          </p:cNvSpPr>
          <p:nvPr/>
        </p:nvSpPr>
        <p:spPr bwMode="auto">
          <a:xfrm>
            <a:off x="564444" y="2714189"/>
            <a:ext cx="3804356" cy="313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en-US" dirty="0">
              <a:solidFill>
                <a:srgbClr val="0070C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5603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25604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Box 15"/>
          <p:cNvSpPr txBox="1">
            <a:spLocks noChangeArrowheads="1"/>
          </p:cNvSpPr>
          <p:nvPr/>
        </p:nvSpPr>
        <p:spPr bwMode="auto">
          <a:xfrm>
            <a:off x="2133599" y="1268413"/>
            <a:ext cx="74506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 dirty="0"/>
              <a:t>Services &gt; In Vivo Xenograft Services</a:t>
            </a:r>
          </a:p>
        </p:txBody>
      </p:sp>
      <p:grpSp>
        <p:nvGrpSpPr>
          <p:cNvPr id="25607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25610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5611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8523110" y="3352488"/>
            <a:ext cx="3262489" cy="2825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Estimated tumor volume (L x W</a:t>
            </a:r>
            <a:r>
              <a:rPr lang="en-US" altLang="en-US" sz="1400" baseline="30000" dirty="0">
                <a:latin typeface="Arial" charset="0"/>
                <a:cs typeface="Times New Roman" pitchFamily="18" charset="0"/>
              </a:rPr>
              <a:t>2</a:t>
            </a:r>
            <a:r>
              <a:rPr lang="en-US" altLang="en-US" sz="1400" dirty="0">
                <a:latin typeface="Arial" charset="0"/>
                <a:cs typeface="Times New Roman" pitchFamily="18" charset="0"/>
              </a:rPr>
              <a:t> /2)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Mean/median time to specified tumor volume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Survival time to specified tumor volume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doubling time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growth inhibition (TGI)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growth delay (TGD)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Increased life span (ILS)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cell kill rate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794" y="2811989"/>
            <a:ext cx="20312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Data Endpoints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523110" y="2009423"/>
            <a:ext cx="3578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SAS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Xenograft Study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421" y="1810967"/>
            <a:ext cx="6850774" cy="437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226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/>
          </p:cNvSpPr>
          <p:nvPr/>
        </p:nvSpPr>
        <p:spPr bwMode="auto">
          <a:xfrm>
            <a:off x="5044195" y="3115733"/>
            <a:ext cx="5036783" cy="308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Develop new therapeutic agents quickly, efficiently and cost-effectively</a:t>
            </a:r>
          </a:p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Evaluate the efficacy and toxicity of potential therapeutic agents </a:t>
            </a:r>
          </a:p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Evaluate target compound activity using </a:t>
            </a:r>
            <a:r>
              <a:rPr lang="en-US" altLang="en-US" sz="2000" i="1" dirty="0">
                <a:latin typeface="Arial" charset="0"/>
                <a:cs typeface="Times New Roman" pitchFamily="18" charset="0"/>
              </a:rPr>
              <a:t>in vivo</a:t>
            </a:r>
            <a:r>
              <a:rPr lang="en-US" altLang="en-US" sz="2000" dirty="0">
                <a:latin typeface="Arial" charset="0"/>
                <a:cs typeface="Times New Roman" pitchFamily="18" charset="0"/>
              </a:rPr>
              <a:t> system (human cells)</a:t>
            </a:r>
          </a:p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Predict cytotoxicity of cancer drugs</a:t>
            </a: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en-US" dirty="0">
              <a:latin typeface="Arial" charset="0"/>
              <a:cs typeface="Times New Roman" pitchFamily="18" charset="0"/>
            </a:endParaRPr>
          </a:p>
        </p:txBody>
      </p:sp>
      <p:sp>
        <p:nvSpPr>
          <p:cNvPr id="9219" name="Rectangle 18"/>
          <p:cNvSpPr>
            <a:spLocks noChangeArrowheads="1"/>
          </p:cNvSpPr>
          <p:nvPr/>
        </p:nvSpPr>
        <p:spPr bwMode="auto">
          <a:xfrm>
            <a:off x="2063750" y="4841876"/>
            <a:ext cx="28082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latin typeface="Arial Black" panose="020B0A04020102020204" pitchFamily="34" charset="0"/>
              </a:rPr>
              <a:t>Xenotransplantation</a:t>
            </a:r>
            <a:r>
              <a:rPr lang="en-US" altLang="en-US" sz="1600">
                <a:latin typeface="Arial Black" panose="020B0A04020102020204" pitchFamily="34" charset="0"/>
              </a:rPr>
              <a:t> is the transplantation of living cells, tissues or organs from one species to another. </a:t>
            </a:r>
          </a:p>
        </p:txBody>
      </p:sp>
      <p:pic>
        <p:nvPicPr>
          <p:cNvPr id="9220" name="Picture 21" descr="NolteFig1invi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430463"/>
            <a:ext cx="2592388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sp>
        <p:nvSpPr>
          <p:cNvPr id="9222" name="TextBox 15"/>
          <p:cNvSpPr txBox="1">
            <a:spLocks noChangeArrowheads="1"/>
          </p:cNvSpPr>
          <p:nvPr/>
        </p:nvSpPr>
        <p:spPr bwMode="auto">
          <a:xfrm>
            <a:off x="1811338" y="1268413"/>
            <a:ext cx="752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 dirty="0"/>
              <a:t>Services &gt; In Vivo Xenograft Services</a:t>
            </a:r>
          </a:p>
        </p:txBody>
      </p:sp>
      <p:pic>
        <p:nvPicPr>
          <p:cNvPr id="9224" name="Picture 6" descr="altogen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5" name="Group 1"/>
          <p:cNvGrpSpPr>
            <a:grpSpLocks/>
          </p:cNvGrpSpPr>
          <p:nvPr/>
        </p:nvGrpSpPr>
        <p:grpSpPr bwMode="auto">
          <a:xfrm>
            <a:off x="2287588" y="6203950"/>
            <a:ext cx="7543800" cy="609600"/>
            <a:chOff x="762794" y="6210300"/>
            <a:chExt cx="7543800" cy="609600"/>
          </a:xfrm>
        </p:grpSpPr>
        <p:sp>
          <p:nvSpPr>
            <p:cNvPr id="9226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9227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5260623" y="2546834"/>
            <a:ext cx="4075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Advantages of </a:t>
            </a:r>
            <a:r>
              <a:rPr lang="en-US" altLang="en-US" sz="2000" b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Xenografting</a:t>
            </a:r>
            <a:endParaRPr lang="en-US" altLang="en-US" sz="2000" b="1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4890" y="1836737"/>
            <a:ext cx="6389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SAS</a:t>
            </a: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32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 Model</a:t>
            </a:r>
          </a:p>
        </p:txBody>
      </p:sp>
    </p:spTree>
    <p:extLst>
      <p:ext uri="{BB962C8B-B14F-4D97-AF65-F5344CB8AC3E}">
        <p14:creationId xmlns:p14="http://schemas.microsoft.com/office/powerpoint/2010/main" val="333692670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2636838"/>
            <a:ext cx="747871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2424114" y="4581525"/>
            <a:ext cx="482282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000" b="1" dirty="0">
                <a:cs typeface="Arial" pitchFamily="34" charset="0"/>
              </a:rPr>
              <a:t>Xenograft studies can be designed to:</a:t>
            </a:r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cs typeface="Arial" pitchFamily="34" charset="0"/>
              </a:rPr>
              <a:t>Identify lead compounds</a:t>
            </a:r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cs typeface="Arial" pitchFamily="34" charset="0"/>
              </a:rPr>
              <a:t>Optimize dose schedules</a:t>
            </a:r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cs typeface="Arial" pitchFamily="34" charset="0"/>
              </a:rPr>
              <a:t>Identify combination strategies</a:t>
            </a:r>
          </a:p>
        </p:txBody>
      </p:sp>
      <p:sp>
        <p:nvSpPr>
          <p:cNvPr id="15364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15365" name="Picture 6" descr="altogen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4"/>
          <p:cNvSpPr txBox="1">
            <a:spLocks noChangeArrowheads="1"/>
          </p:cNvSpPr>
          <p:nvPr/>
        </p:nvSpPr>
        <p:spPr bwMode="auto">
          <a:xfrm>
            <a:off x="1816100" y="1763714"/>
            <a:ext cx="878773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/>
              <a:t>SAS</a:t>
            </a:r>
            <a:r>
              <a:rPr lang="en-US" sz="3200" b="1" dirty="0" smtClean="0"/>
              <a:t> </a:t>
            </a: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 Model</a:t>
            </a:r>
          </a:p>
          <a:p>
            <a:pPr>
              <a:spcBef>
                <a:spcPct val="50000"/>
              </a:spcBef>
              <a:buClr>
                <a:schemeClr val="accent3"/>
              </a:buClr>
              <a:defRPr/>
            </a:pPr>
            <a:endParaRPr lang="en-US" altLang="en-US" sz="3200" b="1" dirty="0">
              <a:ea typeface="MS PGothic" pitchFamily="34" charset="-128"/>
            </a:endParaRPr>
          </a:p>
        </p:txBody>
      </p:sp>
      <p:sp>
        <p:nvSpPr>
          <p:cNvPr id="15367" name="TextBox 15"/>
          <p:cNvSpPr txBox="1">
            <a:spLocks noChangeArrowheads="1"/>
          </p:cNvSpPr>
          <p:nvPr/>
        </p:nvSpPr>
        <p:spPr bwMode="auto">
          <a:xfrm>
            <a:off x="1811338" y="1268413"/>
            <a:ext cx="752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15368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15369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15370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878667" y="2317750"/>
            <a:ext cx="4560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b="1" dirty="0">
                <a:ea typeface="MS PGothic" pitchFamily="34" charset="-128"/>
              </a:rPr>
              <a:t>Basic Xenograft Study</a:t>
            </a:r>
          </a:p>
        </p:txBody>
      </p:sp>
    </p:spTree>
    <p:extLst>
      <p:ext uri="{BB962C8B-B14F-4D97-AF65-F5344CB8AC3E}">
        <p14:creationId xmlns:p14="http://schemas.microsoft.com/office/powerpoint/2010/main" val="32911571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>
          <a:xfrm>
            <a:off x="3962400" y="5373688"/>
            <a:ext cx="8229600" cy="86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Content Placeholder 2"/>
          <p:cNvSpPr>
            <a:spLocks/>
          </p:cNvSpPr>
          <p:nvPr/>
        </p:nvSpPr>
        <p:spPr bwMode="auto">
          <a:xfrm>
            <a:off x="1731963" y="2276475"/>
            <a:ext cx="4032250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3"/>
              </a:buClr>
              <a:buSzPct val="85000"/>
              <a:buFont typeface="Wingdings" pitchFamily="2" charset="2"/>
              <a:buChar char="Ø"/>
              <a:defRPr/>
            </a:pPr>
            <a:r>
              <a:rPr lang="en-US" altLang="en-US" sz="2000" b="1" dirty="0" smtClean="0">
                <a:latin typeface="Arial" charset="0"/>
                <a:cs typeface="Times New Roman" pitchFamily="18" charset="0"/>
              </a:rPr>
              <a:t>Routes </a:t>
            </a:r>
            <a:r>
              <a:rPr lang="en-US" altLang="en-US" sz="2000" b="1" dirty="0">
                <a:latin typeface="Arial" charset="0"/>
                <a:cs typeface="Times New Roman" pitchFamily="18" charset="0"/>
              </a:rPr>
              <a:t>of </a:t>
            </a:r>
            <a:r>
              <a:rPr lang="en-US" altLang="en-US" sz="2000" b="1" dirty="0" smtClean="0">
                <a:latin typeface="Arial" charset="0"/>
                <a:cs typeface="Times New Roman" pitchFamily="18" charset="0"/>
              </a:rPr>
              <a:t>drug administration: </a:t>
            </a:r>
            <a:endParaRPr lang="en-US" altLang="en-US" sz="2000" b="1" dirty="0">
              <a:latin typeface="Arial" charset="0"/>
              <a:cs typeface="Times New Roman" pitchFamily="18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Intratumoral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Intramuscular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Oral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gavage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Intravenous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Intratracheal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Subcutaneous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Intraperitoneal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infusion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Intranasal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cutting-edge micro-injection techniques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endParaRPr lang="en-US" sz="2000" dirty="0" smtClean="0"/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endParaRPr lang="en-US" altLang="en-US" sz="2000" dirty="0">
              <a:latin typeface="Arial" charset="0"/>
              <a:cs typeface="Times New Roman" pitchFamily="18" charset="0"/>
            </a:endParaRPr>
          </a:p>
        </p:txBody>
      </p:sp>
      <p:pic>
        <p:nvPicPr>
          <p:cNvPr id="23556" name="Picture 8" descr="iStock_000008482797Small1-300x1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2" t="-6772" b="6772"/>
          <a:stretch>
            <a:fillRect/>
          </a:stretch>
        </p:blipFill>
        <p:spPr bwMode="auto">
          <a:xfrm>
            <a:off x="6488113" y="2247901"/>
            <a:ext cx="309245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11"/>
          <p:cNvSpPr>
            <a:spLocks noChangeArrowheads="1"/>
          </p:cNvSpPr>
          <p:nvPr/>
        </p:nvSpPr>
        <p:spPr bwMode="auto">
          <a:xfrm>
            <a:off x="6694489" y="5705476"/>
            <a:ext cx="2681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/>
              <a:t>www.patient-derived-xenograft-services.com</a:t>
            </a:r>
          </a:p>
        </p:txBody>
      </p:sp>
      <p:sp>
        <p:nvSpPr>
          <p:cNvPr id="23558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23559" name="Picture 6" descr="altogen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 Box 4"/>
          <p:cNvSpPr txBox="1">
            <a:spLocks noChangeArrowheads="1"/>
          </p:cNvSpPr>
          <p:nvPr/>
        </p:nvSpPr>
        <p:spPr bwMode="auto">
          <a:xfrm>
            <a:off x="1816100" y="1698625"/>
            <a:ext cx="7823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/>
              <a:t>SAS</a:t>
            </a:r>
            <a:r>
              <a:rPr lang="en-US" altLang="en-US" sz="3200" b="1" dirty="0" smtClean="0">
                <a:ea typeface="MS PGothic" pitchFamily="34" charset="-128"/>
              </a:rPr>
              <a:t> </a:t>
            </a:r>
            <a:r>
              <a:rPr lang="en-US" altLang="en-US" sz="3200" b="1" dirty="0">
                <a:ea typeface="MS PGothic" pitchFamily="34" charset="-128"/>
              </a:rPr>
              <a:t>Xenograft </a:t>
            </a:r>
            <a:r>
              <a:rPr lang="en-US" altLang="en-US" sz="3200" b="1" dirty="0" smtClean="0">
                <a:ea typeface="MS PGothic" pitchFamily="34" charset="-128"/>
              </a:rPr>
              <a:t>Model</a:t>
            </a:r>
            <a:endParaRPr lang="en-US" altLang="en-US" sz="2200" b="1" dirty="0">
              <a:ea typeface="MS PGothic" pitchFamily="34" charset="-128"/>
            </a:endParaRPr>
          </a:p>
        </p:txBody>
      </p:sp>
      <p:sp>
        <p:nvSpPr>
          <p:cNvPr id="23561" name="TextBox 15"/>
          <p:cNvSpPr txBox="1">
            <a:spLocks noChangeArrowheads="1"/>
          </p:cNvSpPr>
          <p:nvPr/>
        </p:nvSpPr>
        <p:spPr bwMode="auto">
          <a:xfrm>
            <a:off x="1722438" y="1268414"/>
            <a:ext cx="75422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23562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23564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3565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6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63" name="TextBox 2"/>
          <p:cNvSpPr txBox="1">
            <a:spLocks noChangeArrowheads="1"/>
          </p:cNvSpPr>
          <p:nvPr/>
        </p:nvSpPr>
        <p:spPr bwMode="auto">
          <a:xfrm>
            <a:off x="6665913" y="4727576"/>
            <a:ext cx="27368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Arial Black" panose="020B0A04020102020204" pitchFamily="34" charset="0"/>
              </a:rPr>
              <a:t>Several routes of drug administration can be explored in a Xenograft model</a:t>
            </a:r>
          </a:p>
        </p:txBody>
      </p:sp>
    </p:spTree>
    <p:extLst>
      <p:ext uri="{BB962C8B-B14F-4D97-AF65-F5344CB8AC3E}">
        <p14:creationId xmlns:p14="http://schemas.microsoft.com/office/powerpoint/2010/main" val="13725750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>
          <a:xfrm>
            <a:off x="6573838" y="5514975"/>
            <a:ext cx="5618162" cy="5318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Content Placeholder 2"/>
          <p:cNvSpPr>
            <a:spLocks/>
          </p:cNvSpPr>
          <p:nvPr/>
        </p:nvSpPr>
        <p:spPr bwMode="auto">
          <a:xfrm>
            <a:off x="880534" y="2276475"/>
            <a:ext cx="10148710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57300" lvl="2" indent="-342900">
              <a:spcBef>
                <a:spcPct val="20000"/>
              </a:spcBef>
              <a:buClr>
                <a:schemeClr val="accent3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Following options are available for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/>
              <a:t>SAS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 xenograft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model: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SAS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Tumor Growth Delay (TGD;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latency)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SAS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Tumor Growth Inhibition (TGI)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Dosing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frequency and duration of dose administration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SAS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tumor immunohistochemistry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Alternative cell engraftment sites (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orthotopic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transplantation, tail vein injection and left ventricular injection for metastasis studies, injection into the mammary fat pad, intraperitoneal injection)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Blood chemistry analysis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Toxicity and survival (optional: performing a broad health observation program)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Gross necropsies and histopathology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Positive control group employing cyclophosphamide, at a dosage of 50 mg/kg administered by intramuscular injection to the control group daily for the study duration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Lipid distribution and metabolic assays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Imaging studies: Fluorescence-based whole body imaging, MRI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endParaRPr lang="en-US" altLang="en-US" sz="20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23558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23559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 Box 4"/>
          <p:cNvSpPr txBox="1">
            <a:spLocks noChangeArrowheads="1"/>
          </p:cNvSpPr>
          <p:nvPr/>
        </p:nvSpPr>
        <p:spPr bwMode="auto">
          <a:xfrm>
            <a:off x="1535289" y="1698625"/>
            <a:ext cx="81040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/>
              <a:t>SAS</a:t>
            </a:r>
            <a:r>
              <a:rPr lang="en-US" altLang="en-US" sz="3200" b="1" dirty="0" smtClean="0">
                <a:ea typeface="MS PGothic" pitchFamily="34" charset="-128"/>
              </a:rPr>
              <a:t> </a:t>
            </a:r>
            <a:r>
              <a:rPr lang="en-US" altLang="en-US" sz="3200" b="1" dirty="0">
                <a:ea typeface="MS PGothic" pitchFamily="34" charset="-128"/>
              </a:rPr>
              <a:t>Xenograft </a:t>
            </a:r>
            <a:r>
              <a:rPr lang="en-US" altLang="en-US" sz="3200" b="1" dirty="0" smtClean="0">
                <a:ea typeface="MS PGothic" pitchFamily="34" charset="-128"/>
              </a:rPr>
              <a:t>Model</a:t>
            </a:r>
            <a:endParaRPr lang="en-US" altLang="en-US" sz="2200" b="1" dirty="0">
              <a:ea typeface="MS PGothic" pitchFamily="34" charset="-128"/>
            </a:endParaRPr>
          </a:p>
        </p:txBody>
      </p:sp>
      <p:sp>
        <p:nvSpPr>
          <p:cNvPr id="23561" name="TextBox 15"/>
          <p:cNvSpPr txBox="1">
            <a:spLocks noChangeArrowheads="1"/>
          </p:cNvSpPr>
          <p:nvPr/>
        </p:nvSpPr>
        <p:spPr bwMode="auto">
          <a:xfrm>
            <a:off x="1722438" y="1268414"/>
            <a:ext cx="75422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23562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23564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3565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6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416540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4"/>
          <p:cNvSpPr>
            <a:spLocks noGrp="1"/>
          </p:cNvSpPr>
          <p:nvPr>
            <p:ph idx="4294967295"/>
          </p:nvPr>
        </p:nvSpPr>
        <p:spPr>
          <a:xfrm>
            <a:off x="946484" y="2438400"/>
            <a:ext cx="6063916" cy="28924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Altogen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Labs’ team of scientists carries extensive experience in Xenograft model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research.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Altogen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Labs is compliant as a Good Laboratory Practices (GLP) environment, which is required by the FDA for pre-clinical research.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Altogen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Labs’ Xenograft services are extensive, rigorous, and flexible.</a:t>
            </a:r>
          </a:p>
        </p:txBody>
      </p:sp>
      <p:pic>
        <p:nvPicPr>
          <p:cNvPr id="29699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sp>
        <p:nvSpPr>
          <p:cNvPr id="29701" name="TextBox 7"/>
          <p:cNvSpPr txBox="1">
            <a:spLocks noChangeArrowheads="1"/>
          </p:cNvSpPr>
          <p:nvPr/>
        </p:nvSpPr>
        <p:spPr bwMode="auto">
          <a:xfrm>
            <a:off x="1774826" y="1371600"/>
            <a:ext cx="7453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i="1">
                <a:cs typeface="Arial" panose="020B0604020202020204" pitchFamily="34" charset="0"/>
              </a:rPr>
              <a:t>Services &gt; In Vivo Xenograft Services</a:t>
            </a:r>
          </a:p>
        </p:txBody>
      </p:sp>
      <p:grpSp>
        <p:nvGrpSpPr>
          <p:cNvPr id="29702" name="Group 8"/>
          <p:cNvGrpSpPr>
            <a:grpSpLocks/>
          </p:cNvGrpSpPr>
          <p:nvPr/>
        </p:nvGrpSpPr>
        <p:grpSpPr bwMode="auto">
          <a:xfrm>
            <a:off x="2287588" y="6172200"/>
            <a:ext cx="7543800" cy="609600"/>
            <a:chOff x="762794" y="6210300"/>
            <a:chExt cx="7543800" cy="609600"/>
          </a:xfrm>
        </p:grpSpPr>
        <p:sp>
          <p:nvSpPr>
            <p:cNvPr id="29706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9707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8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03" name="TextBox 1"/>
          <p:cNvSpPr txBox="1">
            <a:spLocks noChangeArrowheads="1"/>
          </p:cNvSpPr>
          <p:nvPr/>
        </p:nvSpPr>
        <p:spPr bwMode="auto">
          <a:xfrm>
            <a:off x="1676400" y="5373688"/>
            <a:ext cx="87630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i="1">
                <a:cs typeface="Arial" panose="020B0604020202020204" pitchFamily="34" charset="0"/>
              </a:rPr>
              <a:t>Contact us to discuss Xenograft model </a:t>
            </a:r>
            <a:r>
              <a:rPr lang="en-US" altLang="en-US" sz="2000" b="1" i="1" u="sng">
                <a:cs typeface="Arial" panose="020B0604020202020204" pitchFamily="34" charset="0"/>
              </a:rPr>
              <a:t>details</a:t>
            </a:r>
            <a:r>
              <a:rPr lang="en-US" altLang="en-US" sz="2000" b="1" i="1">
                <a:cs typeface="Arial" panose="020B0604020202020204" pitchFamily="34" charset="0"/>
              </a:rPr>
              <a:t>, </a:t>
            </a:r>
            <a:r>
              <a:rPr lang="en-US" altLang="en-US" sz="2000" b="1" i="1" u="sng">
                <a:cs typeface="Arial" panose="020B0604020202020204" pitchFamily="34" charset="0"/>
              </a:rPr>
              <a:t>timeline estimates</a:t>
            </a:r>
            <a:r>
              <a:rPr lang="en-US" altLang="en-US" sz="2000" b="1" i="1">
                <a:cs typeface="Arial" panose="020B0604020202020204" pitchFamily="34" charset="0"/>
              </a:rPr>
              <a:t>, and </a:t>
            </a:r>
            <a:r>
              <a:rPr lang="en-US" altLang="en-US" sz="2000" b="1" i="1" u="sng">
                <a:cs typeface="Arial" panose="020B0604020202020204" pitchFamily="34" charset="0"/>
              </a:rPr>
              <a:t>price quotes!</a:t>
            </a:r>
          </a:p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66756" y="4221163"/>
            <a:ext cx="2896483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err="1">
                <a:latin typeface="Arial Black" pitchFamily="34" charset="0"/>
              </a:rPr>
              <a:t>Altogen</a:t>
            </a:r>
            <a:r>
              <a:rPr lang="en-US" sz="1400" dirty="0">
                <a:latin typeface="Arial Black" pitchFamily="34" charset="0"/>
              </a:rPr>
              <a:t> Labs can partner with you for any Xenograft research project.</a:t>
            </a:r>
          </a:p>
          <a:p>
            <a:pPr>
              <a:defRPr/>
            </a:pPr>
            <a:r>
              <a:rPr lang="en-US" sz="1050" dirty="0">
                <a:latin typeface="Arial" charset="0"/>
              </a:rPr>
              <a:t>Photo credit: wisegeek.com</a:t>
            </a:r>
          </a:p>
        </p:txBody>
      </p:sp>
      <p:pic>
        <p:nvPicPr>
          <p:cNvPr id="29705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14" b="7764"/>
          <a:stretch>
            <a:fillRect/>
          </a:stretch>
        </p:blipFill>
        <p:spPr bwMode="auto">
          <a:xfrm>
            <a:off x="8043864" y="2363788"/>
            <a:ext cx="2619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43289" y="1854200"/>
            <a:ext cx="5915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SAS</a:t>
            </a: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32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 Model</a:t>
            </a:r>
          </a:p>
        </p:txBody>
      </p:sp>
    </p:spTree>
    <p:extLst>
      <p:ext uri="{BB962C8B-B14F-4D97-AF65-F5344CB8AC3E}">
        <p14:creationId xmlns:p14="http://schemas.microsoft.com/office/powerpoint/2010/main" val="29399540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heme1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1_Concour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9B837493-7EA7-4DAA-B380-5CC98F0A51AA}" vid="{87B4CE05-0FB5-47BD-A166-B73C520EACC5}"/>
    </a:ext>
  </a:extLst>
</a:theme>
</file>

<file path=ppt/theme/theme2.xml><?xml version="1.0" encoding="utf-8"?>
<a:theme xmlns:a="http://schemas.openxmlformats.org/drawingml/2006/main" name="Theme2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83</TotalTime>
  <Words>572</Words>
  <Application>Microsoft Office PowerPoint</Application>
  <PresentationFormat>Widescreen</PresentationFormat>
  <Paragraphs>95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MS PGothic</vt:lpstr>
      <vt:lpstr>Arial</vt:lpstr>
      <vt:lpstr>Arial Black</vt:lpstr>
      <vt:lpstr>Calibri</vt:lpstr>
      <vt:lpstr>Constantia</vt:lpstr>
      <vt:lpstr>Lucida Sans Unicode</vt:lpstr>
      <vt:lpstr>Times New Roman</vt:lpstr>
      <vt:lpstr>Verdana</vt:lpstr>
      <vt:lpstr>Wingdings</vt:lpstr>
      <vt:lpstr>Wingdings 2</vt:lpstr>
      <vt:lpstr>Wingdings 3</vt:lpstr>
      <vt:lpstr>Theme1</vt:lpstr>
      <vt:lpstr>Theme2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Irina Burlak</dc:creator>
  <cp:lastModifiedBy>Irina Burlak</cp:lastModifiedBy>
  <cp:revision>5</cp:revision>
  <dcterms:created xsi:type="dcterms:W3CDTF">2018-01-17T09:12:52Z</dcterms:created>
  <dcterms:modified xsi:type="dcterms:W3CDTF">2018-01-17T10:36:49Z</dcterms:modified>
</cp:coreProperties>
</file>