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D4A8E-B17E-477D-AB24-077614288505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C2E9C-3D5F-42A2-836C-D93311CE8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47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8456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001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1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23195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2570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5487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481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B6D8861-2ACC-4062-A5BA-5A9AE1B8D913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5C166C2-9DD5-4B66-ABA1-93D59238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30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9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908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7940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69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977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710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849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666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330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20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B6D8861-2ACC-4062-A5BA-5A9AE1B8D913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5C166C2-9DD5-4B66-ABA1-93D59238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02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B6D8861-2ACC-4062-A5BA-5A9AE1B8D913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5C166C2-9DD5-4B66-ABA1-93D59238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B6D8861-2ACC-4062-A5BA-5A9AE1B8D913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5C166C2-9DD5-4B66-ABA1-93D59238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090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FB6D8861-2ACC-4062-A5BA-5A9AE1B8D913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5C166C2-9DD5-4B66-ABA1-93D59238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9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6D8861-2ACC-4062-A5BA-5A9AE1B8D913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5C166C2-9DD5-4B66-ABA1-93D59238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06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8861-2ACC-4062-A5BA-5A9AE1B8D913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66C2-9DD5-4B66-ABA1-93D59238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3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8861-2ACC-4062-A5BA-5A9AE1B8D913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66C2-9DD5-4B66-ABA1-93D59238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0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9017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FB6D8861-2ACC-4062-A5BA-5A9AE1B8D913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85C166C2-9DD5-4B66-ABA1-93D592389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48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698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jp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293511" y="2217738"/>
            <a:ext cx="758613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The </a:t>
            </a:r>
            <a:r>
              <a:rPr lang="en-US" sz="1400" dirty="0" smtClean="0"/>
              <a:t>PC3 </a:t>
            </a:r>
            <a:r>
              <a:rPr lang="en-US" sz="1400" dirty="0"/>
              <a:t>cell line is the classical and well-studied cell line for research related to human prostate cancer. It is isolated from the bone marrow metastasis of a 62-year-old Caucasian male patient with prostate cancer, treated by androgen suppression </a:t>
            </a:r>
            <a:r>
              <a:rPr lang="en-US" sz="1400" smtClean="0"/>
              <a:t>therapy. Due </a:t>
            </a:r>
            <a:r>
              <a:rPr lang="en-US" sz="1400" dirty="0"/>
              <a:t>to its high ability to metastasize, the PC-3 cell line is an excellent host for multiple biomedical applications.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PC3</a:t>
            </a:r>
            <a:r>
              <a:rPr lang="en-US" sz="1400" dirty="0"/>
              <a:t> </a:t>
            </a:r>
            <a:r>
              <a:rPr lang="en-US" sz="1400" dirty="0" smtClean="0"/>
              <a:t>human </a:t>
            </a:r>
            <a:r>
              <a:rPr lang="en-US" sz="1400" dirty="0" smtClean="0"/>
              <a:t>prostate</a:t>
            </a:r>
            <a:r>
              <a:rPr lang="en-US" sz="1400" dirty="0" smtClean="0"/>
              <a:t>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/>
              <a:t>PC3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 </a:t>
            </a:r>
            <a:r>
              <a:rPr lang="en-US" sz="1400" dirty="0" smtClean="0"/>
              <a:t>that </a:t>
            </a:r>
            <a:r>
              <a:rPr lang="en-US" sz="1400" dirty="0" smtClean="0"/>
              <a:t>allows preclinical </a:t>
            </a:r>
            <a:r>
              <a:rPr lang="en-US" sz="1400" dirty="0"/>
              <a:t>assessment of tumor growth suppression by statins or chemotherapies. </a:t>
            </a:r>
            <a:r>
              <a:rPr lang="en-US" sz="1400" dirty="0" smtClean="0"/>
              <a:t>Preclinical </a:t>
            </a:r>
            <a:r>
              <a:rPr lang="en-US" sz="1400" dirty="0"/>
              <a:t>studies of </a:t>
            </a:r>
            <a:r>
              <a:rPr lang="en-US" sz="1400" dirty="0" smtClean="0"/>
              <a:t>prostate</a:t>
            </a:r>
            <a:r>
              <a:rPr lang="en-US" sz="1400" dirty="0" smtClean="0"/>
              <a:t> </a:t>
            </a:r>
            <a:r>
              <a:rPr lang="en-US" sz="1400" dirty="0"/>
              <a:t>cancer can help researchers to investigate its correlation with immune response and find new therapies for patients with this disease.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6056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PC3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302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/>
          </p:cNvSpPr>
          <p:nvPr/>
        </p:nvSpPr>
        <p:spPr bwMode="auto">
          <a:xfrm>
            <a:off x="564444" y="2714189"/>
            <a:ext cx="3804356" cy="313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5603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5604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15"/>
          <p:cNvSpPr txBox="1">
            <a:spLocks noChangeArrowheads="1"/>
          </p:cNvSpPr>
          <p:nvPr/>
        </p:nvSpPr>
        <p:spPr bwMode="auto">
          <a:xfrm>
            <a:off x="2133599" y="1268413"/>
            <a:ext cx="74506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5607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5610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561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8523110" y="3352488"/>
            <a:ext cx="3262489" cy="282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Estimated tumor volume (L x W</a:t>
            </a:r>
            <a:r>
              <a:rPr lang="en-US" altLang="en-US" sz="1400" baseline="30000" dirty="0">
                <a:latin typeface="Arial" charset="0"/>
                <a:cs typeface="Times New Roman" pitchFamily="18" charset="0"/>
              </a:rPr>
              <a:t>2</a:t>
            </a:r>
            <a:r>
              <a:rPr lang="en-US" altLang="en-US" sz="1400" dirty="0">
                <a:latin typeface="Arial" charset="0"/>
                <a:cs typeface="Times New Roman" pitchFamily="18" charset="0"/>
              </a:rPr>
              <a:t> /2)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Mean/median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Survival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doubling time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inhibition (TGI)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delay (TGD)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Increased life span (ILS)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cell kill rate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794" y="2811989"/>
            <a:ext cx="20312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Data Endpoints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23110" y="2009423"/>
            <a:ext cx="357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PC3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Xenograft Study</a:t>
            </a:r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453" y="1799387"/>
            <a:ext cx="6794062" cy="434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4619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PC3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22965657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PC3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42468776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PC3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7801310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PC3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PC3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PC3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PC3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PC3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364998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371599" y="2438400"/>
            <a:ext cx="6309959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66756" y="4221163"/>
            <a:ext cx="2896483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8043864" y="2363788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43289" y="1854200"/>
            <a:ext cx="5915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PC3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3061718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127</TotalTime>
  <Words>620</Words>
  <Application>Microsoft Office PowerPoint</Application>
  <PresentationFormat>Widescreen</PresentationFormat>
  <Paragraphs>95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4</cp:revision>
  <dcterms:created xsi:type="dcterms:W3CDTF">2018-01-17T06:57:09Z</dcterms:created>
  <dcterms:modified xsi:type="dcterms:W3CDTF">2018-01-17T09:05:00Z</dcterms:modified>
</cp:coreProperties>
</file>