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98601-3A13-4958-BC2D-13E64A06E4C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641E7-BC4E-4558-B17E-BA4ECF01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3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1884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9206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12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7983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2271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0260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950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D36C321-9836-4019-BC3D-48B62B32512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5A833E-ACEB-4CA9-A7AD-3CFAC241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58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26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457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740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773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80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73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116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780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22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51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D36C321-9836-4019-BC3D-48B62B32512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5A833E-ACEB-4CA9-A7AD-3CFAC241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17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D36C321-9836-4019-BC3D-48B62B32512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5A833E-ACEB-4CA9-A7AD-3CFAC241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5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D36C321-9836-4019-BC3D-48B62B32512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5A833E-ACEB-4CA9-A7AD-3CFAC241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26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D36C321-9836-4019-BC3D-48B62B32512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5A833E-ACEB-4CA9-A7AD-3CFAC241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78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36C321-9836-4019-BC3D-48B62B32512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5A833E-ACEB-4CA9-A7AD-3CFAC241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39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C321-9836-4019-BC3D-48B62B32512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833E-ACEB-4CA9-A7AD-3CFAC241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5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C321-9836-4019-BC3D-48B62B32512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833E-ACEB-4CA9-A7AD-3CFAC241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9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526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BD36C321-9836-4019-BC3D-48B62B32512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1A5A833E-ACEB-4CA9-A7AD-3CFAC241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211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918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1162755" y="2217738"/>
            <a:ext cx="6412088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Preclinical studies of </a:t>
            </a:r>
            <a:r>
              <a:rPr lang="en-US" sz="1400" dirty="0" smtClean="0"/>
              <a:t>gastric </a:t>
            </a:r>
            <a:r>
              <a:rPr lang="en-US" sz="1400" dirty="0"/>
              <a:t>cancer can help researchers to investigate its correlation with immune response and find new therapies for patients with this </a:t>
            </a:r>
            <a:r>
              <a:rPr lang="en-US" sz="1400" dirty="0" smtClean="0"/>
              <a:t>disease. The MKN-45 </a:t>
            </a:r>
            <a:r>
              <a:rPr lang="en-US" sz="1400" dirty="0"/>
              <a:t>cell line is essential for biomedical research related to </a:t>
            </a:r>
            <a:r>
              <a:rPr lang="en-US" sz="1400" dirty="0" smtClean="0"/>
              <a:t>human gastric cancer. </a:t>
            </a:r>
            <a:endParaRPr lang="en-US" sz="1400" dirty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 smtClean="0"/>
              <a:t>MKN-45</a:t>
            </a:r>
            <a:r>
              <a:rPr lang="en-US" sz="1400" dirty="0"/>
              <a:t> </a:t>
            </a:r>
            <a:r>
              <a:rPr lang="en-US" sz="1400" dirty="0" smtClean="0"/>
              <a:t>human gastric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 smtClean="0"/>
              <a:t>MKN-45</a:t>
            </a:r>
            <a:r>
              <a:rPr lang="en-US" sz="1400" dirty="0" smtClean="0"/>
              <a:t> xenograft </a:t>
            </a:r>
            <a:r>
              <a:rPr lang="en-US" sz="1400" dirty="0"/>
              <a:t>mouse </a:t>
            </a:r>
            <a:r>
              <a:rPr lang="en-US" sz="1400" dirty="0" smtClean="0"/>
              <a:t>model </a:t>
            </a:r>
            <a:r>
              <a:rPr lang="en-US" sz="1400" dirty="0"/>
              <a:t>that displays antitumor activity and is resistant to TGF-B growth inhibition, carboplatin, docetaxel and irinotecan</a:t>
            </a:r>
            <a:r>
              <a:rPr lang="en-US" sz="1400" dirty="0" smtClean="0"/>
              <a:t>.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MKN-45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353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/>
          </p:cNvSpPr>
          <p:nvPr/>
        </p:nvSpPr>
        <p:spPr bwMode="auto">
          <a:xfrm>
            <a:off x="564444" y="2714189"/>
            <a:ext cx="3804356" cy="313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5604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15"/>
          <p:cNvSpPr txBox="1">
            <a:spLocks noChangeArrowheads="1"/>
          </p:cNvSpPr>
          <p:nvPr/>
        </p:nvSpPr>
        <p:spPr bwMode="auto">
          <a:xfrm>
            <a:off x="2133599" y="1268413"/>
            <a:ext cx="74506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5607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5610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561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8523110" y="3352488"/>
            <a:ext cx="3262489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Estimated tumor volume (L x W</a:t>
            </a:r>
            <a:r>
              <a:rPr lang="en-US" altLang="en-US" sz="1400" baseline="30000" dirty="0">
                <a:latin typeface="Arial" charset="0"/>
                <a:cs typeface="Times New Roman" pitchFamily="18" charset="0"/>
              </a:rPr>
              <a:t>2</a:t>
            </a:r>
            <a:r>
              <a:rPr lang="en-US" altLang="en-US" sz="1400" dirty="0">
                <a:latin typeface="Arial" charset="0"/>
                <a:cs typeface="Times New Roman" pitchFamily="18" charset="0"/>
              </a:rPr>
              <a:t> /2)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Mean/median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Survival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doubling time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inhibition (TGI)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delay (TGD)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Increased life span (ILS)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cell kill rate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794" y="2811989"/>
            <a:ext cx="20312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Data Endpoints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92444" y="2009423"/>
            <a:ext cx="3409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latin typeface="Arial Black" panose="020B0A04020102020204" pitchFamily="34" charset="0"/>
              </a:rPr>
              <a:t>MKN-45</a:t>
            </a:r>
            <a:r>
              <a:rPr lang="en-US" altLang="en-US" dirty="0" smtClean="0">
                <a:latin typeface="Arial Black" panose="020B0A04020102020204" pitchFamily="34" charset="0"/>
              </a:rPr>
              <a:t> </a:t>
            </a:r>
            <a:r>
              <a:rPr lang="en-US" altLang="en-US" b="1" dirty="0" smtClean="0">
                <a:latin typeface="Arial Black" panose="020B0A04020102020204" pitchFamily="34" charset="0"/>
              </a:rPr>
              <a:t>Xenograft Study</a:t>
            </a:r>
            <a:endParaRPr lang="en-US" altLang="en-US" b="1" dirty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923" y="1843172"/>
            <a:ext cx="6521272" cy="432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7236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MKN-45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56699919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MKN-45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10345084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MKN-45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0609054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MKN-45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MKN-45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MKN-45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MKN-45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MKN-45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64446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219199" y="2438400"/>
            <a:ext cx="6062133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MKN-45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590127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33</TotalTime>
  <Words>596</Words>
  <Application>Microsoft Office PowerPoint</Application>
  <PresentationFormat>Widescreen</PresentationFormat>
  <Paragraphs>95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3</cp:revision>
  <dcterms:created xsi:type="dcterms:W3CDTF">2018-01-13T02:11:56Z</dcterms:created>
  <dcterms:modified xsi:type="dcterms:W3CDTF">2018-01-13T02:45:22Z</dcterms:modified>
</cp:coreProperties>
</file>