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63A7B-E8E4-488A-A175-60C7040C4E6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97721-7236-4201-B8B4-45FB0920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4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444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292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20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8591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3791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4879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3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CFCDCD6-6552-40DA-9938-40438B7A59C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F030F8-CFC6-4126-AF15-7EC4C429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22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415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70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963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4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74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485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75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697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89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CFCDCD6-6552-40DA-9938-40438B7A59C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F030F8-CFC6-4126-AF15-7EC4C429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70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CFCDCD6-6552-40DA-9938-40438B7A59C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F030F8-CFC6-4126-AF15-7EC4C429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1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CFCDCD6-6552-40DA-9938-40438B7A59C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F030F8-CFC6-4126-AF15-7EC4C429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37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CFCDCD6-6552-40DA-9938-40438B7A59C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F030F8-CFC6-4126-AF15-7EC4C429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51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FCDCD6-6552-40DA-9938-40438B7A59C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F030F8-CFC6-4126-AF15-7EC4C429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21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DCD6-6552-40DA-9938-40438B7A59C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0F8-CFC6-4126-AF15-7EC4C429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8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DCD6-6552-40DA-9938-40438B7A59C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0F8-CFC6-4126-AF15-7EC4C429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2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36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6CFCDCD6-6552-40DA-9938-40438B7A59C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8EF030F8-CFC6-4126-AF15-7EC4C4290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30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51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372533" y="2217738"/>
            <a:ext cx="7642578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/>
              <a:t>The MDA-MB-468 cell line was taken from a pleural effusion of a 51-year-old Black female patient with breast adenocarcinoma and is commonly employed in oncology research for the study of metastasis and invasion of breast cancer. </a:t>
            </a:r>
            <a:r>
              <a:rPr lang="en-US" sz="1500" dirty="0"/>
              <a:t> 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>
                <a:cs typeface="Arial" panose="020B0604020202020204" pitchFamily="34" charset="0"/>
              </a:rPr>
              <a:t>The MDA-MB-468 </a:t>
            </a:r>
            <a:r>
              <a:rPr lang="en-US" sz="1500" dirty="0" smtClean="0">
                <a:cs typeface="Arial" panose="020B0604020202020204" pitchFamily="34" charset="0"/>
              </a:rPr>
              <a:t>cell </a:t>
            </a:r>
            <a:r>
              <a:rPr lang="en-US" sz="1500" dirty="0">
                <a:cs typeface="Arial" panose="020B0604020202020204" pitchFamily="34" charset="0"/>
              </a:rPr>
              <a:t>line is used to create the CDX (Cell Line Derived Xenograft</a:t>
            </a:r>
            <a:r>
              <a:rPr lang="en-US" sz="1500" dirty="0" smtClean="0">
                <a:cs typeface="Arial" panose="020B0604020202020204" pitchFamily="34" charset="0"/>
              </a:rPr>
              <a:t>)</a:t>
            </a:r>
            <a:r>
              <a:rPr lang="en-US" sz="1500" dirty="0" smtClean="0">
                <a:cs typeface="Arial" panose="020B0604020202020204" pitchFamily="34" charset="0"/>
              </a:rPr>
              <a:t> MDA-MB-468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>
                <a:cs typeface="Arial" panose="020B0604020202020204" pitchFamily="34" charset="0"/>
              </a:rPr>
              <a:t>mouse </a:t>
            </a:r>
            <a:r>
              <a:rPr lang="en-US" sz="1500" dirty="0" smtClean="0">
                <a:cs typeface="Arial" panose="020B0604020202020204" pitchFamily="34" charset="0"/>
              </a:rPr>
              <a:t>model</a:t>
            </a:r>
            <a:r>
              <a:rPr lang="en-US" sz="1500" dirty="0">
                <a:cs typeface="Arial" panose="020B0604020202020204" pitchFamily="34" charset="0"/>
              </a:rPr>
              <a:t> </a:t>
            </a:r>
            <a:r>
              <a:rPr lang="en-US" sz="1500" dirty="0" smtClean="0">
                <a:cs typeface="Arial" panose="020B0604020202020204" pitchFamily="34" charset="0"/>
              </a:rPr>
              <a:t>that </a:t>
            </a:r>
            <a:r>
              <a:rPr lang="en-US" sz="1500" dirty="0" smtClean="0"/>
              <a:t>is highly utilized</a:t>
            </a:r>
            <a:r>
              <a:rPr lang="en-US" sz="1500" dirty="0" smtClean="0"/>
              <a:t> </a:t>
            </a:r>
            <a:r>
              <a:rPr lang="en-US" sz="1500" dirty="0"/>
              <a:t>in preclinical studies worldwide to determine the efficacy of tumor growth inhibitors, such as </a:t>
            </a:r>
            <a:r>
              <a:rPr lang="en-US" sz="1500" dirty="0" err="1"/>
              <a:t>silibinin</a:t>
            </a:r>
            <a:r>
              <a:rPr lang="en-US" sz="1500" dirty="0"/>
              <a:t>, paclitaxel or </a:t>
            </a:r>
            <a:r>
              <a:rPr lang="en-US" sz="1500" dirty="0" smtClean="0"/>
              <a:t>PEA-15. </a:t>
            </a:r>
            <a:r>
              <a:rPr lang="en-US" sz="1500" dirty="0" smtClean="0">
                <a:cs typeface="Arial" panose="020B0604020202020204" pitchFamily="34" charset="0"/>
              </a:rPr>
              <a:t>Preclinical </a:t>
            </a:r>
            <a:r>
              <a:rPr lang="en-US" sz="1500" dirty="0">
                <a:cs typeface="Arial" panose="020B0604020202020204" pitchFamily="34" charset="0"/>
              </a:rPr>
              <a:t>studies of the </a:t>
            </a:r>
            <a:r>
              <a:rPr lang="en-US" sz="1500" dirty="0" smtClean="0">
                <a:cs typeface="Arial" panose="020B0604020202020204" pitchFamily="34" charset="0"/>
              </a:rPr>
              <a:t>MDA-MB-468 </a:t>
            </a:r>
            <a:r>
              <a:rPr lang="en-US" sz="1500" dirty="0">
                <a:cs typeface="Arial" panose="020B0604020202020204" pitchFamily="34" charset="0"/>
              </a:rPr>
              <a:t>mouse xenograft model </a:t>
            </a:r>
            <a:r>
              <a:rPr lang="en-US" sz="1500" dirty="0" smtClean="0">
                <a:cs typeface="Arial" panose="020B0604020202020204" pitchFamily="34" charset="0"/>
              </a:rPr>
              <a:t>are valuable </a:t>
            </a:r>
            <a:r>
              <a:rPr lang="en-US" sz="1500" dirty="0">
                <a:cs typeface="Arial" panose="020B0604020202020204" pitchFamily="34" charset="0"/>
              </a:rPr>
              <a:t>in the evaluation of breast cancer </a:t>
            </a:r>
            <a:r>
              <a:rPr lang="en-US" sz="1500" dirty="0" smtClean="0">
                <a:cs typeface="Arial" panose="020B0604020202020204" pitchFamily="34" charset="0"/>
              </a:rPr>
              <a:t>treatment.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4743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MDA-MB-468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139288" y="4897407"/>
            <a:ext cx="37479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067" y="2352706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581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MDA-MB-468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32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MDA-MB-468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1977218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MDA-MB-468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31298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MDA-MB-468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752400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MDA-MB-468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MDA-MB-468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MDA-MB-468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MDA-MB-468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MDA-MB-468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35254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219200" y="2481263"/>
            <a:ext cx="5881511" cy="28495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666" y="4466431"/>
            <a:ext cx="2810933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8521700" y="2566194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6378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MDA-MB-468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559833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</TotalTime>
  <Words>715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2018-01-12T02:22:51Z</dcterms:created>
  <dcterms:modified xsi:type="dcterms:W3CDTF">2018-01-12T02:30:20Z</dcterms:modified>
</cp:coreProperties>
</file>