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6EC5C-8900-45BE-8C24-3DD97FAA028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6649E-BF9D-40DB-8C15-F01F2659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44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9961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661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16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9912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98277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8073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213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75DA988-EB05-427D-81E1-056657AABCE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71B70EB-36EA-44EA-AC09-840E19C5A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17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15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19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750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63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142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598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500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48180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0112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62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75DA988-EB05-427D-81E1-056657AABCE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71B70EB-36EA-44EA-AC09-840E19C5A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77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75DA988-EB05-427D-81E1-056657AABCE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71B70EB-36EA-44EA-AC09-840E19C5A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44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75DA988-EB05-427D-81E1-056657AABCE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71B70EB-36EA-44EA-AC09-840E19C5A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194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75DA988-EB05-427D-81E1-056657AABCE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71B70EB-36EA-44EA-AC09-840E19C5A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50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5DA988-EB05-427D-81E1-056657AABCE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71B70EB-36EA-44EA-AC09-840E19C5A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57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A988-EB05-427D-81E1-056657AABCE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70EB-36EA-44EA-AC09-840E19C5A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6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A988-EB05-427D-81E1-056657AABCE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70EB-36EA-44EA-AC09-840E19C5A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1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0938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875DA988-EB05-427D-81E1-056657AABCE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271B70EB-36EA-44EA-AC09-840E19C5A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809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937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248356" y="2217738"/>
            <a:ext cx="7981245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 smtClean="0"/>
              <a:t>MDA-MB-453 </a:t>
            </a:r>
            <a:r>
              <a:rPr lang="en-US" sz="1500" dirty="0"/>
              <a:t>cells were isolated from an effusion of a 48-year old Caucasian </a:t>
            </a:r>
            <a:r>
              <a:rPr lang="en-US" sz="1500" dirty="0" smtClean="0"/>
              <a:t>female patient </a:t>
            </a:r>
            <a:r>
              <a:rPr lang="en-US" sz="1500" dirty="0"/>
              <a:t>with metastatic breast </a:t>
            </a:r>
            <a:r>
              <a:rPr lang="en-US" sz="1500" dirty="0" smtClean="0"/>
              <a:t>carcinoma. In </a:t>
            </a:r>
            <a:r>
              <a:rPr lang="en-US" sz="1500" dirty="0"/>
              <a:t>addition to expressing high levels of functional androgen receptor, MDA-MB-453 cells have an active glycerol 3-phosphate shuttle. This cell line is considered an appropriate host for studies on androgen regulation of gene expression and cell proliferation in breast cancer.  </a:t>
            </a:r>
            <a:r>
              <a:rPr lang="en-US" sz="1500" dirty="0"/>
              <a:t> </a:t>
            </a:r>
            <a:r>
              <a:rPr lang="en-US" sz="1500" dirty="0" smtClean="0"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 smtClean="0">
                <a:cs typeface="Arial" panose="020B0604020202020204" pitchFamily="34" charset="0"/>
              </a:rPr>
              <a:t>The MDA-MB-453 </a:t>
            </a:r>
            <a:r>
              <a:rPr lang="en-US" sz="1500" dirty="0" smtClean="0">
                <a:cs typeface="Arial" panose="020B0604020202020204" pitchFamily="34" charset="0"/>
              </a:rPr>
              <a:t>cell </a:t>
            </a:r>
            <a:r>
              <a:rPr lang="en-US" sz="1500" dirty="0">
                <a:cs typeface="Arial" panose="020B0604020202020204" pitchFamily="34" charset="0"/>
              </a:rPr>
              <a:t>line is used to create the CDX (Cell Line Derived Xenograft</a:t>
            </a:r>
            <a:r>
              <a:rPr lang="en-US" sz="1500" dirty="0" smtClean="0">
                <a:cs typeface="Arial" panose="020B0604020202020204" pitchFamily="34" charset="0"/>
              </a:rPr>
              <a:t>)</a:t>
            </a:r>
            <a:r>
              <a:rPr lang="en-US" sz="1500" dirty="0" smtClean="0">
                <a:cs typeface="Arial" panose="020B0604020202020204" pitchFamily="34" charset="0"/>
              </a:rPr>
              <a:t> MDA-MB-453</a:t>
            </a:r>
            <a:r>
              <a:rPr lang="en-US" sz="1500" dirty="0" smtClean="0">
                <a:cs typeface="Arial" panose="020B0604020202020204" pitchFamily="34" charset="0"/>
              </a:rPr>
              <a:t> </a:t>
            </a:r>
            <a:r>
              <a:rPr lang="en-US" sz="1500" dirty="0">
                <a:cs typeface="Arial" panose="020B0604020202020204" pitchFamily="34" charset="0"/>
              </a:rPr>
              <a:t>mouse </a:t>
            </a:r>
            <a:r>
              <a:rPr lang="en-US" sz="1500" dirty="0" smtClean="0">
                <a:cs typeface="Arial" panose="020B0604020202020204" pitchFamily="34" charset="0"/>
              </a:rPr>
              <a:t>model</a:t>
            </a:r>
            <a:r>
              <a:rPr lang="en-US" sz="1500" dirty="0">
                <a:cs typeface="Arial" panose="020B0604020202020204" pitchFamily="34" charset="0"/>
              </a:rPr>
              <a:t> </a:t>
            </a:r>
            <a:r>
              <a:rPr lang="en-US" sz="1500" dirty="0" smtClean="0">
                <a:cs typeface="Arial" panose="020B0604020202020204" pitchFamily="34" charset="0"/>
              </a:rPr>
              <a:t>that </a:t>
            </a:r>
            <a:r>
              <a:rPr lang="en-US" sz="1500" dirty="0" smtClean="0"/>
              <a:t>shows </a:t>
            </a:r>
            <a:r>
              <a:rPr lang="en-US" sz="1500" dirty="0"/>
              <a:t>evidence of tumor growth inhibition by small molecules such as enzalutamide, </a:t>
            </a:r>
            <a:r>
              <a:rPr lang="en-US" sz="1500" dirty="0" err="1"/>
              <a:t>flutamide</a:t>
            </a:r>
            <a:r>
              <a:rPr lang="en-US" sz="1500" dirty="0"/>
              <a:t> and CI-10</a:t>
            </a:r>
            <a:r>
              <a:rPr lang="en-US" sz="1500" dirty="0" smtClean="0"/>
              <a:t>. </a:t>
            </a:r>
            <a:r>
              <a:rPr lang="en-US" sz="1500" dirty="0" smtClean="0">
                <a:cs typeface="Arial" panose="020B0604020202020204" pitchFamily="34" charset="0"/>
              </a:rPr>
              <a:t>Preclinical </a:t>
            </a:r>
            <a:r>
              <a:rPr lang="en-US" sz="1500" dirty="0">
                <a:cs typeface="Arial" panose="020B0604020202020204" pitchFamily="34" charset="0"/>
              </a:rPr>
              <a:t>studies of the </a:t>
            </a:r>
            <a:r>
              <a:rPr lang="en-US" sz="1500" dirty="0" smtClean="0">
                <a:cs typeface="Arial" panose="020B0604020202020204" pitchFamily="34" charset="0"/>
              </a:rPr>
              <a:t>MDA-MB-453 </a:t>
            </a:r>
            <a:r>
              <a:rPr lang="en-US" sz="1500" dirty="0">
                <a:cs typeface="Arial" panose="020B0604020202020204" pitchFamily="34" charset="0"/>
              </a:rPr>
              <a:t>mouse xenograft model </a:t>
            </a:r>
            <a:r>
              <a:rPr lang="en-US" sz="1500" dirty="0" smtClean="0">
                <a:cs typeface="Arial" panose="020B0604020202020204" pitchFamily="34" charset="0"/>
              </a:rPr>
              <a:t>are valuable </a:t>
            </a:r>
            <a:r>
              <a:rPr lang="en-US" sz="1500" dirty="0">
                <a:cs typeface="Arial" panose="020B0604020202020204" pitchFamily="34" charset="0"/>
              </a:rPr>
              <a:t>in the evaluation of breast cancer </a:t>
            </a:r>
            <a:r>
              <a:rPr lang="en-US" sz="1500" dirty="0" smtClean="0">
                <a:cs typeface="Arial" panose="020B0604020202020204" pitchFamily="34" charset="0"/>
              </a:rPr>
              <a:t>treatment. 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 smtClean="0">
                <a:cs typeface="Arial" panose="020B0604020202020204" pitchFamily="34" charset="0"/>
              </a:rPr>
              <a:t>Xenografting</a:t>
            </a:r>
            <a:r>
              <a:rPr lang="en-US" altLang="en-US" sz="1500" dirty="0" smtClean="0">
                <a:cs typeface="Arial" panose="020B0604020202020204" pitchFamily="34" charset="0"/>
              </a:rPr>
              <a:t> </a:t>
            </a:r>
            <a:r>
              <a:rPr lang="en-US" altLang="en-US" sz="1500" dirty="0">
                <a:cs typeface="Arial" panose="020B0604020202020204" pitchFamily="34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Arial" panose="020B0604020202020204" pitchFamily="34" charset="0"/>
              </a:rPr>
              <a:t>Xenografting</a:t>
            </a:r>
            <a:r>
              <a:rPr lang="en-US" altLang="en-US" sz="1500" dirty="0">
                <a:cs typeface="Arial" panose="020B0604020202020204" pitchFamily="34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>
                <a:cs typeface="Arial" panose="020B0604020202020204" pitchFamily="34" charset="0"/>
              </a:rPr>
              <a:t>Typically, </a:t>
            </a:r>
            <a:r>
              <a:rPr lang="en-US" altLang="en-US" sz="1500" dirty="0" err="1">
                <a:cs typeface="Arial" panose="020B0604020202020204" pitchFamily="34" charset="0"/>
              </a:rPr>
              <a:t>immunodeficient</a:t>
            </a:r>
            <a:r>
              <a:rPr lang="en-US" altLang="en-US" sz="1500" dirty="0">
                <a:cs typeface="Arial" panose="020B0604020202020204" pitchFamily="34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Arial" panose="020B0604020202020204" pitchFamily="34" charset="0"/>
              </a:rPr>
              <a:t>Xenografting</a:t>
            </a:r>
            <a:r>
              <a:rPr lang="en-US" altLang="en-US" sz="1500" dirty="0">
                <a:cs typeface="Arial" panose="020B0604020202020204" pitchFamily="34" charset="0"/>
              </a:rPr>
              <a:t> </a:t>
            </a:r>
            <a:r>
              <a:rPr lang="en-US" altLang="en-US" sz="1500" dirty="0" smtClean="0">
                <a:cs typeface="Arial" panose="020B0604020202020204" pitchFamily="34" charset="0"/>
              </a:rPr>
              <a:t>is a </a:t>
            </a:r>
            <a:r>
              <a:rPr lang="en-US" altLang="en-US" sz="1500" dirty="0">
                <a:cs typeface="Arial" panose="020B0604020202020204" pitchFamily="34" charset="0"/>
              </a:rPr>
              <a:t>complete and accurate study of tumor growth and the activity of drug administration</a:t>
            </a:r>
            <a:r>
              <a:rPr lang="en-US" altLang="en-US" sz="1500" dirty="0" smtClean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647435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MDA-MB-453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139288" y="4897407"/>
            <a:ext cx="374791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067" y="2352706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0830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MDA-MB-453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8222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MDA-MB-453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19002056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MDA-MB-453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32762759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MDA-MB-453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7694015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MDA-MB-453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xenograft 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MDA-MB-453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MDA-MB-453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MDA-MB-453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MDA-MB-453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700364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016000" y="2481263"/>
            <a:ext cx="5915378" cy="28495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666" y="4466431"/>
            <a:ext cx="2810933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8521700" y="2566194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6378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MDA-MB-453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8548771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47</TotalTime>
  <Words>740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3</cp:revision>
  <dcterms:created xsi:type="dcterms:W3CDTF">2018-01-12T02:13:41Z</dcterms:created>
  <dcterms:modified xsi:type="dcterms:W3CDTF">2018-01-12T03:01:18Z</dcterms:modified>
</cp:coreProperties>
</file>