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8DA7D-E6EA-409D-B501-0AEC745263A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ED0C0-C225-4786-8415-F6E622602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3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08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5442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11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31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5822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9362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9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48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4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58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499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229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942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993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448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554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408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07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26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89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09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44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03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6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40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ABFCF828-A091-4054-AD4D-F1D752879B6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65423E0A-5553-4C52-AF5A-DB3ACCDE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80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115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428979" y="2217738"/>
            <a:ext cx="7710310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>
                <a:cs typeface="Arial" panose="020B0604020202020204" pitchFamily="34" charset="0"/>
              </a:rPr>
              <a:t>The MDA-MB-231 epithelial cell line, derived from a 51-year-old Caucasian female patient with a metastatic mammary adenocarcinoma, is one of the most commonly used breast tumor cell lines in biomedical research. </a:t>
            </a:r>
            <a:endParaRPr lang="en-US" sz="15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>
                <a:cs typeface="Arial" panose="020B0604020202020204" pitchFamily="34" charset="0"/>
              </a:rPr>
              <a:t>The MDA-MB-231 </a:t>
            </a:r>
            <a:r>
              <a:rPr lang="en-US" sz="1500" dirty="0" smtClean="0">
                <a:cs typeface="Arial" panose="020B0604020202020204" pitchFamily="34" charset="0"/>
              </a:rPr>
              <a:t>cell </a:t>
            </a:r>
            <a:r>
              <a:rPr lang="en-US" sz="1500" dirty="0">
                <a:cs typeface="Arial" panose="020B0604020202020204" pitchFamily="34" charset="0"/>
              </a:rPr>
              <a:t>line is used to create the CDX (Cell Line Derived Xenograft</a:t>
            </a:r>
            <a:r>
              <a:rPr lang="en-US" sz="1500" dirty="0" smtClean="0">
                <a:cs typeface="Arial" panose="020B0604020202020204" pitchFamily="34" charset="0"/>
              </a:rPr>
              <a:t>)</a:t>
            </a:r>
            <a:r>
              <a:rPr lang="en-US" sz="1500" dirty="0" smtClean="0">
                <a:cs typeface="Arial" panose="020B0604020202020204" pitchFamily="34" charset="0"/>
              </a:rPr>
              <a:t> MDA-MB-231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</a:t>
            </a:r>
            <a:r>
              <a:rPr lang="en-US" sz="1500" dirty="0" smtClean="0">
                <a:cs typeface="Arial" panose="020B0604020202020204" pitchFamily="34" charset="0"/>
              </a:rPr>
              <a:t>model</a:t>
            </a:r>
            <a:r>
              <a:rPr lang="en-US" sz="1500" dirty="0">
                <a:cs typeface="Arial" panose="020B0604020202020204" pitchFamily="34" charset="0"/>
              </a:rPr>
              <a:t> </a:t>
            </a:r>
            <a:r>
              <a:rPr lang="en-US" sz="1500" dirty="0" smtClean="0">
                <a:cs typeface="Arial" panose="020B0604020202020204" pitchFamily="34" charset="0"/>
              </a:rPr>
              <a:t>that</a:t>
            </a:r>
            <a:r>
              <a:rPr lang="en-US" sz="1500" dirty="0">
                <a:cs typeface="Arial" panose="020B0604020202020204" pitchFamily="34" charset="0"/>
              </a:rPr>
              <a:t> </a:t>
            </a:r>
            <a:r>
              <a:rPr lang="en-US" sz="1500" dirty="0" smtClean="0">
                <a:cs typeface="Arial" panose="020B0604020202020204" pitchFamily="34" charset="0"/>
              </a:rPr>
              <a:t>is </a:t>
            </a:r>
            <a:r>
              <a:rPr lang="en-US" sz="1500" dirty="0"/>
              <a:t>helpful in preclinical studies for anti-cancer treatment evaluation and is considered HER2 negative. </a:t>
            </a:r>
            <a:r>
              <a:rPr lang="en-US" sz="1500" dirty="0" smtClean="0">
                <a:cs typeface="Arial" panose="020B0604020202020204" pitchFamily="34" charset="0"/>
              </a:rPr>
              <a:t>Preclinical </a:t>
            </a:r>
            <a:r>
              <a:rPr lang="en-US" sz="1500" dirty="0">
                <a:cs typeface="Arial" panose="020B0604020202020204" pitchFamily="34" charset="0"/>
              </a:rPr>
              <a:t>studies of the </a:t>
            </a:r>
            <a:r>
              <a:rPr lang="en-US" sz="1500" dirty="0" smtClean="0">
                <a:cs typeface="Arial" panose="020B0604020202020204" pitchFamily="34" charset="0"/>
              </a:rPr>
              <a:t>MDA-MB-231 </a:t>
            </a:r>
            <a:r>
              <a:rPr lang="en-US" sz="1500" dirty="0">
                <a:cs typeface="Arial" panose="020B0604020202020204" pitchFamily="34" charset="0"/>
              </a:rPr>
              <a:t>mouse xenograft model </a:t>
            </a:r>
            <a:r>
              <a:rPr lang="en-US" sz="1500" dirty="0" smtClean="0">
                <a:cs typeface="Arial" panose="020B0604020202020204" pitchFamily="34" charset="0"/>
              </a:rPr>
              <a:t>are valuable </a:t>
            </a:r>
            <a:r>
              <a:rPr lang="en-US" sz="1500" dirty="0">
                <a:cs typeface="Arial" panose="020B0604020202020204" pitchFamily="34" charset="0"/>
              </a:rPr>
              <a:t>in the evaluation of breast cancer treatment, which is essential for patients with advanced stage disease. </a:t>
            </a:r>
            <a:endParaRPr lang="en-US" sz="15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4743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MDA-MB-231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139288" y="4897407"/>
            <a:ext cx="37479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067" y="2352706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72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1811339" y="1268413"/>
            <a:ext cx="7597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912611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73066" y="1927899"/>
            <a:ext cx="3228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b="1" dirty="0" smtClean="0">
                <a:latin typeface="Arial Black" panose="020B0A04020102020204" pitchFamily="34" charset="0"/>
              </a:rPr>
              <a:t>MDA-MB-231 </a:t>
            </a:r>
            <a:r>
              <a:rPr lang="en-US" altLang="en-US" sz="2000" b="1" dirty="0" smtClean="0">
                <a:latin typeface="Arial Black" panose="020B0A04020102020204" pitchFamily="34" charset="0"/>
              </a:rPr>
              <a:t>Xenograft Study</a:t>
            </a:r>
            <a:endParaRPr lang="en-US" altLang="en-US" sz="2000" b="1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43" y="1769181"/>
            <a:ext cx="6509462" cy="44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263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MDA-MB-231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1214113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MDA-MB-231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922556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MDA-MB-231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32127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MDA-MB-231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MDA-MB-231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MDA-MB-231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MDA-MB-231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MDA-MB-231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9647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478844" y="2481263"/>
            <a:ext cx="5813778" cy="2849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666" y="4466431"/>
            <a:ext cx="2810933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521700" y="2566194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6378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MDA-MB-231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25399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714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2018-01-12T01:59:32Z</dcterms:created>
  <dcterms:modified xsi:type="dcterms:W3CDTF">2018-01-12T02:13:16Z</dcterms:modified>
</cp:coreProperties>
</file>