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notesMasterIdLst>
    <p:notesMasterId r:id="rId10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00E74-9893-4526-8B48-1AEC40D9B13D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15D777-E940-427C-B4DE-EFDF888684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61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38904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z="70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508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Altogen labs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764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46432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52372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430315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2E7E4B4-7AC5-449C-BE47-5344E8766AC0}" type="slidenum">
              <a:rPr lang="en-US" altLang="en-US" smtClean="0">
                <a:latin typeface="Calibri" panose="020F0502020204030204" pitchFamily="34" charset="0"/>
                <a:cs typeface="Arial" panose="020B0604020202020204" pitchFamily="34" charset="0"/>
              </a:rPr>
              <a:pPr/>
              <a:t>7</a:t>
            </a:fld>
            <a:endParaRPr lang="en-US" altLang="en-US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94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" name="Right Triangle 5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hevron 6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9" name="Chevron 7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422FF0E-38C9-4DB9-A349-7CDF5CB1269E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93A8B01-69BC-446B-9F51-0CD389F4C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53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33402-5D7C-4715-A974-FD8A7D36442C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8BE4A-3182-4679-B07A-D4A1F55626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48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121BC1-504A-404C-9F3A-683AAA00F1A2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173DB061-30B7-4BDF-9E8B-4F63AC55E7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7745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9B897-9B74-41C2-A8F8-331FB0283344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49226-46E9-4875-B4F4-EFAC5B6801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0877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3EFA9-380E-4303-BFE5-62F63D16EC5F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7C342-6586-4E85-8C37-C6C684BADF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205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6F438-5E4B-43FE-B805-1784D23D1B04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37B5B-7765-4065-86DD-35C411B5AEF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2039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96DA0-B9BF-428B-9687-090103C16FE2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8E50B-D5BC-44BB-B4F0-EC12B5A2A0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614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46B94-889D-4F56-91B7-E9F4C0590855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0494A-5F52-4B59-9421-7560DEDE8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8502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422063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10672234" y="5359401"/>
            <a:ext cx="207433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FD8A9C-1F33-4258-964A-F7FED737AD2D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5DE6A-01FD-4AD1-8470-E49C3BB3B7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19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7BD21-992D-4A2B-8526-FF0F005E9E89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73939-C452-4C4B-B6D8-C03762CEE6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61877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B0CAA-8926-4204-ACA3-B446221F417C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345AC-6A8D-4D48-BEC4-7DDC98CDF5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859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422FF0E-38C9-4DB9-A349-7CDF5CB1269E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93A8B01-69BC-446B-9F51-0CD389F4C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822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422FF0E-38C9-4DB9-A349-7CDF5CB1269E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93A8B01-69BC-446B-9F51-0CD389F4C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981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4" name="Freeform 7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5" name="Right Triangle 4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7" name="Straight Connector 6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422FF0E-38C9-4DB9-A349-7CDF5CB1269E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93A8B01-69BC-446B-9F51-0CD389F4C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122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1422FF0E-38C9-4DB9-A349-7CDF5CB1269E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93A8B01-69BC-446B-9F51-0CD389F4C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018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+mn-cs"/>
            </a:endParaRPr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6 w 5591"/>
              <a:gd name="T3" fmla="*/ 0 h 588"/>
              <a:gd name="T4" fmla="*/ 2147483646 w 5591"/>
              <a:gd name="T5" fmla="*/ 2147483646 h 588"/>
              <a:gd name="T6" fmla="*/ 214748364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cxnSp>
        <p:nvCxnSpPr>
          <p:cNvPr id="8" name="Straight Connector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" name="Chevr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422FF0E-38C9-4DB9-A349-7CDF5CB1269E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93A8B01-69BC-446B-9F51-0CD389F4C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5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FF0E-38C9-4DB9-A349-7CDF5CB1269E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8B01-69BC-446B-9F51-0CD389F4C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43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2FF0E-38C9-4DB9-A349-7CDF5CB1269E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A8B01-69BC-446B-9F51-0CD389F4C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2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A467-23CD-48E8-8C46-0C1A3DBA9A1F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7A780AF5-572D-4702-9420-A31BD1EC98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93025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0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" name="Date Placeholder 4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fld id="{1422FF0E-38C9-4DB9-A349-7CDF5CB1269E}" type="datetimeFigureOut">
              <a:rPr lang="en-US" smtClean="0"/>
              <a:t>1/17/2018</a:t>
            </a:fld>
            <a:endParaRPr lang="en-US"/>
          </a:p>
        </p:txBody>
      </p:sp>
      <p:sp>
        <p:nvSpPr>
          <p:cNvPr id="24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Lucida Sans Unicode" pitchFamily="34" charset="0"/>
                <a:cs typeface="Arial" charset="0"/>
              </a:defRPr>
            </a:lvl1pPr>
          </a:lstStyle>
          <a:p>
            <a:endParaRPr lang="en-US"/>
          </a:p>
        </p:txBody>
      </p:sp>
      <p:sp>
        <p:nvSpPr>
          <p:cNvPr id="2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/>
            </a:lvl1pPr>
          </a:lstStyle>
          <a:p>
            <a:fld id="{493A8B01-69BC-446B-9F51-0CD389F4C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10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anose="05040102010807070707" pitchFamily="18" charset="2"/>
        <a:buChar char=""/>
        <a:defRPr sz="27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3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anose="05020102010507070707" pitchFamily="18" charset="2"/>
        <a:buChar char=""/>
        <a:defRPr sz="21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latin typeface="+mn-lt"/>
              <a:cs typeface="Arial" charset="0"/>
            </a:endParaRPr>
          </a:p>
        </p:txBody>
      </p:sp>
      <p:sp>
        <p:nvSpPr>
          <p:cNvPr id="2052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4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3E64F6B8-1E4B-4F1B-B30C-A9E31590A116}" type="datetime1">
              <a:rPr lang="en-US"/>
              <a:pPr>
                <a:defRPr/>
              </a:pPr>
              <a:t>1/17/2018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Altogen Labs, 4020 S Industrial Dr, Suite 130, Austin TX 78744, USA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pPr>
              <a:defRPr/>
            </a:pPr>
            <a:fld id="{8FC04EA8-EA7D-4307-804B-0E0C6EA3B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2057" name="Group 1"/>
          <p:cNvGrpSpPr>
            <a:grpSpLocks/>
          </p:cNvGrpSpPr>
          <p:nvPr/>
        </p:nvGrpSpPr>
        <p:grpSpPr bwMode="auto">
          <a:xfrm>
            <a:off x="-25399" y="203200"/>
            <a:ext cx="12240684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latin typeface="+mn-lt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453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9.jp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3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 smtClean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71" name="Content Placeholder 2"/>
          <p:cNvSpPr>
            <a:spLocks/>
          </p:cNvSpPr>
          <p:nvPr/>
        </p:nvSpPr>
        <p:spPr bwMode="auto">
          <a:xfrm>
            <a:off x="632177" y="2217738"/>
            <a:ext cx="7213601" cy="39497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/>
              <a:t>The </a:t>
            </a:r>
            <a:r>
              <a:rPr lang="en-US" sz="1500" dirty="0" smtClean="0"/>
              <a:t>MCF7 epithelial </a:t>
            </a:r>
            <a:r>
              <a:rPr lang="en-US" sz="1500" dirty="0"/>
              <a:t>cell line </a:t>
            </a:r>
            <a:r>
              <a:rPr lang="en-US" sz="1500" dirty="0" smtClean="0"/>
              <a:t>was</a:t>
            </a:r>
            <a:r>
              <a:rPr lang="en-US" sz="1500" dirty="0" smtClean="0"/>
              <a:t> </a:t>
            </a:r>
            <a:r>
              <a:rPr lang="en-US" sz="1500" dirty="0"/>
              <a:t>derived from adenocarcinoma of the human breast of a 69-year-old Caucasian female patient in 1970. The MCF7 cell line has been extensively employed in breast cancer research.  </a:t>
            </a:r>
            <a:r>
              <a:rPr lang="en-US" sz="1500" dirty="0" smtClean="0">
                <a:cs typeface="Arial" panose="020B0604020202020204" pitchFamily="34" charset="0"/>
              </a:rPr>
              <a:t> </a:t>
            </a:r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sz="1500" dirty="0" smtClean="0">
                <a:cs typeface="Arial" panose="020B0604020202020204" pitchFamily="34" charset="0"/>
              </a:rPr>
              <a:t>The </a:t>
            </a:r>
            <a:r>
              <a:rPr lang="en-US" sz="1500" dirty="0"/>
              <a:t>MCF7 </a:t>
            </a:r>
            <a:r>
              <a:rPr lang="en-US" sz="1500" dirty="0" smtClean="0">
                <a:cs typeface="Arial" panose="020B0604020202020204" pitchFamily="34" charset="0"/>
              </a:rPr>
              <a:t>cell </a:t>
            </a:r>
            <a:r>
              <a:rPr lang="en-US" sz="1500" dirty="0">
                <a:cs typeface="Arial" panose="020B0604020202020204" pitchFamily="34" charset="0"/>
              </a:rPr>
              <a:t>line is used to create the CDX (Cell Line Derived Xenograft</a:t>
            </a:r>
            <a:r>
              <a:rPr lang="en-US" sz="1500" dirty="0" smtClean="0">
                <a:cs typeface="Arial" panose="020B0604020202020204" pitchFamily="34" charset="0"/>
              </a:rPr>
              <a:t>) </a:t>
            </a:r>
            <a:r>
              <a:rPr lang="en-US" sz="1500" dirty="0"/>
              <a:t>MCF7</a:t>
            </a:r>
            <a:r>
              <a:rPr lang="en-US" sz="1500" dirty="0" smtClean="0">
                <a:cs typeface="Arial" panose="020B0604020202020204" pitchFamily="34" charset="0"/>
              </a:rPr>
              <a:t> </a:t>
            </a:r>
            <a:r>
              <a:rPr lang="en-US" sz="1500" dirty="0">
                <a:cs typeface="Arial" panose="020B0604020202020204" pitchFamily="34" charset="0"/>
              </a:rPr>
              <a:t>mouse </a:t>
            </a:r>
            <a:r>
              <a:rPr lang="en-US" sz="1500" dirty="0" smtClean="0">
                <a:cs typeface="Arial" panose="020B0604020202020204" pitchFamily="34" charset="0"/>
              </a:rPr>
              <a:t>model, </a:t>
            </a:r>
            <a:r>
              <a:rPr lang="en-US" sz="1500" dirty="0"/>
              <a:t>a powerful tool for studying cell death, apoptosis and mitotic arrest by chemotherapies such as </a:t>
            </a:r>
            <a:r>
              <a:rPr lang="en-US" sz="1500" dirty="0" smtClean="0"/>
              <a:t>docetaxel. Preclinical </a:t>
            </a:r>
            <a:r>
              <a:rPr lang="en-US" sz="1500" dirty="0"/>
              <a:t>studies of the MCF7</a:t>
            </a:r>
            <a:r>
              <a:rPr lang="en-US" sz="1500" dirty="0" smtClean="0"/>
              <a:t> </a:t>
            </a:r>
            <a:r>
              <a:rPr lang="en-US" sz="1500" dirty="0"/>
              <a:t>mouse xenograft model can be valuable in the evaluation of breast cancer treatment, which is essential for patients with advanced stage disease. </a:t>
            </a:r>
            <a:endParaRPr lang="en-US" sz="1500" dirty="0" smtClean="0"/>
          </a:p>
          <a:p>
            <a:pPr marL="285750" indent="-285750" algn="just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 smtClean="0">
                <a:cs typeface="Arial" panose="020B0604020202020204" pitchFamily="34" charset="0"/>
              </a:rPr>
              <a:t>Xenografting</a:t>
            </a:r>
            <a:r>
              <a:rPr lang="en-US" altLang="en-US" sz="1500" dirty="0" smtClean="0">
                <a:cs typeface="Arial" panose="020B0604020202020204" pitchFamily="34" charset="0"/>
              </a:rPr>
              <a:t> </a:t>
            </a:r>
            <a:r>
              <a:rPr lang="en-US" altLang="en-US" sz="1500" dirty="0">
                <a:cs typeface="Arial" panose="020B0604020202020204" pitchFamily="34" charset="0"/>
              </a:rPr>
              <a:t>is the transplantation of tissue from one species into another. 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Arial" panose="020B0604020202020204" pitchFamily="34" charset="0"/>
              </a:rPr>
              <a:t>Xenografting</a:t>
            </a:r>
            <a:r>
              <a:rPr lang="en-US" altLang="en-US" sz="1500" dirty="0">
                <a:cs typeface="Arial" panose="020B0604020202020204" pitchFamily="34" charset="0"/>
              </a:rPr>
              <a:t> has been established as benchmark studies in pre-clinical cancer research.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>
                <a:cs typeface="Arial" panose="020B0604020202020204" pitchFamily="34" charset="0"/>
              </a:rPr>
              <a:t>Typically, </a:t>
            </a:r>
            <a:r>
              <a:rPr lang="en-US" altLang="en-US" sz="1500" dirty="0" err="1">
                <a:cs typeface="Arial" panose="020B0604020202020204" pitchFamily="34" charset="0"/>
              </a:rPr>
              <a:t>immunodeficient</a:t>
            </a:r>
            <a:r>
              <a:rPr lang="en-US" altLang="en-US" sz="1500" dirty="0">
                <a:cs typeface="Arial" panose="020B0604020202020204" pitchFamily="34" charset="0"/>
              </a:rPr>
              <a:t> mice serve as hosts for a wide variety of human tumors, effectively serving as models for human subjects.</a:t>
            </a:r>
          </a:p>
          <a:p>
            <a:pPr marL="285750" indent="-285750" algn="just" eaLnBrk="1" hangingPunct="1">
              <a:spcBef>
                <a:spcPct val="20000"/>
              </a:spcBef>
              <a:buClr>
                <a:srgbClr val="0BD0D9"/>
              </a:buClr>
              <a:buSzPct val="95000"/>
              <a:buFont typeface="Wingdings" panose="05000000000000000000" pitchFamily="2" charset="2"/>
              <a:buChar char="Ø"/>
            </a:pPr>
            <a:r>
              <a:rPr lang="en-US" altLang="en-US" sz="1500" dirty="0" err="1">
                <a:cs typeface="Arial" panose="020B0604020202020204" pitchFamily="34" charset="0"/>
              </a:rPr>
              <a:t>Xenografting</a:t>
            </a:r>
            <a:r>
              <a:rPr lang="en-US" altLang="en-US" sz="1500" dirty="0">
                <a:cs typeface="Arial" panose="020B0604020202020204" pitchFamily="34" charset="0"/>
              </a:rPr>
              <a:t> </a:t>
            </a:r>
            <a:r>
              <a:rPr lang="en-US" altLang="en-US" sz="1500" dirty="0" smtClean="0">
                <a:cs typeface="Arial" panose="020B0604020202020204" pitchFamily="34" charset="0"/>
              </a:rPr>
              <a:t>is a </a:t>
            </a:r>
            <a:r>
              <a:rPr lang="en-US" altLang="en-US" sz="1500" dirty="0">
                <a:cs typeface="Arial" panose="020B0604020202020204" pitchFamily="34" charset="0"/>
              </a:rPr>
              <a:t>complete and accurate study of tumor growth and the activity of drug administration</a:t>
            </a:r>
            <a:r>
              <a:rPr lang="en-US" altLang="en-US" sz="1500" dirty="0" smtClean="0">
                <a:cs typeface="Arial" panose="020B0604020202020204" pitchFamily="34" charset="0"/>
              </a:rPr>
              <a:t>.</a:t>
            </a:r>
          </a:p>
        </p:txBody>
      </p:sp>
      <p:sp>
        <p:nvSpPr>
          <p:cNvPr id="7172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7173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Text Box 4"/>
          <p:cNvSpPr txBox="1">
            <a:spLocks noChangeArrowheads="1"/>
          </p:cNvSpPr>
          <p:nvPr/>
        </p:nvSpPr>
        <p:spPr bwMode="auto">
          <a:xfrm>
            <a:off x="1992313" y="1682968"/>
            <a:ext cx="54087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/>
              <a:t>MCF7</a:t>
            </a:r>
            <a:r>
              <a:rPr lang="en-US" altLang="en-US" sz="3200" b="1" dirty="0" smtClean="0">
                <a:ea typeface="MS PGothic" pitchFamily="34" charset="-128"/>
              </a:rPr>
              <a:t> Xenograft 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7175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7176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717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7180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181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178" name="TextBox 2"/>
          <p:cNvSpPr txBox="1">
            <a:spLocks noChangeArrowheads="1"/>
          </p:cNvSpPr>
          <p:nvPr/>
        </p:nvSpPr>
        <p:spPr bwMode="auto">
          <a:xfrm>
            <a:off x="7845778" y="4897407"/>
            <a:ext cx="373662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 dirty="0" err="1">
                <a:latin typeface="Arial Black" panose="020B0A04020102020204" pitchFamily="34" charset="0"/>
              </a:rPr>
              <a:t>Xenografting</a:t>
            </a:r>
            <a:r>
              <a:rPr lang="en-US" altLang="en-US" sz="1600" dirty="0">
                <a:latin typeface="Arial Black" panose="020B0A04020102020204" pitchFamily="34" charset="0"/>
              </a:rPr>
              <a:t> tumor cells into mice has advanced pre-clinical cancer research </a:t>
            </a:r>
            <a:r>
              <a:rPr lang="en-US" altLang="en-US" sz="1600" dirty="0" smtClean="0">
                <a:latin typeface="Arial Black" panose="020B0A04020102020204" pitchFamily="34" charset="0"/>
              </a:rPr>
              <a:t>significantly</a:t>
            </a:r>
            <a:endParaRPr lang="en-US" altLang="en-US" sz="16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4818" y="2344768"/>
            <a:ext cx="2898843" cy="2536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4089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1363311" y="2491220"/>
          <a:ext cx="9392354" cy="3325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9949"/>
                <a:gridCol w="2969949"/>
                <a:gridCol w="3452456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Cell</a:t>
                      </a:r>
                      <a:r>
                        <a:rPr lang="en-US" sz="1800" baseline="0" dirty="0" smtClean="0"/>
                        <a:t> Line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Tissue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Disease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Caki-2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Kidney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Clear Cell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PANC-1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Pancreas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Epithiloid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SK-MEL-2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Malignant Melanoma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SK-OV-3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Ovary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997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U-87 MG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Brain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Glioblastoma</a:t>
                      </a:r>
                      <a:r>
                        <a:rPr lang="en-US" sz="1800" dirty="0" smtClean="0"/>
                        <a:t>/Astrocytoma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A431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Epidermis</a:t>
                      </a:r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Epidermoid</a:t>
                      </a:r>
                      <a:r>
                        <a:rPr lang="en-US" sz="1800" dirty="0" smtClean="0"/>
                        <a:t> 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SW-480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Colon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  <a:tr h="345399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/>
                        <a:t>HeLa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Cervix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Adenocarcinoma</a:t>
                      </a:r>
                      <a:endParaRPr lang="en-US" sz="1800" dirty="0"/>
                    </a:p>
                  </a:txBody>
                  <a:tcPr marL="91432" marR="91432" marT="45711" marB="45711"/>
                </a:tc>
              </a:tr>
            </a:tbl>
          </a:graphicData>
        </a:graphic>
      </p:graphicFrame>
      <p:sp>
        <p:nvSpPr>
          <p:cNvPr id="21548" name="Content Placeholder 2"/>
          <p:cNvSpPr>
            <a:spLocks noGrp="1"/>
          </p:cNvSpPr>
          <p:nvPr>
            <p:ph idx="4294967295"/>
          </p:nvPr>
        </p:nvSpPr>
        <p:spPr>
          <a:xfrm>
            <a:off x="4794250" y="5826125"/>
            <a:ext cx="7397750" cy="492125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Labs has ~150 cell lines available for xenograft animal studies</a:t>
            </a:r>
          </a:p>
          <a:p>
            <a:pPr algn="just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en-US" sz="1400" b="1" i="1" dirty="0">
                <a:latin typeface="Arial" panose="020B0604020202020204" pitchFamily="34" charset="0"/>
                <a:cs typeface="Arial" panose="020B0604020202020204" pitchFamily="34" charset="0"/>
              </a:rPr>
              <a:t> Complete listing available at </a:t>
            </a:r>
            <a:r>
              <a:rPr lang="en-US" altLang="en-US" sz="14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altogenlabs.com/xenograft-models</a:t>
            </a:r>
          </a:p>
        </p:txBody>
      </p:sp>
      <p:sp>
        <p:nvSpPr>
          <p:cNvPr id="21549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1550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2179198" y="2069179"/>
            <a:ext cx="538435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800" b="1" dirty="0">
                <a:ea typeface="MS PGothic" pitchFamily="34" charset="-128"/>
              </a:rPr>
              <a:t>Sample Cell Lines Available</a:t>
            </a:r>
            <a:endParaRPr lang="en-US" altLang="en-US" sz="2400" b="1" dirty="0">
              <a:ea typeface="MS PGothic" pitchFamily="34" charset="-128"/>
            </a:endParaRPr>
          </a:p>
        </p:txBody>
      </p:sp>
      <p:sp>
        <p:nvSpPr>
          <p:cNvPr id="21552" name="TextBox 15"/>
          <p:cNvSpPr txBox="1">
            <a:spLocks noChangeArrowheads="1"/>
          </p:cNvSpPr>
          <p:nvPr/>
        </p:nvSpPr>
        <p:spPr bwMode="auto">
          <a:xfrm>
            <a:off x="1591733" y="1170224"/>
            <a:ext cx="811221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grpSp>
        <p:nvGrpSpPr>
          <p:cNvPr id="21553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155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 dirty="0" err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Labs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 dirty="0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 dirty="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 dirty="0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 dirty="0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 dirty="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155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155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" name="TextBox 3"/>
          <p:cNvSpPr txBox="1"/>
          <p:nvPr/>
        </p:nvSpPr>
        <p:spPr>
          <a:xfrm>
            <a:off x="1591733" y="1600867"/>
            <a:ext cx="702168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chemeClr val="accent3"/>
              </a:buClr>
              <a:buFont typeface="Wingdings" panose="05000000000000000000" pitchFamily="2" charset="2"/>
              <a:buChar char="Ø"/>
            </a:pP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MCF7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Xenograft Model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876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/>
          </p:cNvSpPr>
          <p:nvPr/>
        </p:nvSpPr>
        <p:spPr bwMode="auto">
          <a:xfrm>
            <a:off x="5044195" y="3115733"/>
            <a:ext cx="5036783" cy="30882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Develop new therapeutic agents quickly, efficiently and cost-effectively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the efficacy and toxicity of potential therapeutic agents 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Evaluate target compound activity using </a:t>
            </a:r>
            <a:r>
              <a:rPr lang="en-US" altLang="en-US" sz="2000" i="1" dirty="0">
                <a:latin typeface="Arial" charset="0"/>
                <a:cs typeface="Times New Roman" pitchFamily="18" charset="0"/>
              </a:rPr>
              <a:t>in vivo</a:t>
            </a:r>
            <a:r>
              <a:rPr lang="en-US" altLang="en-US" sz="2000" dirty="0">
                <a:latin typeface="Arial" charset="0"/>
                <a:cs typeface="Times New Roman" pitchFamily="18" charset="0"/>
              </a:rPr>
              <a:t> system (human cells)</a:t>
            </a:r>
          </a:p>
          <a:p>
            <a:pPr marL="342900" indent="-342900">
              <a:spcBef>
                <a:spcPct val="20000"/>
              </a:spcBef>
              <a:buClr>
                <a:srgbClr val="0BD0D9"/>
              </a:buClr>
              <a:buSzPct val="95000"/>
              <a:buFont typeface="Wingdings" pitchFamily="2" charset="2"/>
              <a:buChar char="Ø"/>
              <a:defRPr/>
            </a:pPr>
            <a:r>
              <a:rPr lang="en-US" altLang="en-US" sz="2000" dirty="0">
                <a:latin typeface="Arial" charset="0"/>
                <a:cs typeface="Times New Roman" pitchFamily="18" charset="0"/>
              </a:rPr>
              <a:t>Predict cytotoxicity of cancer drugs</a:t>
            </a:r>
          </a:p>
          <a:p>
            <a:pPr marL="273050" indent="-273050">
              <a:lnSpc>
                <a:spcPct val="90000"/>
              </a:lnSpc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defRPr/>
            </a:pPr>
            <a:endParaRPr lang="en-US" altLang="en-US" dirty="0">
              <a:latin typeface="Arial" charset="0"/>
              <a:cs typeface="Times New Roman" pitchFamily="18" charset="0"/>
            </a:endParaRPr>
          </a:p>
        </p:txBody>
      </p:sp>
      <p:sp>
        <p:nvSpPr>
          <p:cNvPr id="9219" name="Rectangle 18"/>
          <p:cNvSpPr>
            <a:spLocks noChangeArrowheads="1"/>
          </p:cNvSpPr>
          <p:nvPr/>
        </p:nvSpPr>
        <p:spPr bwMode="auto">
          <a:xfrm>
            <a:off x="2063750" y="4841876"/>
            <a:ext cx="280828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600" b="1">
                <a:latin typeface="Arial Black" panose="020B0A04020102020204" pitchFamily="34" charset="0"/>
              </a:rPr>
              <a:t>Xenotransplantation</a:t>
            </a:r>
            <a:r>
              <a:rPr lang="en-US" altLang="en-US" sz="1600">
                <a:latin typeface="Arial Black" panose="020B0A04020102020204" pitchFamily="34" charset="0"/>
              </a:rPr>
              <a:t> is the transplantation of living cells, tissues or organs from one species to another. </a:t>
            </a:r>
          </a:p>
        </p:txBody>
      </p:sp>
      <p:pic>
        <p:nvPicPr>
          <p:cNvPr id="9220" name="Picture 21" descr="NolteFig1inviv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2430463"/>
            <a:ext cx="2592388" cy="248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9222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 dirty="0"/>
              <a:t>Services &gt; In Vivo Xenograft Services</a:t>
            </a:r>
          </a:p>
        </p:txBody>
      </p:sp>
      <p:pic>
        <p:nvPicPr>
          <p:cNvPr id="9224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225" name="Group 1"/>
          <p:cNvGrpSpPr>
            <a:grpSpLocks/>
          </p:cNvGrpSpPr>
          <p:nvPr/>
        </p:nvGrpSpPr>
        <p:grpSpPr bwMode="auto">
          <a:xfrm>
            <a:off x="2287588" y="6203950"/>
            <a:ext cx="7543800" cy="609600"/>
            <a:chOff x="762794" y="6210300"/>
            <a:chExt cx="7543800" cy="609600"/>
          </a:xfrm>
        </p:grpSpPr>
        <p:sp>
          <p:nvSpPr>
            <p:cNvPr id="922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9227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28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5260623" y="2546834"/>
            <a:ext cx="4075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Advantages of </a:t>
            </a:r>
            <a:r>
              <a:rPr lang="en-US" altLang="en-US" sz="2000" b="1" dirty="0" err="1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Xenografting</a:t>
            </a:r>
            <a:endParaRPr lang="en-US" altLang="en-US" sz="2000" b="1" dirty="0">
              <a:latin typeface="Arial" panose="020B0604020202020204" pitchFamily="34" charset="0"/>
              <a:ea typeface="MS PGothic" pitchFamily="34" charset="-128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4890" y="1836737"/>
            <a:ext cx="63895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MCF7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474705052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2636838"/>
            <a:ext cx="7478712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2424114" y="4581525"/>
            <a:ext cx="4822825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en-US" sz="2000" b="1" dirty="0">
                <a:cs typeface="Arial" pitchFamily="34" charset="0"/>
              </a:rPr>
              <a:t>Xenograft studies can be designed to: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lead compounds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Optimize dose schedules</a:t>
            </a:r>
          </a:p>
          <a:p>
            <a:pPr marL="342900" indent="-342900"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dirty="0">
                <a:cs typeface="Arial" pitchFamily="34" charset="0"/>
              </a:rPr>
              <a:t>Identify combination strategies</a:t>
            </a:r>
          </a:p>
        </p:txBody>
      </p:sp>
      <p:sp>
        <p:nvSpPr>
          <p:cNvPr id="15364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15365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4"/>
          <p:cNvSpPr txBox="1">
            <a:spLocks noChangeArrowheads="1"/>
          </p:cNvSpPr>
          <p:nvPr/>
        </p:nvSpPr>
        <p:spPr bwMode="auto">
          <a:xfrm>
            <a:off x="1816100" y="1763714"/>
            <a:ext cx="7823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/>
              <a:t>MCF7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  <a:p>
            <a:pPr>
              <a:spcBef>
                <a:spcPct val="50000"/>
              </a:spcBef>
              <a:buClr>
                <a:schemeClr val="accent3"/>
              </a:buClr>
              <a:defRPr/>
            </a:pPr>
            <a:endParaRPr lang="en-US" altLang="en-US" sz="3200" b="1" dirty="0">
              <a:ea typeface="MS PGothic" pitchFamily="34" charset="-128"/>
            </a:endParaRPr>
          </a:p>
        </p:txBody>
      </p:sp>
      <p:sp>
        <p:nvSpPr>
          <p:cNvPr id="15367" name="TextBox 15"/>
          <p:cNvSpPr txBox="1">
            <a:spLocks noChangeArrowheads="1"/>
          </p:cNvSpPr>
          <p:nvPr/>
        </p:nvSpPr>
        <p:spPr bwMode="auto">
          <a:xfrm>
            <a:off x="1811338" y="1268413"/>
            <a:ext cx="75247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15368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15369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15370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2878667" y="2317750"/>
            <a:ext cx="4560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2000" b="1" dirty="0">
                <a:ea typeface="MS PGothic" pitchFamily="34" charset="-128"/>
              </a:rPr>
              <a:t>Basic Xenograft Study</a:t>
            </a:r>
          </a:p>
        </p:txBody>
      </p:sp>
    </p:spTree>
    <p:extLst>
      <p:ext uri="{BB962C8B-B14F-4D97-AF65-F5344CB8AC3E}">
        <p14:creationId xmlns:p14="http://schemas.microsoft.com/office/powerpoint/2010/main" val="257413917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3962400" y="5373688"/>
            <a:ext cx="8229600" cy="863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1731963" y="2276475"/>
            <a:ext cx="403225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742950" lvl="1" indent="-285750">
              <a:spcBef>
                <a:spcPct val="20000"/>
              </a:spcBef>
              <a:buClr>
                <a:schemeClr val="accent3"/>
              </a:buClr>
              <a:buSzPct val="85000"/>
              <a:buFont typeface="Wingdings" pitchFamily="2" charset="2"/>
              <a:buChar char="Ø"/>
              <a:defRPr/>
            </a:pP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Routes </a:t>
            </a:r>
            <a:r>
              <a:rPr lang="en-US" altLang="en-US" sz="2000" b="1" dirty="0">
                <a:latin typeface="Arial" charset="0"/>
                <a:cs typeface="Times New Roman" pitchFamily="18" charset="0"/>
              </a:rPr>
              <a:t>of </a:t>
            </a:r>
            <a:r>
              <a:rPr lang="en-US" altLang="en-US" sz="2000" b="1" dirty="0" smtClean="0">
                <a:latin typeface="Arial" charset="0"/>
                <a:cs typeface="Times New Roman" pitchFamily="18" charset="0"/>
              </a:rPr>
              <a:t>drug administration: </a:t>
            </a:r>
            <a:endParaRPr lang="en-US" altLang="en-US" sz="2000" b="1" dirty="0">
              <a:latin typeface="Arial" charset="0"/>
              <a:cs typeface="Times New Roman" pitchFamily="18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Intratumoral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Intramuscular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gavage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Intravenous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Intratracheal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Subcutaneous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alt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Intraperitoneal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Continuous infusion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Intranasal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cutting-edge micro-injection techniques</a:t>
            </a: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sz="2000" dirty="0" smtClean="0"/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pic>
        <p:nvPicPr>
          <p:cNvPr id="23556" name="Picture 8" descr="iStock_000008482797Small1-300x1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32" t="-6772" b="6772"/>
          <a:stretch>
            <a:fillRect/>
          </a:stretch>
        </p:blipFill>
        <p:spPr bwMode="auto">
          <a:xfrm>
            <a:off x="6488113" y="2247901"/>
            <a:ext cx="309245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Rectangle 11"/>
          <p:cNvSpPr>
            <a:spLocks noChangeArrowheads="1"/>
          </p:cNvSpPr>
          <p:nvPr/>
        </p:nvSpPr>
        <p:spPr bwMode="auto">
          <a:xfrm>
            <a:off x="6694489" y="5705476"/>
            <a:ext cx="268128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000"/>
              <a:t>www.patient-derived-xenograft-services.com</a:t>
            </a: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816100" y="1698625"/>
            <a:ext cx="7823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ea typeface="MS PGothic" pitchFamily="34" charset="-128"/>
              </a:rPr>
              <a:t>MCF7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63" name="TextBox 2"/>
          <p:cNvSpPr txBox="1">
            <a:spLocks noChangeArrowheads="1"/>
          </p:cNvSpPr>
          <p:nvPr/>
        </p:nvSpPr>
        <p:spPr bwMode="auto">
          <a:xfrm>
            <a:off x="6665913" y="4727576"/>
            <a:ext cx="273685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600">
                <a:latin typeface="Arial Black" panose="020B0A04020102020204" pitchFamily="34" charset="0"/>
              </a:rPr>
              <a:t>Several routes of drug administration can be explored in a 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179483844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2"/>
          <p:cNvSpPr>
            <a:spLocks noGrp="1"/>
          </p:cNvSpPr>
          <p:nvPr>
            <p:ph idx="4294967295"/>
          </p:nvPr>
        </p:nvSpPr>
        <p:spPr>
          <a:xfrm>
            <a:off x="6573838" y="5514975"/>
            <a:ext cx="5618162" cy="5318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Content Placeholder 2"/>
          <p:cNvSpPr>
            <a:spLocks/>
          </p:cNvSpPr>
          <p:nvPr/>
        </p:nvSpPr>
        <p:spPr bwMode="auto">
          <a:xfrm>
            <a:off x="880534" y="2276475"/>
            <a:ext cx="10148710" cy="379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257300" lvl="2" indent="-342900">
              <a:spcBef>
                <a:spcPct val="20000"/>
              </a:spcBef>
              <a:buClr>
                <a:schemeClr val="accent3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Following options are available for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MCF7 xenograft model: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MCF7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Delay (TGD; </a:t>
            </a: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latency)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MCF7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Growth Inhibition (TGI)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Dosing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frequency and duration of dose administration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 smtClean="0">
                <a:latin typeface="Arial" panose="020B0604020202020204" pitchFamily="34" charset="0"/>
                <a:cs typeface="Arial" panose="020B0604020202020204" pitchFamily="34" charset="0"/>
              </a:rPr>
              <a:t>MCF7 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tumor immunohistochemistry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Alternative cell engraftment sites (</a:t>
            </a:r>
            <a:r>
              <a:rPr lang="en-US" sz="1700" dirty="0" err="1">
                <a:latin typeface="Arial" panose="020B0604020202020204" pitchFamily="34" charset="0"/>
                <a:cs typeface="Arial" panose="020B0604020202020204" pitchFamily="34" charset="0"/>
              </a:rPr>
              <a:t>orthotopic</a:t>
            </a: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 transplantation, tail vein injection and left ventricular injection for metastasis studies, injection into the mammary fat pad, intraperitoneal injection)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Blood chemistry analysis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Toxicity and survival (optional: performing a broad health observation program)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Gross necropsies and histopathology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Positive control group employing cyclophosphamide, at a dosage of 50 mg/kg administered by intramuscular injection to the control group daily for the study duration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Lipid distribution and metabolic assays</a:t>
            </a:r>
          </a:p>
          <a:p>
            <a:pPr marL="285750" indent="-285750" fontAlgn="base"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sz="1700" dirty="0">
                <a:latin typeface="Arial" panose="020B0604020202020204" pitchFamily="34" charset="0"/>
                <a:cs typeface="Arial" panose="020B0604020202020204" pitchFamily="34" charset="0"/>
              </a:rPr>
              <a:t>Imaging studies: Fluorescence-based whole body imaging, MRI</a:t>
            </a:r>
          </a:p>
          <a:p>
            <a:pPr marL="1200150" lvl="2" indent="-285750">
              <a:spcBef>
                <a:spcPct val="20000"/>
              </a:spcBef>
              <a:buClr>
                <a:schemeClr val="accent3"/>
              </a:buClr>
              <a:buSzPct val="70000"/>
              <a:buFont typeface="Wingdings" pitchFamily="2" charset="2"/>
              <a:buChar char="Ø"/>
              <a:defRPr/>
            </a:pPr>
            <a:endParaRPr lang="en-US" altLang="en-US" sz="200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23558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pic>
        <p:nvPicPr>
          <p:cNvPr id="2355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5" name="Text Box 4"/>
          <p:cNvSpPr txBox="1">
            <a:spLocks noChangeArrowheads="1"/>
          </p:cNvSpPr>
          <p:nvPr/>
        </p:nvSpPr>
        <p:spPr bwMode="auto">
          <a:xfrm>
            <a:off x="1535289" y="1698625"/>
            <a:ext cx="810401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/>
              <a:t>MCF7</a:t>
            </a:r>
            <a:r>
              <a:rPr lang="en-US" altLang="en-US" sz="3200" b="1" dirty="0" smtClean="0">
                <a:ea typeface="MS PGothic" pitchFamily="34" charset="-128"/>
              </a:rPr>
              <a:t> </a:t>
            </a:r>
            <a:r>
              <a:rPr lang="en-US" altLang="en-US" sz="3200" b="1" dirty="0">
                <a:ea typeface="MS PGothic" pitchFamily="34" charset="-128"/>
              </a:rPr>
              <a:t>Xenograft </a:t>
            </a:r>
            <a:r>
              <a:rPr lang="en-US" altLang="en-US" sz="3200" b="1" dirty="0" smtClean="0">
                <a:ea typeface="MS PGothic" pitchFamily="34" charset="-128"/>
              </a:rPr>
              <a:t>Model</a:t>
            </a:r>
            <a:endParaRPr lang="en-US" altLang="en-US" sz="2200" b="1" dirty="0">
              <a:ea typeface="MS PGothic" pitchFamily="34" charset="-128"/>
            </a:endParaRPr>
          </a:p>
        </p:txBody>
      </p:sp>
      <p:sp>
        <p:nvSpPr>
          <p:cNvPr id="23561" name="TextBox 15"/>
          <p:cNvSpPr txBox="1">
            <a:spLocks noChangeArrowheads="1"/>
          </p:cNvSpPr>
          <p:nvPr/>
        </p:nvSpPr>
        <p:spPr bwMode="auto">
          <a:xfrm>
            <a:off x="1722438" y="1268414"/>
            <a:ext cx="7542212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 b="1" i="1"/>
              <a:t>Services &gt; In Vivo Xenograft Services</a:t>
            </a:r>
          </a:p>
        </p:txBody>
      </p:sp>
      <p:grpSp>
        <p:nvGrpSpPr>
          <p:cNvPr id="23562" name="Group 1"/>
          <p:cNvGrpSpPr>
            <a:grpSpLocks/>
          </p:cNvGrpSpPr>
          <p:nvPr/>
        </p:nvGrpSpPr>
        <p:grpSpPr bwMode="auto">
          <a:xfrm>
            <a:off x="2287588" y="6210300"/>
            <a:ext cx="7543800" cy="609600"/>
            <a:chOff x="762794" y="6210300"/>
            <a:chExt cx="7543800" cy="609600"/>
          </a:xfrm>
        </p:grpSpPr>
        <p:sp>
          <p:nvSpPr>
            <p:cNvPr id="23564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3565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66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19312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ontent Placeholder 4"/>
          <p:cNvSpPr>
            <a:spLocks noGrp="1"/>
          </p:cNvSpPr>
          <p:nvPr>
            <p:ph idx="4294967295"/>
          </p:nvPr>
        </p:nvSpPr>
        <p:spPr>
          <a:xfrm>
            <a:off x="891822" y="2481838"/>
            <a:ext cx="6118578" cy="2848987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team of scientists carries extensive experience in Xenograft model </a:t>
            </a:r>
            <a:r>
              <a:rPr lang="en-US" alt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research.</a:t>
            </a: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 is compliant as a Good Laboratory Practices (GLP) environment, which is required by the FDA for pre-clinical research.</a:t>
            </a:r>
          </a:p>
          <a:p>
            <a:pPr eaLnBrk="1" hangingPunct="1">
              <a:buFont typeface="Wingdings" panose="05000000000000000000" pitchFamily="2" charset="2"/>
              <a:buChar char="Ø"/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Altogen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Labs’ Xenograft services are extensive, rigorous, and flexible.</a:t>
            </a:r>
          </a:p>
        </p:txBody>
      </p:sp>
      <p:pic>
        <p:nvPicPr>
          <p:cNvPr id="29699" name="Picture 6" descr="altogen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39" y="309563"/>
            <a:ext cx="1558925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Title 1"/>
          <p:cNvSpPr txBox="1">
            <a:spLocks/>
          </p:cNvSpPr>
          <p:nvPr/>
        </p:nvSpPr>
        <p:spPr bwMode="auto">
          <a:xfrm>
            <a:off x="3648075" y="692150"/>
            <a:ext cx="7200900" cy="566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400" b="1" i="1">
                <a:cs typeface="Arial" panose="020B0604020202020204" pitchFamily="34" charset="0"/>
              </a:rPr>
              <a:t>Provider of Global Contract Research Services</a:t>
            </a: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/>
            </a:r>
            <a:b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</a:br>
            <a:r>
              <a:rPr lang="en-US" altLang="en-US" sz="1400" b="1" i="1">
                <a:solidFill>
                  <a:srgbClr val="61C6D1"/>
                </a:solidFill>
                <a:cs typeface="Arial" panose="020B0604020202020204" pitchFamily="34" charset="0"/>
              </a:rPr>
              <a:t> Accelerating Preclinical Research, Drug Discovery &amp; Therapeutics</a:t>
            </a:r>
            <a:endParaRPr lang="en-US" altLang="en-US" sz="1400" b="1">
              <a:solidFill>
                <a:srgbClr val="61C6D1"/>
              </a:solidFill>
              <a:cs typeface="Arial" panose="020B0604020202020204" pitchFamily="34" charset="0"/>
            </a:endParaRP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774826" y="1371600"/>
            <a:ext cx="74533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3200" b="1" i="1">
                <a:cs typeface="Arial" panose="020B0604020202020204" pitchFamily="34" charset="0"/>
              </a:rPr>
              <a:t>Services &gt; In Vivo Xenograft Services</a:t>
            </a:r>
          </a:p>
        </p:txBody>
      </p:sp>
      <p:grpSp>
        <p:nvGrpSpPr>
          <p:cNvPr id="29702" name="Group 8"/>
          <p:cNvGrpSpPr>
            <a:grpSpLocks/>
          </p:cNvGrpSpPr>
          <p:nvPr/>
        </p:nvGrpSpPr>
        <p:grpSpPr bwMode="auto">
          <a:xfrm>
            <a:off x="2287588" y="6172200"/>
            <a:ext cx="7543800" cy="609600"/>
            <a:chOff x="762794" y="6210300"/>
            <a:chExt cx="7543800" cy="609600"/>
          </a:xfrm>
        </p:grpSpPr>
        <p:sp>
          <p:nvSpPr>
            <p:cNvPr id="29706" name="Rectangle 13"/>
            <p:cNvSpPr>
              <a:spLocks noChangeArrowheads="1"/>
            </p:cNvSpPr>
            <p:nvPr/>
          </p:nvSpPr>
          <p:spPr bwMode="auto">
            <a:xfrm>
              <a:off x="762794" y="6253163"/>
              <a:ext cx="7543800" cy="523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Altogen Labs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11200 Manchaca Road #203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Austin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TX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7</a:t>
              </a:r>
              <a:r>
                <a:rPr lang="en-US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8748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000000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U</a:t>
              </a:r>
              <a:r>
                <a:rPr lang="pl-PL" altLang="en-US" sz="1400" b="1">
                  <a:solidFill>
                    <a:srgbClr val="000000"/>
                  </a:solidFill>
                  <a:ea typeface="MS PGothic" panose="020B0600070205080204" pitchFamily="34" charset="-128"/>
                </a:rPr>
                <a:t>SA</a:t>
              </a:r>
              <a:endParaRPr lang="pl-PL" altLang="en-US" sz="1400">
                <a:solidFill>
                  <a:srgbClr val="000000"/>
                </a:solidFill>
                <a:ea typeface="MS PGothic" panose="020B0600070205080204" pitchFamily="34" charset="-128"/>
              </a:endParaRPr>
            </a:p>
            <a:p>
              <a:pPr algn="ctr"/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Telephone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512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433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61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77</a:t>
              </a:r>
              <a:r>
                <a:rPr lang="pl-PL" altLang="en-US" sz="1400" b="1">
                  <a:solidFill>
                    <a:srgbClr val="21B2C9"/>
                  </a:solidFill>
                  <a:ea typeface="MS PGothic" panose="020B0600070205080204" pitchFamily="34" charset="-128"/>
                </a:rPr>
                <a:t>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email </a:t>
              </a:r>
              <a:r>
                <a:rPr lang="en-US" altLang="en-US" sz="1400" b="1">
                  <a:solidFill>
                    <a:srgbClr val="21B2C9"/>
                  </a:solidFill>
                  <a:latin typeface="Wingdings" panose="05000000000000000000" pitchFamily="2" charset="2"/>
                  <a:ea typeface="MS PGothic" panose="020B0600070205080204" pitchFamily="34" charset="-128"/>
                  <a:sym typeface="Wingdings" panose="05000000000000000000" pitchFamily="2" charset="2"/>
                </a:rPr>
                <a:t></a:t>
              </a:r>
              <a:r>
                <a:rPr lang="en-US" altLang="en-US" sz="1400" b="1">
                  <a:solidFill>
                    <a:srgbClr val="21B2C9"/>
                  </a:solidFill>
                  <a:ea typeface="MS PGothic" panose="020B0600070205080204" pitchFamily="34" charset="-128"/>
                  <a:sym typeface="Wingdings" panose="05000000000000000000" pitchFamily="2" charset="2"/>
                </a:rPr>
                <a:t> info@altogenlabs.com</a:t>
              </a:r>
              <a:endParaRPr lang="pl-PL" altLang="en-US" sz="1400">
                <a:solidFill>
                  <a:srgbClr val="21B2C9"/>
                </a:solidFill>
                <a:ea typeface="MS PGothic" panose="020B0600070205080204" pitchFamily="34" charset="-128"/>
              </a:endParaRPr>
            </a:p>
          </p:txBody>
        </p:sp>
        <p:pic>
          <p:nvPicPr>
            <p:cNvPr id="29707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08" name="Picture 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0" y="6210300"/>
              <a:ext cx="611188" cy="60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3" name="TextBox 1"/>
          <p:cNvSpPr txBox="1">
            <a:spLocks noChangeArrowheads="1"/>
          </p:cNvSpPr>
          <p:nvPr/>
        </p:nvSpPr>
        <p:spPr bwMode="auto">
          <a:xfrm>
            <a:off x="1676400" y="5373688"/>
            <a:ext cx="8763000" cy="98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 b="1" i="1">
                <a:cs typeface="Arial" panose="020B0604020202020204" pitchFamily="34" charset="0"/>
              </a:rPr>
              <a:t>Contact us to discuss Xenograft model </a:t>
            </a:r>
            <a:r>
              <a:rPr lang="en-US" altLang="en-US" sz="2000" b="1" i="1" u="sng">
                <a:cs typeface="Arial" panose="020B0604020202020204" pitchFamily="34" charset="0"/>
              </a:rPr>
              <a:t>details</a:t>
            </a:r>
            <a:r>
              <a:rPr lang="en-US" altLang="en-US" sz="2000" b="1" i="1">
                <a:cs typeface="Arial" panose="020B0604020202020204" pitchFamily="34" charset="0"/>
              </a:rPr>
              <a:t>, </a:t>
            </a:r>
            <a:r>
              <a:rPr lang="en-US" altLang="en-US" sz="2000" b="1" i="1" u="sng">
                <a:cs typeface="Arial" panose="020B0604020202020204" pitchFamily="34" charset="0"/>
              </a:rPr>
              <a:t>timeline estimates</a:t>
            </a:r>
            <a:r>
              <a:rPr lang="en-US" altLang="en-US" sz="2000" b="1" i="1">
                <a:cs typeface="Arial" panose="020B0604020202020204" pitchFamily="34" charset="0"/>
              </a:rPr>
              <a:t>, and </a:t>
            </a:r>
            <a:r>
              <a:rPr lang="en-US" altLang="en-US" sz="2000" b="1" i="1" u="sng">
                <a:cs typeface="Arial" panose="020B0604020202020204" pitchFamily="34" charset="0"/>
              </a:rPr>
              <a:t>price quotes!</a:t>
            </a:r>
          </a:p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64425" y="4221163"/>
            <a:ext cx="2794000" cy="900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dirty="0" err="1">
                <a:latin typeface="Arial Black" pitchFamily="34" charset="0"/>
              </a:rPr>
              <a:t>Altogen</a:t>
            </a:r>
            <a:r>
              <a:rPr lang="en-US" sz="1400" dirty="0">
                <a:latin typeface="Arial Black" pitchFamily="34" charset="0"/>
              </a:rPr>
              <a:t> Labs can partner with you for any Xenograft research project.</a:t>
            </a:r>
          </a:p>
          <a:p>
            <a:pPr>
              <a:defRPr/>
            </a:pPr>
            <a:r>
              <a:rPr lang="en-US" sz="1050" dirty="0">
                <a:latin typeface="Arial" charset="0"/>
              </a:rPr>
              <a:t>Photo credit: wisegeek.com</a:t>
            </a:r>
          </a:p>
        </p:txBody>
      </p:sp>
      <p:pic>
        <p:nvPicPr>
          <p:cNvPr id="29705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14" b="7764"/>
          <a:stretch>
            <a:fillRect/>
          </a:stretch>
        </p:blipFill>
        <p:spPr bwMode="auto">
          <a:xfrm>
            <a:off x="7535864" y="2363789"/>
            <a:ext cx="2619375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88443" y="1854200"/>
            <a:ext cx="5375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en-U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MCF7</a:t>
            </a:r>
            <a:r>
              <a:rPr lang="en-US" altLang="en-US" sz="3200" b="1" dirty="0" smtClean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 </a:t>
            </a:r>
            <a:r>
              <a:rPr lang="en-US" altLang="en-US" sz="3200" b="1" dirty="0"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Xenograft Model</a:t>
            </a:r>
          </a:p>
        </p:txBody>
      </p:sp>
    </p:spTree>
    <p:extLst>
      <p:ext uri="{BB962C8B-B14F-4D97-AF65-F5344CB8AC3E}">
        <p14:creationId xmlns:p14="http://schemas.microsoft.com/office/powerpoint/2010/main" val="42533965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heme1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1_Concours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9B837493-7EA7-4DAA-B380-5CC98F0A51AA}" vid="{87B4CE05-0FB5-47BD-A166-B73C520EACC5}"/>
    </a:ext>
  </a:extLst>
</a:theme>
</file>

<file path=ppt/theme/theme2.xml><?xml version="1.0" encoding="utf-8"?>
<a:theme xmlns:a="http://schemas.openxmlformats.org/drawingml/2006/main" name="Theme2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</TotalTime>
  <Words>713</Words>
  <Application>Microsoft Office PowerPoint</Application>
  <PresentationFormat>Widescreen</PresentationFormat>
  <Paragraphs>116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20" baseType="lpstr">
      <vt:lpstr>MS PGothic</vt:lpstr>
      <vt:lpstr>Arial</vt:lpstr>
      <vt:lpstr>Arial Black</vt:lpstr>
      <vt:lpstr>Calibri</vt:lpstr>
      <vt:lpstr>Constantia</vt:lpstr>
      <vt:lpstr>Lucida Sans Unicode</vt:lpstr>
      <vt:lpstr>Times New Roman</vt:lpstr>
      <vt:lpstr>Verdana</vt:lpstr>
      <vt:lpstr>Wingdings</vt:lpstr>
      <vt:lpstr>Wingdings 2</vt:lpstr>
      <vt:lpstr>Wingdings 3</vt:lpstr>
      <vt:lpstr>Theme1</vt:lpstr>
      <vt:lpstr>Theme2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Burlak</dc:creator>
  <cp:lastModifiedBy>Irina Burlak</cp:lastModifiedBy>
  <cp:revision>5</cp:revision>
  <dcterms:created xsi:type="dcterms:W3CDTF">2018-01-12T01:31:08Z</dcterms:created>
  <dcterms:modified xsi:type="dcterms:W3CDTF">2018-01-17T23:01:48Z</dcterms:modified>
</cp:coreProperties>
</file>