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0"/>
  </p:notesMasterIdLst>
  <p:sldIdLst>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9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E1799-42E7-4509-A08E-CF9CC9A30490}" type="datetimeFigureOut">
              <a:rPr lang="en-US" smtClean="0"/>
              <a:t>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DDE57-FE95-4A87-8C8A-31E07494A47D}" type="slidenum">
              <a:rPr lang="en-US" smtClean="0"/>
              <a:t>‹#›</a:t>
            </a:fld>
            <a:endParaRPr lang="en-US"/>
          </a:p>
        </p:txBody>
      </p:sp>
    </p:spTree>
    <p:extLst>
      <p:ext uri="{BB962C8B-B14F-4D97-AF65-F5344CB8AC3E}">
        <p14:creationId xmlns:p14="http://schemas.microsoft.com/office/powerpoint/2010/main" val="1702015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053737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394190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Altogen labs</a:t>
            </a:r>
            <a:endParaRPr lang="en-US"/>
          </a:p>
        </p:txBody>
      </p:sp>
    </p:spTree>
    <p:extLst>
      <p:ext uri="{BB962C8B-B14F-4D97-AF65-F5344CB8AC3E}">
        <p14:creationId xmlns:p14="http://schemas.microsoft.com/office/powerpoint/2010/main" val="559287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943541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596410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1365053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E7E4B4-7AC5-449C-BE47-5344E8766AC0}" type="slidenum">
              <a:rPr lang="en-US" altLang="en-US" smtClean="0">
                <a:latin typeface="Calibri" panose="020F0502020204030204" pitchFamily="34" charset="0"/>
                <a:cs typeface="Arial" panose="020B0604020202020204" pitchFamily="34" charset="0"/>
              </a:rPr>
              <a:pPr/>
              <a:t>7</a:t>
            </a:fld>
            <a:endParaRPr lang="en-US" altLang="en-US"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93800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sz="1800">
              <a:latin typeface="+mn-lt"/>
              <a:cs typeface="+mn-cs"/>
            </a:endParaRPr>
          </a:p>
        </p:txBody>
      </p:sp>
      <p:sp>
        <p:nvSpPr>
          <p:cNvPr id="5" name="Freeform 7"/>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a:p>
        </p:txBody>
      </p:sp>
      <p:sp>
        <p:nvSpPr>
          <p:cNvPr id="6" name="Right Triangle 5"/>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sz="1800"/>
          </a:p>
        </p:txBody>
      </p:sp>
      <p:cxnSp>
        <p:nvCxnSpPr>
          <p:cNvPr id="7" name="Straight Connector 6"/>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8" name="Chevron 6"/>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sz="1800"/>
          </a:p>
        </p:txBody>
      </p:sp>
      <p:sp>
        <p:nvSpPr>
          <p:cNvPr id="9" name="Chevron 7"/>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sz="180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extLst/>
          </a:lstStyle>
          <a:p>
            <a:fld id="{17109153-E285-4527-B8B4-6555F489A29A}" type="datetimeFigureOut">
              <a:rPr lang="en-US" smtClean="0"/>
              <a:t>1/12/2018</a:t>
            </a:fld>
            <a:endParaRPr lang="en-US"/>
          </a:p>
        </p:txBody>
      </p:sp>
      <p:sp>
        <p:nvSpPr>
          <p:cNvPr id="11" name="Footer Placeholder 4"/>
          <p:cNvSpPr>
            <a:spLocks noGrp="1"/>
          </p:cNvSpPr>
          <p:nvPr>
            <p:ph type="ftr" sz="quarter" idx="11"/>
          </p:nvPr>
        </p:nvSpPr>
        <p:spPr/>
        <p:txBody>
          <a:bodyPr/>
          <a:lstStyle>
            <a:lvl1pPr>
              <a:defRPr/>
            </a:lvl1pPr>
          </a:lstStyle>
          <a:p>
            <a:endParaRPr lang="en-US"/>
          </a:p>
        </p:txBody>
      </p:sp>
      <p:sp>
        <p:nvSpPr>
          <p:cNvPr id="12" name="Slide Number Placeholder 5"/>
          <p:cNvSpPr>
            <a:spLocks noGrp="1"/>
          </p:cNvSpPr>
          <p:nvPr>
            <p:ph type="sldNum" sz="quarter" idx="12"/>
          </p:nvPr>
        </p:nvSpPr>
        <p:spPr/>
        <p:txBody>
          <a:bodyPr/>
          <a:lstStyle>
            <a:lvl1pPr>
              <a:defRPr smtClean="0"/>
            </a:lvl1pPr>
          </a:lstStyle>
          <a:p>
            <a:fld id="{BC636766-96C8-435F-BDBE-707F62769B34}" type="slidenum">
              <a:rPr lang="en-US" smtClean="0"/>
              <a:t>‹#›</a:t>
            </a:fld>
            <a:endParaRPr lang="en-US"/>
          </a:p>
        </p:txBody>
      </p:sp>
    </p:spTree>
    <p:extLst>
      <p:ext uri="{BB962C8B-B14F-4D97-AF65-F5344CB8AC3E}">
        <p14:creationId xmlns:p14="http://schemas.microsoft.com/office/powerpoint/2010/main" val="193802511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3333402-5D7C-4715-A974-FD8A7D36442C}" type="datetime1">
              <a:rPr lang="en-US"/>
              <a:pPr>
                <a:defRPr/>
              </a:pPr>
              <a:t>1/12/2018</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6" name="Slide Number Placeholder 17"/>
          <p:cNvSpPr>
            <a:spLocks noGrp="1"/>
          </p:cNvSpPr>
          <p:nvPr>
            <p:ph type="sldNum" sz="quarter" idx="12"/>
          </p:nvPr>
        </p:nvSpPr>
        <p:spPr/>
        <p:txBody>
          <a:bodyPr/>
          <a:lstStyle>
            <a:lvl1pPr>
              <a:defRPr/>
            </a:lvl1pPr>
          </a:lstStyle>
          <a:p>
            <a:pPr>
              <a:defRPr/>
            </a:pPr>
            <a:fld id="{F228BE4A-3182-4679-B07A-D4A1F55626BA}" type="slidenum">
              <a:rPr lang="en-US" altLang="en-US"/>
              <a:pPr>
                <a:defRPr/>
              </a:pPr>
              <a:t>‹#›</a:t>
            </a:fld>
            <a:endParaRPr lang="en-US" altLang="en-US"/>
          </a:p>
        </p:txBody>
      </p:sp>
    </p:spTree>
    <p:extLst>
      <p:ext uri="{BB962C8B-B14F-4D97-AF65-F5344CB8AC3E}">
        <p14:creationId xmlns:p14="http://schemas.microsoft.com/office/powerpoint/2010/main" val="274389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707136" y="2704664"/>
            <a:ext cx="103632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121BC1-504A-404C-9F3A-683AAA00F1A2}" type="datetime1">
              <a:rPr lang="en-US"/>
              <a:pPr>
                <a:defRPr/>
              </a:pPr>
              <a:t>1/12/2018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6" name="Slide Number Placeholder 5"/>
          <p:cNvSpPr>
            <a:spLocks noGrp="1"/>
          </p:cNvSpPr>
          <p:nvPr>
            <p:ph type="sldNum" sz="quarter" idx="12"/>
          </p:nvPr>
        </p:nvSpPr>
        <p:spPr/>
        <p:txBody>
          <a:bodyPr/>
          <a:lstStyle>
            <a:lvl1pPr>
              <a:defRPr smtClean="0">
                <a:solidFill>
                  <a:srgbClr val="D1EAEE"/>
                </a:solidFill>
              </a:defRPr>
            </a:lvl1pPr>
          </a:lstStyle>
          <a:p>
            <a:pPr>
              <a:defRPr/>
            </a:pPr>
            <a:fld id="{173DB061-30B7-4BDF-9E8B-4F63AC55E743}" type="slidenum">
              <a:rPr lang="en-US" altLang="en-US"/>
              <a:pPr>
                <a:defRPr/>
              </a:pPr>
              <a:t>‹#›</a:t>
            </a:fld>
            <a:endParaRPr lang="en-US" altLang="en-US"/>
          </a:p>
        </p:txBody>
      </p:sp>
    </p:spTree>
    <p:extLst>
      <p:ext uri="{BB962C8B-B14F-4D97-AF65-F5344CB8AC3E}">
        <p14:creationId xmlns:p14="http://schemas.microsoft.com/office/powerpoint/2010/main" val="342208996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029B897-9B74-41C2-A8F8-331FB0283344}" type="datetime1">
              <a:rPr lang="en-US"/>
              <a:pPr>
                <a:defRPr/>
              </a:pPr>
              <a:t>1/12/2018</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7" name="Slide Number Placeholder 17"/>
          <p:cNvSpPr>
            <a:spLocks noGrp="1"/>
          </p:cNvSpPr>
          <p:nvPr>
            <p:ph type="sldNum" sz="quarter" idx="12"/>
          </p:nvPr>
        </p:nvSpPr>
        <p:spPr/>
        <p:txBody>
          <a:bodyPr/>
          <a:lstStyle>
            <a:lvl1pPr>
              <a:defRPr/>
            </a:lvl1pPr>
          </a:lstStyle>
          <a:p>
            <a:pPr>
              <a:defRPr/>
            </a:pPr>
            <a:fld id="{FB749226-46E9-4875-B4F4-EFAC5B68013A}" type="slidenum">
              <a:rPr lang="en-US" altLang="en-US"/>
              <a:pPr>
                <a:defRPr/>
              </a:pPr>
              <a:t>‹#›</a:t>
            </a:fld>
            <a:endParaRPr lang="en-US" altLang="en-US"/>
          </a:p>
        </p:txBody>
      </p:sp>
    </p:spTree>
    <p:extLst>
      <p:ext uri="{BB962C8B-B14F-4D97-AF65-F5344CB8AC3E}">
        <p14:creationId xmlns:p14="http://schemas.microsoft.com/office/powerpoint/2010/main" val="1336614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1A3EFA9-380E-4303-BFE5-62F63D16EC5F}" type="datetime1">
              <a:rPr lang="en-US"/>
              <a:pPr>
                <a:defRPr/>
              </a:pPr>
              <a:t>1/12/2018</a:t>
            </a:fld>
            <a:endParaRPr lang="en-US"/>
          </a:p>
        </p:txBody>
      </p:sp>
      <p:sp>
        <p:nvSpPr>
          <p:cNvPr id="8"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9" name="Slide Number Placeholder 17"/>
          <p:cNvSpPr>
            <a:spLocks noGrp="1"/>
          </p:cNvSpPr>
          <p:nvPr>
            <p:ph type="sldNum" sz="quarter" idx="12"/>
          </p:nvPr>
        </p:nvSpPr>
        <p:spPr/>
        <p:txBody>
          <a:bodyPr/>
          <a:lstStyle>
            <a:lvl1pPr>
              <a:defRPr/>
            </a:lvl1pPr>
          </a:lstStyle>
          <a:p>
            <a:pPr>
              <a:defRPr/>
            </a:pPr>
            <a:fld id="{DE77C342-6586-4E85-8C37-C6C684BADF9B}" type="slidenum">
              <a:rPr lang="en-US" altLang="en-US"/>
              <a:pPr>
                <a:defRPr/>
              </a:pPr>
              <a:t>‹#›</a:t>
            </a:fld>
            <a:endParaRPr lang="en-US" altLang="en-US"/>
          </a:p>
        </p:txBody>
      </p:sp>
    </p:spTree>
    <p:extLst>
      <p:ext uri="{BB962C8B-B14F-4D97-AF65-F5344CB8AC3E}">
        <p14:creationId xmlns:p14="http://schemas.microsoft.com/office/powerpoint/2010/main" val="17121299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E2A6F438-5E4B-43FE-B805-1784D23D1B04}" type="datetime1">
              <a:rPr lang="en-US"/>
              <a:pPr>
                <a:defRPr/>
              </a:pPr>
              <a:t>1/12/2018</a:t>
            </a:fld>
            <a:endParaRPr lang="en-US"/>
          </a:p>
        </p:txBody>
      </p:sp>
      <p:sp>
        <p:nvSpPr>
          <p:cNvPr id="4"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5" name="Slide Number Placeholder 17"/>
          <p:cNvSpPr>
            <a:spLocks noGrp="1"/>
          </p:cNvSpPr>
          <p:nvPr>
            <p:ph type="sldNum" sz="quarter" idx="12"/>
          </p:nvPr>
        </p:nvSpPr>
        <p:spPr/>
        <p:txBody>
          <a:bodyPr/>
          <a:lstStyle>
            <a:lvl1pPr>
              <a:defRPr/>
            </a:lvl1pPr>
          </a:lstStyle>
          <a:p>
            <a:pPr>
              <a:defRPr/>
            </a:pPr>
            <a:fld id="{95037B5B-7765-4065-86DD-35C411B5AEF5}" type="slidenum">
              <a:rPr lang="en-US" altLang="en-US"/>
              <a:pPr>
                <a:defRPr/>
              </a:pPr>
              <a:t>‹#›</a:t>
            </a:fld>
            <a:endParaRPr lang="en-US" altLang="en-US"/>
          </a:p>
        </p:txBody>
      </p:sp>
    </p:spTree>
    <p:extLst>
      <p:ext uri="{BB962C8B-B14F-4D97-AF65-F5344CB8AC3E}">
        <p14:creationId xmlns:p14="http://schemas.microsoft.com/office/powerpoint/2010/main" val="23582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8296DA0-B9BF-428B-9687-090103C16FE2}" type="datetime1">
              <a:rPr lang="en-US"/>
              <a:pPr>
                <a:defRPr/>
              </a:pPr>
              <a:t>1/12/2018</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4" name="Slide Number Placeholder 17"/>
          <p:cNvSpPr>
            <a:spLocks noGrp="1"/>
          </p:cNvSpPr>
          <p:nvPr>
            <p:ph type="sldNum" sz="quarter" idx="12"/>
          </p:nvPr>
        </p:nvSpPr>
        <p:spPr/>
        <p:txBody>
          <a:bodyPr/>
          <a:lstStyle>
            <a:lvl1pPr>
              <a:defRPr/>
            </a:lvl1pPr>
          </a:lstStyle>
          <a:p>
            <a:pPr>
              <a:defRPr/>
            </a:pPr>
            <a:fld id="{82A8E50B-D5BC-44BB-B4F0-EC12B5A2A04B}" type="slidenum">
              <a:rPr lang="en-US" altLang="en-US"/>
              <a:pPr>
                <a:defRPr/>
              </a:pPr>
              <a:t>‹#›</a:t>
            </a:fld>
            <a:endParaRPr lang="en-US" altLang="en-US"/>
          </a:p>
        </p:txBody>
      </p:sp>
    </p:spTree>
    <p:extLst>
      <p:ext uri="{BB962C8B-B14F-4D97-AF65-F5344CB8AC3E}">
        <p14:creationId xmlns:p14="http://schemas.microsoft.com/office/powerpoint/2010/main" val="486891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8946B94-889D-4F56-91B7-E9F4C0590855}" type="datetime1">
              <a:rPr lang="en-US"/>
              <a:pPr>
                <a:defRPr/>
              </a:pPr>
              <a:t>1/12/2018</a:t>
            </a:fld>
            <a:endParaRPr lang="en-US"/>
          </a:p>
        </p:txBody>
      </p:sp>
      <p:sp>
        <p:nvSpPr>
          <p:cNvPr id="6"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7" name="Slide Number Placeholder 17"/>
          <p:cNvSpPr>
            <a:spLocks noGrp="1"/>
          </p:cNvSpPr>
          <p:nvPr>
            <p:ph type="sldNum" sz="quarter" idx="12"/>
          </p:nvPr>
        </p:nvSpPr>
        <p:spPr/>
        <p:txBody>
          <a:bodyPr/>
          <a:lstStyle>
            <a:lvl1pPr>
              <a:defRPr/>
            </a:lvl1pPr>
          </a:lstStyle>
          <a:p>
            <a:pPr>
              <a:defRPr/>
            </a:pPr>
            <a:fld id="{50F0494A-5F52-4B59-9421-7560DEDE88EC}" type="slidenum">
              <a:rPr lang="en-US" altLang="en-US"/>
              <a:pPr>
                <a:defRPr/>
              </a:pPr>
              <a:t>‹#›</a:t>
            </a:fld>
            <a:endParaRPr lang="en-US" altLang="en-US"/>
          </a:p>
        </p:txBody>
      </p:sp>
    </p:spTree>
    <p:extLst>
      <p:ext uri="{BB962C8B-B14F-4D97-AF65-F5344CB8AC3E}">
        <p14:creationId xmlns:p14="http://schemas.microsoft.com/office/powerpoint/2010/main" val="80724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4220633" y="1108075"/>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6" name="Right Triangle 11"/>
          <p:cNvSpPr/>
          <p:nvPr/>
        </p:nvSpPr>
        <p:spPr>
          <a:xfrm rot="420000" flipV="1">
            <a:off x="10672234" y="5359401"/>
            <a:ext cx="207433"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7"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Arial" charset="0"/>
            </a:endParaRPr>
          </a:p>
        </p:txBody>
      </p:sp>
      <p:sp>
        <p:nvSpPr>
          <p:cNvPr id="8"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Arial" charset="0"/>
            </a:endParaRPr>
          </a:p>
        </p:txBody>
      </p:sp>
      <p:sp>
        <p:nvSpPr>
          <p:cNvPr id="2" name="Title 1"/>
          <p:cNvSpPr>
            <a:spLocks noGrp="1"/>
          </p:cNvSpPr>
          <p:nvPr>
            <p:ph type="title"/>
          </p:nvPr>
        </p:nvSpPr>
        <p:spPr>
          <a:xfrm>
            <a:off x="812800" y="1176997"/>
            <a:ext cx="2950464"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812800" y="2828785"/>
            <a:ext cx="29464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5FD8A9C-1F33-4258-964A-F7FED737AD2D}" type="datetime1">
              <a:rPr lang="en-US"/>
              <a:pPr>
                <a:defRPr/>
              </a:pPr>
              <a:t>1/12/2018</a:t>
            </a:fld>
            <a:endParaRPr lang="en-US"/>
          </a:p>
        </p:txBody>
      </p:sp>
      <p:sp>
        <p:nvSpPr>
          <p:cNvPr id="10" name="Footer Placeholder 5"/>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11" name="Slide Number Placeholder 6"/>
          <p:cNvSpPr>
            <a:spLocks noGrp="1"/>
          </p:cNvSpPr>
          <p:nvPr>
            <p:ph type="sldNum" sz="quarter" idx="12"/>
          </p:nvPr>
        </p:nvSpPr>
        <p:spPr>
          <a:xfrm>
            <a:off x="10769600" y="6356351"/>
            <a:ext cx="812800" cy="365125"/>
          </a:xfrm>
        </p:spPr>
        <p:txBody>
          <a:bodyPr/>
          <a:lstStyle>
            <a:lvl1pPr>
              <a:defRPr smtClean="0"/>
            </a:lvl1pPr>
          </a:lstStyle>
          <a:p>
            <a:pPr>
              <a:defRPr/>
            </a:pPr>
            <a:fld id="{35E5DE6A-01FD-4AD1-8470-E49C3BB3B721}" type="slidenum">
              <a:rPr lang="en-US" altLang="en-US"/>
              <a:pPr>
                <a:defRPr/>
              </a:pPr>
              <a:t>‹#›</a:t>
            </a:fld>
            <a:endParaRPr lang="en-US" altLang="en-US"/>
          </a:p>
        </p:txBody>
      </p:sp>
    </p:spTree>
    <p:extLst>
      <p:ext uri="{BB962C8B-B14F-4D97-AF65-F5344CB8AC3E}">
        <p14:creationId xmlns:p14="http://schemas.microsoft.com/office/powerpoint/2010/main" val="3374238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D07BD21-992D-4A2B-8526-FF0F005E9E89}" type="datetime1">
              <a:rPr lang="en-US"/>
              <a:pPr>
                <a:defRPr/>
              </a:pPr>
              <a:t>1/12/2018</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6" name="Slide Number Placeholder 17"/>
          <p:cNvSpPr>
            <a:spLocks noGrp="1"/>
          </p:cNvSpPr>
          <p:nvPr>
            <p:ph type="sldNum" sz="quarter" idx="12"/>
          </p:nvPr>
        </p:nvSpPr>
        <p:spPr/>
        <p:txBody>
          <a:bodyPr/>
          <a:lstStyle>
            <a:lvl1pPr>
              <a:defRPr/>
            </a:lvl1pPr>
          </a:lstStyle>
          <a:p>
            <a:pPr>
              <a:defRPr/>
            </a:pPr>
            <a:fld id="{7B873939-C452-4C4B-B6D8-C03762CEE67C}" type="slidenum">
              <a:rPr lang="en-US" altLang="en-US"/>
              <a:pPr>
                <a:defRPr/>
              </a:pPr>
              <a:t>‹#›</a:t>
            </a:fld>
            <a:endParaRPr lang="en-US" altLang="en-US"/>
          </a:p>
        </p:txBody>
      </p:sp>
    </p:spTree>
    <p:extLst>
      <p:ext uri="{BB962C8B-B14F-4D97-AF65-F5344CB8AC3E}">
        <p14:creationId xmlns:p14="http://schemas.microsoft.com/office/powerpoint/2010/main" val="3576136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914402"/>
            <a:ext cx="80264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FFB0CAA-8926-4204-ACA3-B446221F417C}" type="datetime1">
              <a:rPr lang="en-US"/>
              <a:pPr>
                <a:defRPr/>
              </a:pPr>
              <a:t>1/12/2018</a:t>
            </a:fld>
            <a:endParaRPr lang="en-US"/>
          </a:p>
        </p:txBody>
      </p:sp>
      <p:sp>
        <p:nvSpPr>
          <p:cNvPr id="5" name="Footer Placeholder 21"/>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6" name="Slide Number Placeholder 17"/>
          <p:cNvSpPr>
            <a:spLocks noGrp="1"/>
          </p:cNvSpPr>
          <p:nvPr>
            <p:ph type="sldNum" sz="quarter" idx="12"/>
          </p:nvPr>
        </p:nvSpPr>
        <p:spPr/>
        <p:txBody>
          <a:bodyPr/>
          <a:lstStyle>
            <a:lvl1pPr>
              <a:defRPr/>
            </a:lvl1pPr>
          </a:lstStyle>
          <a:p>
            <a:pPr>
              <a:defRPr/>
            </a:pPr>
            <a:fld id="{60E345AC-6A8D-4D48-BEC4-7DDC98CDF55C}" type="slidenum">
              <a:rPr lang="en-US" altLang="en-US"/>
              <a:pPr>
                <a:defRPr/>
              </a:pPr>
              <a:t>‹#›</a:t>
            </a:fld>
            <a:endParaRPr lang="en-US" altLang="en-US"/>
          </a:p>
        </p:txBody>
      </p:sp>
    </p:spTree>
    <p:extLst>
      <p:ext uri="{BB962C8B-B14F-4D97-AF65-F5344CB8AC3E}">
        <p14:creationId xmlns:p14="http://schemas.microsoft.com/office/powerpoint/2010/main" val="304368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4"/>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sz="1800">
              <a:latin typeface="+mn-lt"/>
              <a:cs typeface="+mn-cs"/>
            </a:endParaRPr>
          </a:p>
        </p:txBody>
      </p:sp>
      <p:sp>
        <p:nvSpPr>
          <p:cNvPr id="6" name="Freeform 7"/>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a:p>
        </p:txBody>
      </p:sp>
      <p:sp>
        <p:nvSpPr>
          <p:cNvPr id="7" name="Right Triangle 6"/>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sz="1800"/>
          </a:p>
        </p:txBody>
      </p:sp>
      <p:cxnSp>
        <p:nvCxnSpPr>
          <p:cNvPr id="9" name="Straight Connector 8"/>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extLst/>
          </a:lstStyle>
          <a:p>
            <a:fld id="{17109153-E285-4527-B8B4-6555F489A29A}" type="datetimeFigureOut">
              <a:rPr lang="en-US" smtClean="0"/>
              <a:t>1/12/2018</a:t>
            </a:fld>
            <a:endParaRPr lang="en-US"/>
          </a:p>
        </p:txBody>
      </p:sp>
      <p:sp>
        <p:nvSpPr>
          <p:cNvPr id="11" name="Footer Placeholder 5"/>
          <p:cNvSpPr>
            <a:spLocks noGrp="1"/>
          </p:cNvSpPr>
          <p:nvPr>
            <p:ph type="ftr" sz="quarter" idx="11"/>
          </p:nvPr>
        </p:nvSpPr>
        <p:spPr/>
        <p:txBody>
          <a:bodyPr/>
          <a:lstStyle>
            <a:lvl1pPr>
              <a:defRPr/>
            </a:lvl1pPr>
          </a:lstStyle>
          <a:p>
            <a:endParaRPr lang="en-US"/>
          </a:p>
        </p:txBody>
      </p:sp>
      <p:sp>
        <p:nvSpPr>
          <p:cNvPr id="12" name="Slide Number Placeholder 6"/>
          <p:cNvSpPr>
            <a:spLocks noGrp="1"/>
          </p:cNvSpPr>
          <p:nvPr>
            <p:ph type="sldNum" sz="quarter" idx="12"/>
          </p:nvPr>
        </p:nvSpPr>
        <p:spPr/>
        <p:txBody>
          <a:bodyPr/>
          <a:lstStyle>
            <a:lvl1pPr>
              <a:defRPr smtClean="0"/>
            </a:lvl1pPr>
          </a:lstStyle>
          <a:p>
            <a:fld id="{BC636766-96C8-435F-BDBE-707F62769B34}" type="slidenum">
              <a:rPr lang="en-US" smtClean="0"/>
              <a:t>‹#›</a:t>
            </a:fld>
            <a:endParaRPr lang="en-US"/>
          </a:p>
        </p:txBody>
      </p:sp>
    </p:spTree>
    <p:extLst>
      <p:ext uri="{BB962C8B-B14F-4D97-AF65-F5344CB8AC3E}">
        <p14:creationId xmlns:p14="http://schemas.microsoft.com/office/powerpoint/2010/main" val="118642748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fld id="{17109153-E285-4527-B8B4-6555F489A29A}" type="datetimeFigureOut">
              <a:rPr lang="en-US" smtClean="0"/>
              <a:t>1/12/2018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BC636766-96C8-435F-BDBE-707F62769B34}" type="slidenum">
              <a:rPr lang="en-US" smtClean="0"/>
              <a:t>‹#›</a:t>
            </a:fld>
            <a:endParaRPr lang="en-US"/>
          </a:p>
        </p:txBody>
      </p:sp>
    </p:spTree>
    <p:extLst>
      <p:ext uri="{BB962C8B-B14F-4D97-AF65-F5344CB8AC3E}">
        <p14:creationId xmlns:p14="http://schemas.microsoft.com/office/powerpoint/2010/main" val="223590766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2"/>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sz="1800">
              <a:latin typeface="+mn-lt"/>
              <a:cs typeface="+mn-cs"/>
            </a:endParaRPr>
          </a:p>
        </p:txBody>
      </p:sp>
      <p:sp>
        <p:nvSpPr>
          <p:cNvPr id="4" name="Freeform 7"/>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a:p>
        </p:txBody>
      </p:sp>
      <p:sp>
        <p:nvSpPr>
          <p:cNvPr id="5" name="Right Triangle 4"/>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sz="1800"/>
          </a:p>
        </p:txBody>
      </p:sp>
      <p:cxnSp>
        <p:nvCxnSpPr>
          <p:cNvPr id="7" name="Straight Connector 6"/>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8" name="Date Placeholder 2"/>
          <p:cNvSpPr>
            <a:spLocks noGrp="1"/>
          </p:cNvSpPr>
          <p:nvPr>
            <p:ph type="dt" sz="half" idx="10"/>
          </p:nvPr>
        </p:nvSpPr>
        <p:spPr/>
        <p:txBody>
          <a:bodyPr/>
          <a:lstStyle>
            <a:lvl1pPr>
              <a:defRPr/>
            </a:lvl1pPr>
            <a:extLst/>
          </a:lstStyle>
          <a:p>
            <a:fld id="{17109153-E285-4527-B8B4-6555F489A29A}" type="datetimeFigureOut">
              <a:rPr lang="en-US" smtClean="0"/>
              <a:t>1/12/2018</a:t>
            </a:fld>
            <a:endParaRPr lang="en-US"/>
          </a:p>
        </p:txBody>
      </p:sp>
      <p:sp>
        <p:nvSpPr>
          <p:cNvPr id="9" name="Footer Placeholder 3"/>
          <p:cNvSpPr>
            <a:spLocks noGrp="1"/>
          </p:cNvSpPr>
          <p:nvPr>
            <p:ph type="ftr" sz="quarter" idx="11"/>
          </p:nvPr>
        </p:nvSpPr>
        <p:spPr/>
        <p:txBody>
          <a:bodyPr/>
          <a:lstStyle>
            <a:lvl1pPr>
              <a:defRPr/>
            </a:lvl1pPr>
          </a:lstStyle>
          <a:p>
            <a:endParaRPr lang="en-US"/>
          </a:p>
        </p:txBody>
      </p:sp>
      <p:sp>
        <p:nvSpPr>
          <p:cNvPr id="10" name="Slide Number Placeholder 4"/>
          <p:cNvSpPr>
            <a:spLocks noGrp="1"/>
          </p:cNvSpPr>
          <p:nvPr>
            <p:ph type="sldNum" sz="quarter" idx="12"/>
          </p:nvPr>
        </p:nvSpPr>
        <p:spPr/>
        <p:txBody>
          <a:bodyPr/>
          <a:lstStyle>
            <a:lvl1pPr>
              <a:defRPr smtClean="0"/>
            </a:lvl1pPr>
          </a:lstStyle>
          <a:p>
            <a:fld id="{BC636766-96C8-435F-BDBE-707F62769B34}" type="slidenum">
              <a:rPr lang="en-US" smtClean="0"/>
              <a:t>‹#›</a:t>
            </a:fld>
            <a:endParaRPr lang="en-US"/>
          </a:p>
        </p:txBody>
      </p:sp>
    </p:spTree>
    <p:extLst>
      <p:ext uri="{BB962C8B-B14F-4D97-AF65-F5344CB8AC3E}">
        <p14:creationId xmlns:p14="http://schemas.microsoft.com/office/powerpoint/2010/main" val="41072942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fld id="{17109153-E285-4527-B8B4-6555F489A29A}" type="datetimeFigureOut">
              <a:rPr lang="en-US" smtClean="0"/>
              <a:t>1/12/2018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C636766-96C8-435F-BDBE-707F62769B34}" type="slidenum">
              <a:rPr lang="en-US" smtClean="0"/>
              <a:t>‹#›</a:t>
            </a:fld>
            <a:endParaRPr lang="en-US"/>
          </a:p>
        </p:txBody>
      </p:sp>
    </p:spTree>
    <p:extLst>
      <p:ext uri="{BB962C8B-B14F-4D97-AF65-F5344CB8AC3E}">
        <p14:creationId xmlns:p14="http://schemas.microsoft.com/office/powerpoint/2010/main" val="108024213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7"/>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sz="1800">
              <a:latin typeface="+mn-lt"/>
              <a:cs typeface="+mn-cs"/>
            </a:endParaRPr>
          </a:p>
        </p:txBody>
      </p:sp>
      <p:sp>
        <p:nvSpPr>
          <p:cNvPr id="6" name="Freeform 8"/>
          <p:cNvSpPr>
            <a:spLocks/>
          </p:cNvSpPr>
          <p:nvPr/>
        </p:nvSpPr>
        <p:spPr bwMode="auto">
          <a:xfrm>
            <a:off x="647700" y="5938838"/>
            <a:ext cx="4921251" cy="933450"/>
          </a:xfrm>
          <a:custGeom>
            <a:avLst/>
            <a:gdLst>
              <a:gd name="T0" fmla="*/ 0 w 5591"/>
              <a:gd name="T1" fmla="*/ 0 h 588"/>
              <a:gd name="T2" fmla="*/ 2147483646 w 5591"/>
              <a:gd name="T3" fmla="*/ 0 h 588"/>
              <a:gd name="T4" fmla="*/ 2147483646 w 5591"/>
              <a:gd name="T5" fmla="*/ 2147483646 h 588"/>
              <a:gd name="T6" fmla="*/ 2147483646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a:p>
        </p:txBody>
      </p:sp>
      <p:sp>
        <p:nvSpPr>
          <p:cNvPr id="7" name="Right Triangle 6"/>
          <p:cNvSpPr>
            <a:spLocks/>
          </p:cNvSpPr>
          <p:nvPr/>
        </p:nvSpPr>
        <p:spPr bwMode="auto">
          <a:xfrm>
            <a:off x="-8056" y="5791253"/>
            <a:ext cx="4536419"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sz="1800"/>
          </a:p>
        </p:txBody>
      </p:sp>
      <p:cxnSp>
        <p:nvCxnSpPr>
          <p:cNvPr id="8" name="Straight Connector 7"/>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sz="1800"/>
          </a:p>
        </p:txBody>
      </p:sp>
      <p:sp>
        <p:nvSpPr>
          <p:cNvPr id="10" name="Chevron 9"/>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fontAlgn="auto" hangingPunct="1">
              <a:spcBef>
                <a:spcPts val="0"/>
              </a:spcBef>
              <a:spcAft>
                <a:spcPts val="0"/>
              </a:spcAft>
              <a:defRPr/>
            </a:pPr>
            <a:endParaRPr lang="en-US" sz="180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fld id="{17109153-E285-4527-B8B4-6555F489A29A}" type="datetimeFigureOut">
              <a:rPr lang="en-US" smtClean="0"/>
              <a:t>1/12/2018</a:t>
            </a:fld>
            <a:endParaRPr lang="en-US"/>
          </a:p>
        </p:txBody>
      </p:sp>
      <p:sp>
        <p:nvSpPr>
          <p:cNvPr id="12" name="Footer Placeholder 5"/>
          <p:cNvSpPr>
            <a:spLocks noGrp="1"/>
          </p:cNvSpPr>
          <p:nvPr>
            <p:ph type="ftr" sz="quarter" idx="11"/>
          </p:nvPr>
        </p:nvSpPr>
        <p:spPr/>
        <p:txBody>
          <a:bodyPr/>
          <a:lstStyle>
            <a:lvl1pPr>
              <a:defRPr/>
            </a:lvl1pPr>
          </a:lstStyle>
          <a:p>
            <a:endParaRPr lang="en-US"/>
          </a:p>
        </p:txBody>
      </p:sp>
      <p:sp>
        <p:nvSpPr>
          <p:cNvPr id="13" name="Slide Number Placeholder 6"/>
          <p:cNvSpPr>
            <a:spLocks noGrp="1"/>
          </p:cNvSpPr>
          <p:nvPr>
            <p:ph type="sldNum" sz="quarter" idx="12"/>
          </p:nvPr>
        </p:nvSpPr>
        <p:spPr/>
        <p:txBody>
          <a:bodyPr/>
          <a:lstStyle>
            <a:lvl1pPr>
              <a:defRPr smtClean="0"/>
            </a:lvl1pPr>
          </a:lstStyle>
          <a:p>
            <a:fld id="{BC636766-96C8-435F-BDBE-707F62769B34}" type="slidenum">
              <a:rPr lang="en-US" smtClean="0"/>
              <a:t>‹#›</a:t>
            </a:fld>
            <a:endParaRPr lang="en-US"/>
          </a:p>
        </p:txBody>
      </p:sp>
    </p:spTree>
    <p:extLst>
      <p:ext uri="{BB962C8B-B14F-4D97-AF65-F5344CB8AC3E}">
        <p14:creationId xmlns:p14="http://schemas.microsoft.com/office/powerpoint/2010/main" val="282554014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09153-E285-4527-B8B4-6555F489A29A}" type="datetimeFigureOut">
              <a:rPr lang="en-US" smtClean="0"/>
              <a:t>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636766-96C8-435F-BDBE-707F62769B34}" type="slidenum">
              <a:rPr lang="en-US" smtClean="0"/>
              <a:t>‹#›</a:t>
            </a:fld>
            <a:endParaRPr lang="en-US"/>
          </a:p>
        </p:txBody>
      </p:sp>
    </p:spTree>
    <p:extLst>
      <p:ext uri="{BB962C8B-B14F-4D97-AF65-F5344CB8AC3E}">
        <p14:creationId xmlns:p14="http://schemas.microsoft.com/office/powerpoint/2010/main" val="4212620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09153-E285-4527-B8B4-6555F489A29A}" type="datetimeFigureOut">
              <a:rPr lang="en-US" smtClean="0"/>
              <a:t>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636766-96C8-435F-BDBE-707F62769B34}" type="slidenum">
              <a:rPr lang="en-US" smtClean="0"/>
              <a:t>‹#›</a:t>
            </a:fld>
            <a:endParaRPr lang="en-US"/>
          </a:p>
        </p:txBody>
      </p:sp>
    </p:spTree>
    <p:extLst>
      <p:ext uri="{BB962C8B-B14F-4D97-AF65-F5344CB8AC3E}">
        <p14:creationId xmlns:p14="http://schemas.microsoft.com/office/powerpoint/2010/main" val="3161050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289BA467-23CD-48E8-8C46-0C1A3DBA9A1F}" type="datetime1">
              <a:rPr lang="en-US"/>
              <a:pPr>
                <a:defRPr/>
              </a:pPr>
              <a:t>1/12/2018</a:t>
            </a:fld>
            <a:endParaRPr lang="en-US"/>
          </a:p>
        </p:txBody>
      </p:sp>
      <p:sp>
        <p:nvSpPr>
          <p:cNvPr id="5" name="Footer Placeholder 18"/>
          <p:cNvSpPr>
            <a:spLocks noGrp="1"/>
          </p:cNvSpPr>
          <p:nvPr>
            <p:ph type="ftr" sz="quarter" idx="11"/>
          </p:nvPr>
        </p:nvSpPr>
        <p:spPr/>
        <p:txBody>
          <a:bodyPr/>
          <a:lstStyle>
            <a:lvl1pPr>
              <a:defRPr/>
            </a:lvl1pPr>
          </a:lstStyle>
          <a:p>
            <a:pPr>
              <a:defRPr/>
            </a:pPr>
            <a:r>
              <a:rPr lang="en-US"/>
              <a:t>Altogen Labs, 4020 S Industrial Dr, Suite 130, Austin TX 78744, USA</a:t>
            </a:r>
          </a:p>
        </p:txBody>
      </p:sp>
      <p:sp>
        <p:nvSpPr>
          <p:cNvPr id="6" name="Slide Number Placeholder 26"/>
          <p:cNvSpPr>
            <a:spLocks noGrp="1"/>
          </p:cNvSpPr>
          <p:nvPr>
            <p:ph type="sldNum" sz="quarter" idx="12"/>
          </p:nvPr>
        </p:nvSpPr>
        <p:spPr/>
        <p:txBody>
          <a:bodyPr/>
          <a:lstStyle>
            <a:lvl1pPr>
              <a:defRPr smtClean="0">
                <a:solidFill>
                  <a:srgbClr val="D1EAEE"/>
                </a:solidFill>
              </a:defRPr>
            </a:lvl1pPr>
          </a:lstStyle>
          <a:p>
            <a:pPr>
              <a:defRPr/>
            </a:pPr>
            <a:fld id="{7A780AF5-572D-4702-9420-A31BD1EC98F1}" type="slidenum">
              <a:rPr lang="en-US" altLang="en-US"/>
              <a:pPr>
                <a:defRPr/>
              </a:pPr>
              <a:t>‹#›</a:t>
            </a:fld>
            <a:endParaRPr lang="en-US" altLang="en-US"/>
          </a:p>
        </p:txBody>
      </p:sp>
    </p:spTree>
    <p:extLst>
      <p:ext uri="{BB962C8B-B14F-4D97-AF65-F5344CB8AC3E}">
        <p14:creationId xmlns:p14="http://schemas.microsoft.com/office/powerpoint/2010/main" val="1440137130"/>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27"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23" name="Date Placeholder 4"/>
          <p:cNvSpPr>
            <a:spLocks noGrp="1"/>
          </p:cNvSpPr>
          <p:nvPr>
            <p:ph type="dt" sz="half" idx="2"/>
          </p:nvPr>
        </p:nvSpPr>
        <p:spPr>
          <a:xfrm>
            <a:off x="8970433" y="6408739"/>
            <a:ext cx="2559051" cy="365125"/>
          </a:xfrm>
          <a:prstGeom prst="rect">
            <a:avLst/>
          </a:prstGeom>
        </p:spPr>
        <p:txBody>
          <a:bodyPr vert="horz" anchor="b"/>
          <a:lstStyle>
            <a:lvl1pPr eaLnBrk="1" fontAlgn="auto" hangingPunct="1">
              <a:spcBef>
                <a:spcPts val="0"/>
              </a:spcBef>
              <a:spcAft>
                <a:spcPts val="0"/>
              </a:spcAft>
              <a:defRPr sz="1000">
                <a:solidFill>
                  <a:schemeClr val="tx1"/>
                </a:solidFill>
                <a:latin typeface="+mn-lt"/>
                <a:cs typeface="+mn-cs"/>
              </a:defRPr>
            </a:lvl1pPr>
            <a:extLst/>
          </a:lstStyle>
          <a:p>
            <a:fld id="{17109153-E285-4527-B8B4-6555F489A29A}" type="datetimeFigureOut">
              <a:rPr lang="en-US" smtClean="0"/>
              <a:t>1/12/2018</a:t>
            </a:fld>
            <a:endParaRPr lang="en-US"/>
          </a:p>
        </p:txBody>
      </p:sp>
      <p:sp>
        <p:nvSpPr>
          <p:cNvPr id="24" name="Footer Placeholder 5"/>
          <p:cNvSpPr>
            <a:spLocks noGrp="1"/>
          </p:cNvSpPr>
          <p:nvPr>
            <p:ph type="ftr" sz="quarter" idx="3"/>
          </p:nvPr>
        </p:nvSpPr>
        <p:spPr>
          <a:xfrm>
            <a:off x="5839884" y="6408739"/>
            <a:ext cx="3134783"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atin typeface="Lucida Sans Unicode" pitchFamily="34" charset="0"/>
                <a:cs typeface="Arial" charset="0"/>
              </a:defRPr>
            </a:lvl1pPr>
          </a:lstStyle>
          <a:p>
            <a:endParaRPr lang="en-US"/>
          </a:p>
        </p:txBody>
      </p:sp>
      <p:sp>
        <p:nvSpPr>
          <p:cNvPr id="25" name="Slide Number Placeholder 6"/>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vl1pPr>
          </a:lstStyle>
          <a:p>
            <a:fld id="{BC636766-96C8-435F-BDBE-707F62769B34}" type="slidenum">
              <a:rPr lang="en-US" smtClean="0"/>
              <a:t>‹#›</a:t>
            </a:fld>
            <a:endParaRPr lang="en-US"/>
          </a:p>
        </p:txBody>
      </p:sp>
    </p:spTree>
    <p:extLst>
      <p:ext uri="{BB962C8B-B14F-4D97-AF65-F5344CB8AC3E}">
        <p14:creationId xmlns:p14="http://schemas.microsoft.com/office/powerpoint/2010/main" val="12400524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Arial" charset="0"/>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Arial" charset="0"/>
          <a:ea typeface="+mn-ea"/>
          <a:cs typeface="+mn-cs"/>
        </a:defRPr>
      </a:lvl1pPr>
      <a:lvl2pPr marL="620713" indent="-228600" algn="l" rtl="0" eaLnBrk="1" fontAlgn="base" hangingPunct="1">
        <a:spcBef>
          <a:spcPts val="325"/>
        </a:spcBef>
        <a:spcAft>
          <a:spcPct val="0"/>
        </a:spcAft>
        <a:buClr>
          <a:schemeClr val="accent1"/>
        </a:buClr>
        <a:buFont typeface="Verdana" panose="020B0604030504040204" pitchFamily="34" charset="0"/>
        <a:buChar char="◦"/>
        <a:defRPr sz="2300" kern="1200">
          <a:solidFill>
            <a:schemeClr val="tx1"/>
          </a:solidFill>
          <a:latin typeface="Arial" charset="0"/>
          <a:ea typeface="+mn-ea"/>
          <a:cs typeface="+mn-cs"/>
        </a:defRPr>
      </a:lvl2pPr>
      <a:lvl3pPr marL="858838" indent="-228600" algn="l" rtl="0" eaLnBrk="1" fontAlgn="base" hangingPunct="1">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Arial" charset="0"/>
          <a:ea typeface="+mn-ea"/>
          <a:cs typeface="+mn-cs"/>
        </a:defRPr>
      </a:lvl3pPr>
      <a:lvl4pPr marL="1143000" indent="-228600" algn="l" rtl="0" eaLnBrk="1" fontAlgn="base" hangingPunct="1">
        <a:spcBef>
          <a:spcPts val="350"/>
        </a:spcBef>
        <a:spcAft>
          <a:spcPct val="0"/>
        </a:spcAft>
        <a:buClr>
          <a:schemeClr val="accent2"/>
        </a:buClr>
        <a:buFont typeface="Wingdings 2" panose="05020102010507070707" pitchFamily="18" charset="2"/>
        <a:buChar char=""/>
        <a:defRPr sz="1900" kern="1200">
          <a:solidFill>
            <a:schemeClr val="tx1"/>
          </a:solidFill>
          <a:latin typeface="Arial" charset="0"/>
          <a:ea typeface="+mn-ea"/>
          <a:cs typeface="+mn-cs"/>
        </a:defRPr>
      </a:lvl4pPr>
      <a:lvl5pPr marL="1371600" indent="-228600" algn="l" rtl="0" eaLnBrk="1" fontAlgn="base" hangingPunct="1">
        <a:spcBef>
          <a:spcPts val="350"/>
        </a:spcBef>
        <a:spcAft>
          <a:spcPct val="0"/>
        </a:spcAft>
        <a:buClr>
          <a:schemeClr val="accent2"/>
        </a:buClr>
        <a:buFont typeface="Wingdings 2" panose="05020102010507070707" pitchFamily="18" charset="2"/>
        <a:buChar char=""/>
        <a:defRPr kern="1200">
          <a:solidFill>
            <a:schemeClr val="tx1"/>
          </a:solidFill>
          <a:latin typeface="Arial"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938"/>
            <a:ext cx="1221740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Arial" charset="0"/>
            </a:endParaRPr>
          </a:p>
        </p:txBody>
      </p:sp>
      <p:sp>
        <p:nvSpPr>
          <p:cNvPr id="8" name="Freeform 7"/>
          <p:cNvSpPr>
            <a:spLocks/>
          </p:cNvSpPr>
          <p:nvPr/>
        </p:nvSpPr>
        <p:spPr bwMode="auto">
          <a:xfrm>
            <a:off x="5842000" y="-7938"/>
            <a:ext cx="63500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Arial" charset="0"/>
            </a:endParaRPr>
          </a:p>
        </p:txBody>
      </p:sp>
      <p:sp>
        <p:nvSpPr>
          <p:cNvPr id="2052" name="Title Placeholder 8"/>
          <p:cNvSpPr>
            <a:spLocks noGrp="1"/>
          </p:cNvSpPr>
          <p:nvPr>
            <p:ph type="title"/>
          </p:nvPr>
        </p:nvSpPr>
        <p:spPr bwMode="auto">
          <a:xfrm>
            <a:off x="609600" y="70485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endParaRPr lang="en-US" altLang="en-US" smtClean="0"/>
          </a:p>
        </p:txBody>
      </p:sp>
      <p:sp>
        <p:nvSpPr>
          <p:cNvPr id="2053" name="Text Placeholder 29"/>
          <p:cNvSpPr>
            <a:spLocks noGrp="1"/>
          </p:cNvSpPr>
          <p:nvPr>
            <p:ph type="body" idx="1"/>
          </p:nvPr>
        </p:nvSpPr>
        <p:spPr bwMode="auto">
          <a:xfrm>
            <a:off x="609600" y="1935164"/>
            <a:ext cx="109728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Arial" charset="0"/>
              </a:defRPr>
            </a:lvl1pPr>
          </a:lstStyle>
          <a:p>
            <a:pPr>
              <a:defRPr/>
            </a:pPr>
            <a:fld id="{3E64F6B8-1E4B-4F1B-B30C-A9E31590A116}" type="datetime1">
              <a:rPr lang="en-US"/>
              <a:pPr>
                <a:defRPr/>
              </a:pPr>
              <a:t>1/12/2018</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Arial" charset="0"/>
              </a:defRPr>
            </a:lvl1pPr>
          </a:lstStyle>
          <a:p>
            <a:pPr>
              <a:defRPr/>
            </a:pPr>
            <a:r>
              <a:rPr lang="en-US"/>
              <a:t>Altogen Labs, 4020 S Industrial Dr, Suite 130, Austin TX 78744, USA</a:t>
            </a: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wrap="square" lIns="0" tIns="0" rIns="0" bIns="0" numCol="1" anchor="b" anchorCtr="0" compatLnSpc="1">
            <a:prstTxWarp prst="textNoShape">
              <a:avLst/>
            </a:prstTxWarp>
          </a:bodyPr>
          <a:lstStyle>
            <a:lvl1pPr algn="r" eaLnBrk="1" hangingPunct="1">
              <a:defRPr sz="1200" smtClean="0">
                <a:solidFill>
                  <a:srgbClr val="045C75"/>
                </a:solidFill>
                <a:latin typeface="Constantia" panose="02030602050306030303" pitchFamily="18" charset="0"/>
              </a:defRPr>
            </a:lvl1pPr>
          </a:lstStyle>
          <a:p>
            <a:pPr>
              <a:defRPr/>
            </a:pPr>
            <a:fld id="{8FC04EA8-EA7D-4307-804B-0E0C6EA3BC7D}" type="slidenum">
              <a:rPr lang="en-US" altLang="en-US"/>
              <a:pPr>
                <a:defRPr/>
              </a:pPr>
              <a:t>‹#›</a:t>
            </a:fld>
            <a:endParaRPr lang="en-US" altLang="en-US"/>
          </a:p>
        </p:txBody>
      </p:sp>
      <p:grpSp>
        <p:nvGrpSpPr>
          <p:cNvPr id="2057" name="Group 1"/>
          <p:cNvGrpSpPr>
            <a:grpSpLocks/>
          </p:cNvGrpSpPr>
          <p:nvPr/>
        </p:nvGrpSpPr>
        <p:grpSpPr bwMode="auto">
          <a:xfrm>
            <a:off x="-25399" y="203200"/>
            <a:ext cx="12240684"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a:latin typeface="+mn-lt"/>
                <a:cs typeface="Arial" charset="0"/>
              </a:endParaRPr>
            </a:p>
          </p:txBody>
        </p:sp>
      </p:grpSp>
    </p:spTree>
    <p:extLst>
      <p:ext uri="{BB962C8B-B14F-4D97-AF65-F5344CB8AC3E}">
        <p14:creationId xmlns:p14="http://schemas.microsoft.com/office/powerpoint/2010/main" val="106363397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dt="0"/>
  <p:txStyles>
    <p:titleStyle>
      <a:lvl1pPr algn="l" rtl="0" eaLnBrk="1" fontAlgn="base" hangingPunct="1">
        <a:spcBef>
          <a:spcPct val="0"/>
        </a:spcBef>
        <a:spcAft>
          <a:spcPct val="0"/>
        </a:spcAft>
        <a:defRPr sz="5000" kern="1200">
          <a:solidFill>
            <a:schemeClr val="tx2"/>
          </a:solidFill>
          <a:latin typeface="+mj-lt"/>
          <a:ea typeface="+mj-ea"/>
          <a:cs typeface="+mj-cs"/>
        </a:defRPr>
      </a:lvl1pPr>
      <a:lvl2pPr algn="l" rtl="0" eaLnBrk="1" fontAlgn="base" hangingPunct="1">
        <a:spcBef>
          <a:spcPct val="0"/>
        </a:spcBef>
        <a:spcAft>
          <a:spcPct val="0"/>
        </a:spcAft>
        <a:defRPr sz="5000">
          <a:solidFill>
            <a:schemeClr val="tx2"/>
          </a:solidFill>
          <a:latin typeface="Calibri" pitchFamily="34" charset="0"/>
        </a:defRPr>
      </a:lvl2pPr>
      <a:lvl3pPr algn="l" rtl="0" eaLnBrk="1" fontAlgn="base" hangingPunct="1">
        <a:spcBef>
          <a:spcPct val="0"/>
        </a:spcBef>
        <a:spcAft>
          <a:spcPct val="0"/>
        </a:spcAft>
        <a:defRPr sz="5000">
          <a:solidFill>
            <a:schemeClr val="tx2"/>
          </a:solidFill>
          <a:latin typeface="Calibri" pitchFamily="34" charset="0"/>
        </a:defRPr>
      </a:lvl3pPr>
      <a:lvl4pPr algn="l" rtl="0" eaLnBrk="1" fontAlgn="base" hangingPunct="1">
        <a:spcBef>
          <a:spcPct val="0"/>
        </a:spcBef>
        <a:spcAft>
          <a:spcPct val="0"/>
        </a:spcAft>
        <a:defRPr sz="5000">
          <a:solidFill>
            <a:schemeClr val="tx2"/>
          </a:solidFill>
          <a:latin typeface="Calibri" pitchFamily="34" charset="0"/>
        </a:defRPr>
      </a:lvl4pPr>
      <a:lvl5pPr algn="l" rtl="0" eaLnBrk="1" fontAlgn="base" hangingPunct="1">
        <a:spcBef>
          <a:spcPct val="0"/>
        </a:spcBef>
        <a:spcAft>
          <a:spcPct val="0"/>
        </a:spcAft>
        <a:defRPr sz="5000">
          <a:solidFill>
            <a:schemeClr val="tx2"/>
          </a:solidFill>
          <a:latin typeface="Calibri" pitchFamily="34" charset="0"/>
        </a:defRPr>
      </a:lvl5pPr>
      <a:lvl6pPr marL="457200" algn="l" rtl="0" eaLnBrk="1" fontAlgn="base" hangingPunct="1">
        <a:spcBef>
          <a:spcPct val="0"/>
        </a:spcBef>
        <a:spcAft>
          <a:spcPct val="0"/>
        </a:spcAft>
        <a:defRPr sz="5000">
          <a:solidFill>
            <a:schemeClr val="tx2"/>
          </a:solidFill>
          <a:latin typeface="Calibri" pitchFamily="34" charset="0"/>
        </a:defRPr>
      </a:lvl6pPr>
      <a:lvl7pPr marL="914400" algn="l" rtl="0" eaLnBrk="1" fontAlgn="base" hangingPunct="1">
        <a:spcBef>
          <a:spcPct val="0"/>
        </a:spcBef>
        <a:spcAft>
          <a:spcPct val="0"/>
        </a:spcAft>
        <a:defRPr sz="5000">
          <a:solidFill>
            <a:schemeClr val="tx2"/>
          </a:solidFill>
          <a:latin typeface="Calibri" pitchFamily="34" charset="0"/>
        </a:defRPr>
      </a:lvl7pPr>
      <a:lvl8pPr marL="1371600" algn="l" rtl="0" eaLnBrk="1" fontAlgn="base" hangingPunct="1">
        <a:spcBef>
          <a:spcPct val="0"/>
        </a:spcBef>
        <a:spcAft>
          <a:spcPct val="0"/>
        </a:spcAft>
        <a:defRPr sz="5000">
          <a:solidFill>
            <a:schemeClr val="tx2"/>
          </a:solidFill>
          <a:latin typeface="Calibri" pitchFamily="34" charset="0"/>
        </a:defRPr>
      </a:lvl8pPr>
      <a:lvl9pPr marL="1828800" algn="l" rtl="0" eaLnBrk="1" fontAlgn="base" hangingPunct="1">
        <a:spcBef>
          <a:spcPct val="0"/>
        </a:spcBef>
        <a:spcAft>
          <a:spcPct val="0"/>
        </a:spcAft>
        <a:defRPr sz="5000">
          <a:solidFill>
            <a:schemeClr val="tx2"/>
          </a:solidFill>
          <a:latin typeface="Calibri" pitchFamily="34" charset="0"/>
        </a:defRPr>
      </a:lvl9pPr>
    </p:titleStyle>
    <p:bodyStyle>
      <a:lvl1pPr marL="273050" indent="-273050" algn="l" rtl="0" eaLnBrk="1" fontAlgn="base" hangingPunct="1">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1" fontAlgn="base" hangingPunct="1">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1" fontAlgn="base" hangingPunct="1">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1" fontAlgn="base" hangingPunct="1">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1" fontAlgn="base" hangingPunct="1">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9.jp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4.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4294967295"/>
          </p:nvPr>
        </p:nvSpPr>
        <p:spPr>
          <a:xfrm>
            <a:off x="3962400" y="5373688"/>
            <a:ext cx="8229600" cy="863600"/>
          </a:xfrm>
        </p:spPr>
        <p:txBody>
          <a:bodyPr/>
          <a:lstStyle/>
          <a:p>
            <a:pPr eaLnBrk="1" hangingPunct="1">
              <a:lnSpc>
                <a:spcPct val="90000"/>
              </a:lnSpc>
              <a:buFont typeface="Wingdings 2" panose="05020102010507070707" pitchFamily="18" charset="2"/>
              <a:buNone/>
            </a:pPr>
            <a:endParaRPr lang="en-US" altLang="en-US" sz="2400" dirty="0"/>
          </a:p>
          <a:p>
            <a:pPr eaLnBrk="1" hangingPunct="1">
              <a:lnSpc>
                <a:spcPct val="90000"/>
              </a:lnSpc>
              <a:buFont typeface="Wingdings 2" panose="05020102010507070707" pitchFamily="18" charset="2"/>
              <a:buNone/>
            </a:pPr>
            <a:endParaRPr lang="en-US" altLang="en-US" sz="2400" dirty="0">
              <a:latin typeface="Times New Roman" panose="02020603050405020304" pitchFamily="18" charset="0"/>
              <a:cs typeface="Times New Roman" panose="02020603050405020304" pitchFamily="18" charset="0"/>
            </a:endParaRPr>
          </a:p>
        </p:txBody>
      </p:sp>
      <p:sp>
        <p:nvSpPr>
          <p:cNvPr id="7171" name="Content Placeholder 2"/>
          <p:cNvSpPr>
            <a:spLocks/>
          </p:cNvSpPr>
          <p:nvPr/>
        </p:nvSpPr>
        <p:spPr bwMode="auto">
          <a:xfrm>
            <a:off x="1162755" y="2217738"/>
            <a:ext cx="6412088" cy="394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lgn="just">
              <a:spcBef>
                <a:spcPct val="20000"/>
              </a:spcBef>
              <a:buClr>
                <a:srgbClr val="0BD0D9"/>
              </a:buClr>
              <a:buSzPct val="95000"/>
              <a:buFont typeface="Wingdings" panose="05000000000000000000" pitchFamily="2" charset="2"/>
              <a:buChar char="Ø"/>
            </a:pPr>
            <a:r>
              <a:rPr lang="en-US" sz="1400" dirty="0"/>
              <a:t>The MC38 tumorigenic epithelial cell line is isolated from mice with colon adenocarcinoma and expresses high levels of human carcinoembryonic antigen (CEA). The MC38 cell line is essential for biomedical research related to human colon carcinoma. </a:t>
            </a:r>
          </a:p>
          <a:p>
            <a:pPr marL="285750" indent="-285750" algn="just">
              <a:spcBef>
                <a:spcPct val="20000"/>
              </a:spcBef>
              <a:buClr>
                <a:srgbClr val="0BD0D9"/>
              </a:buClr>
              <a:buSzPct val="95000"/>
              <a:buFont typeface="Wingdings" panose="05000000000000000000" pitchFamily="2" charset="2"/>
              <a:buChar char="Ø"/>
            </a:pPr>
            <a:r>
              <a:rPr lang="en-US" sz="1400" dirty="0" smtClean="0"/>
              <a:t>The </a:t>
            </a:r>
            <a:r>
              <a:rPr lang="en-US" sz="1400" dirty="0" smtClean="0"/>
              <a:t>MC38</a:t>
            </a:r>
            <a:r>
              <a:rPr lang="en-US" sz="1400" dirty="0"/>
              <a:t> </a:t>
            </a:r>
            <a:r>
              <a:rPr lang="en-US" sz="1400" dirty="0" smtClean="0"/>
              <a:t>mouse colon</a:t>
            </a:r>
            <a:r>
              <a:rPr lang="en-US" sz="1400" dirty="0" smtClean="0"/>
              <a:t> </a:t>
            </a:r>
            <a:r>
              <a:rPr lang="en-US" sz="1400" dirty="0"/>
              <a:t>cell line is used to create the CDX (Cell Line Derived Xenograft) </a:t>
            </a:r>
            <a:r>
              <a:rPr lang="en-US" sz="1400" dirty="0" smtClean="0"/>
              <a:t>MC38</a:t>
            </a:r>
            <a:r>
              <a:rPr lang="en-US" sz="1400" dirty="0" smtClean="0"/>
              <a:t> xenograft </a:t>
            </a:r>
            <a:r>
              <a:rPr lang="en-US" sz="1400" dirty="0"/>
              <a:t>mouse </a:t>
            </a:r>
            <a:r>
              <a:rPr lang="en-US" sz="1400" dirty="0" smtClean="0"/>
              <a:t>model that </a:t>
            </a:r>
            <a:r>
              <a:rPr lang="en-US" sz="1400" dirty="0" smtClean="0"/>
              <a:t>is</a:t>
            </a:r>
            <a:r>
              <a:rPr lang="en-US" sz="1400" dirty="0"/>
              <a:t> </a:t>
            </a:r>
            <a:r>
              <a:rPr lang="en-US" sz="1400" dirty="0" smtClean="0"/>
              <a:t>utilized </a:t>
            </a:r>
            <a:r>
              <a:rPr lang="en-US" sz="1400" dirty="0"/>
              <a:t>in research involving stimulated proliferation of colon cancer as well as in standard anti-tumor studies of </a:t>
            </a:r>
            <a:r>
              <a:rPr lang="en-US" sz="1400" dirty="0" err="1"/>
              <a:t>cathepsin</a:t>
            </a:r>
            <a:r>
              <a:rPr lang="en-US" sz="1400" dirty="0"/>
              <a:t> S inhibitors</a:t>
            </a:r>
            <a:r>
              <a:rPr lang="en-US" sz="1400" dirty="0" smtClean="0"/>
              <a:t>.</a:t>
            </a:r>
          </a:p>
          <a:p>
            <a:pPr marL="285750" indent="-285750" algn="just">
              <a:spcBef>
                <a:spcPct val="20000"/>
              </a:spcBef>
              <a:buClr>
                <a:srgbClr val="0BD0D9"/>
              </a:buClr>
              <a:buSzPct val="95000"/>
              <a:buFont typeface="Wingdings" panose="05000000000000000000" pitchFamily="2" charset="2"/>
              <a:buChar char="Ø"/>
            </a:pPr>
            <a:r>
              <a:rPr lang="en-US" altLang="en-US" sz="1400" dirty="0" err="1" smtClean="0">
                <a:cs typeface="Times New Roman" panose="02020603050405020304" pitchFamily="18" charset="0"/>
              </a:rPr>
              <a:t>Xenografting</a:t>
            </a:r>
            <a:r>
              <a:rPr lang="en-US" altLang="en-US" sz="1400" dirty="0" smtClean="0">
                <a:cs typeface="Times New Roman" panose="02020603050405020304" pitchFamily="18" charset="0"/>
              </a:rPr>
              <a:t> </a:t>
            </a:r>
            <a:r>
              <a:rPr lang="en-US" altLang="en-US" sz="1400" dirty="0">
                <a:cs typeface="Times New Roman" panose="02020603050405020304" pitchFamily="18" charset="0"/>
              </a:rPr>
              <a:t>is the transplantation of tissue from one species into another. </a:t>
            </a:r>
          </a:p>
          <a:p>
            <a:pPr marL="285750" indent="-285750" algn="just" eaLnBrk="1" hangingPunct="1">
              <a:spcBef>
                <a:spcPct val="20000"/>
              </a:spcBef>
              <a:buClr>
                <a:srgbClr val="0BD0D9"/>
              </a:buClr>
              <a:buSzPct val="95000"/>
              <a:buFont typeface="Wingdings" panose="05000000000000000000" pitchFamily="2" charset="2"/>
              <a:buChar char="Ø"/>
            </a:pPr>
            <a:r>
              <a:rPr lang="en-US" altLang="en-US" sz="1400" dirty="0" err="1">
                <a:cs typeface="Times New Roman" panose="02020603050405020304" pitchFamily="18" charset="0"/>
              </a:rPr>
              <a:t>Xenografting</a:t>
            </a:r>
            <a:r>
              <a:rPr lang="en-US" altLang="en-US" sz="1400" dirty="0">
                <a:cs typeface="Times New Roman" panose="02020603050405020304" pitchFamily="18" charset="0"/>
              </a:rPr>
              <a:t> has been established as benchmark studies in pre-clinical cancer research.</a:t>
            </a:r>
          </a:p>
          <a:p>
            <a:pPr marL="285750" indent="-285750" algn="just" eaLnBrk="1" hangingPunct="1">
              <a:spcBef>
                <a:spcPct val="20000"/>
              </a:spcBef>
              <a:buClr>
                <a:srgbClr val="0BD0D9"/>
              </a:buClr>
              <a:buSzPct val="95000"/>
              <a:buFont typeface="Wingdings" panose="05000000000000000000" pitchFamily="2" charset="2"/>
              <a:buChar char="Ø"/>
            </a:pPr>
            <a:r>
              <a:rPr lang="en-US" altLang="en-US" sz="1400" dirty="0">
                <a:cs typeface="Times New Roman" panose="02020603050405020304" pitchFamily="18" charset="0"/>
              </a:rPr>
              <a:t>Typically, </a:t>
            </a:r>
            <a:r>
              <a:rPr lang="en-US" altLang="en-US" sz="1400" dirty="0" err="1">
                <a:cs typeface="Times New Roman" panose="02020603050405020304" pitchFamily="18" charset="0"/>
              </a:rPr>
              <a:t>immunodeficient</a:t>
            </a:r>
            <a:r>
              <a:rPr lang="en-US" altLang="en-US" sz="1400" dirty="0">
                <a:cs typeface="Times New Roman" panose="02020603050405020304" pitchFamily="18" charset="0"/>
              </a:rPr>
              <a:t> mice serve as hosts for a wide variety of human tumors, effectively serving as models for human subjects.</a:t>
            </a:r>
          </a:p>
          <a:p>
            <a:pPr marL="285750" indent="-285750" algn="just" eaLnBrk="1" hangingPunct="1">
              <a:spcBef>
                <a:spcPct val="20000"/>
              </a:spcBef>
              <a:buClr>
                <a:srgbClr val="0BD0D9"/>
              </a:buClr>
              <a:buSzPct val="95000"/>
              <a:buFont typeface="Wingdings" panose="05000000000000000000" pitchFamily="2" charset="2"/>
              <a:buChar char="Ø"/>
            </a:pPr>
            <a:r>
              <a:rPr lang="en-US" altLang="en-US" sz="1400" dirty="0" err="1">
                <a:cs typeface="Times New Roman" panose="02020603050405020304" pitchFamily="18" charset="0"/>
              </a:rPr>
              <a:t>Xenografting</a:t>
            </a:r>
            <a:r>
              <a:rPr lang="en-US" altLang="en-US" sz="1400" dirty="0">
                <a:cs typeface="Times New Roman" panose="02020603050405020304" pitchFamily="18" charset="0"/>
              </a:rPr>
              <a:t> </a:t>
            </a:r>
            <a:r>
              <a:rPr lang="en-US" altLang="en-US" sz="1400" dirty="0" smtClean="0">
                <a:cs typeface="Times New Roman" panose="02020603050405020304" pitchFamily="18" charset="0"/>
              </a:rPr>
              <a:t>is a </a:t>
            </a:r>
            <a:r>
              <a:rPr lang="en-US" altLang="en-US" sz="1400" dirty="0">
                <a:cs typeface="Times New Roman" panose="02020603050405020304" pitchFamily="18" charset="0"/>
              </a:rPr>
              <a:t>complete and accurate study of tumor growth and the activity of drug administration</a:t>
            </a:r>
            <a:r>
              <a:rPr lang="en-US" altLang="en-US" sz="1400" dirty="0" smtClean="0">
                <a:cs typeface="Times New Roman" panose="02020603050405020304" pitchFamily="18" charset="0"/>
              </a:rPr>
              <a:t>.</a:t>
            </a:r>
          </a:p>
        </p:txBody>
      </p:sp>
      <p:sp>
        <p:nvSpPr>
          <p:cNvPr id="7172" name="Title 1"/>
          <p:cNvSpPr txBox="1">
            <a:spLocks/>
          </p:cNvSpPr>
          <p:nvPr/>
        </p:nvSpPr>
        <p:spPr bwMode="auto">
          <a:xfrm>
            <a:off x="3648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cs typeface="Arial" panose="020B0604020202020204" pitchFamily="34" charset="0"/>
              </a:rPr>
              <a:t>Provider of Global Contract Research Services</a:t>
            </a:r>
            <a:r>
              <a:rPr lang="en-US" altLang="en-US" sz="1400" b="1" i="1">
                <a:solidFill>
                  <a:srgbClr val="61C6D1"/>
                </a:solidFill>
                <a:cs typeface="Arial" panose="020B0604020202020204" pitchFamily="34" charset="0"/>
              </a:rPr>
              <a:t/>
            </a:r>
            <a:br>
              <a:rPr lang="en-US" altLang="en-US" sz="1400" b="1" i="1">
                <a:solidFill>
                  <a:srgbClr val="61C6D1"/>
                </a:solidFill>
                <a:cs typeface="Arial" panose="020B0604020202020204" pitchFamily="34" charset="0"/>
              </a:rPr>
            </a:br>
            <a:r>
              <a:rPr lang="en-US" altLang="en-US" sz="1400" b="1" i="1">
                <a:solidFill>
                  <a:srgbClr val="61C6D1"/>
                </a:solidFill>
                <a:cs typeface="Arial" panose="020B0604020202020204" pitchFamily="34" charset="0"/>
              </a:rPr>
              <a:t> Accelerating Preclinical Research, Drug Discovery &amp; Therapeutics</a:t>
            </a:r>
            <a:endParaRPr lang="en-US" altLang="en-US" sz="1400" b="1">
              <a:solidFill>
                <a:srgbClr val="61C6D1"/>
              </a:solidFill>
              <a:cs typeface="Arial" panose="020B0604020202020204" pitchFamily="34" charset="0"/>
            </a:endParaRPr>
          </a:p>
        </p:txBody>
      </p:sp>
      <p:pic>
        <p:nvPicPr>
          <p:cNvPr id="7173" name="Picture 6" descr="altogen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1339"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4"/>
          <p:cNvSpPr txBox="1">
            <a:spLocks noChangeArrowheads="1"/>
          </p:cNvSpPr>
          <p:nvPr/>
        </p:nvSpPr>
        <p:spPr bwMode="auto">
          <a:xfrm>
            <a:off x="1992313" y="1682968"/>
            <a:ext cx="54087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spcBef>
                <a:spcPct val="50000"/>
              </a:spcBef>
              <a:buClr>
                <a:schemeClr val="accent3"/>
              </a:buClr>
              <a:buFont typeface="Wingdings" pitchFamily="2" charset="2"/>
              <a:buChar char="Ø"/>
              <a:defRPr/>
            </a:pPr>
            <a:r>
              <a:rPr lang="en-US" altLang="en-US" sz="3200" b="1" dirty="0" smtClean="0">
                <a:ea typeface="MS PGothic" pitchFamily="34" charset="-128"/>
              </a:rPr>
              <a:t>MC38</a:t>
            </a:r>
            <a:r>
              <a:rPr lang="en-US" altLang="en-US" sz="3200" b="1" dirty="0" smtClean="0">
                <a:ea typeface="MS PGothic" pitchFamily="34" charset="-128"/>
              </a:rPr>
              <a:t> </a:t>
            </a:r>
            <a:r>
              <a:rPr lang="en-US" altLang="en-US" sz="3200" b="1" dirty="0" smtClean="0">
                <a:ea typeface="MS PGothic" pitchFamily="34" charset="-128"/>
              </a:rPr>
              <a:t>Xenograft Model</a:t>
            </a:r>
            <a:endParaRPr lang="en-US" altLang="en-US" sz="2200" b="1" dirty="0">
              <a:ea typeface="MS PGothic" pitchFamily="34" charset="-128"/>
            </a:endParaRPr>
          </a:p>
        </p:txBody>
      </p:sp>
      <p:sp>
        <p:nvSpPr>
          <p:cNvPr id="7175" name="TextBox 15"/>
          <p:cNvSpPr txBox="1">
            <a:spLocks noChangeArrowheads="1"/>
          </p:cNvSpPr>
          <p:nvPr/>
        </p:nvSpPr>
        <p:spPr bwMode="auto">
          <a:xfrm>
            <a:off x="1811338" y="1268413"/>
            <a:ext cx="752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i="1"/>
              <a:t>Services &gt; In Vivo Xenograft Services</a:t>
            </a:r>
          </a:p>
        </p:txBody>
      </p:sp>
      <p:grpSp>
        <p:nvGrpSpPr>
          <p:cNvPr id="7176" name="Group 1"/>
          <p:cNvGrpSpPr>
            <a:grpSpLocks/>
          </p:cNvGrpSpPr>
          <p:nvPr/>
        </p:nvGrpSpPr>
        <p:grpSpPr bwMode="auto">
          <a:xfrm>
            <a:off x="2287588" y="6210300"/>
            <a:ext cx="7543800" cy="609600"/>
            <a:chOff x="762794" y="6210300"/>
            <a:chExt cx="7543800" cy="609600"/>
          </a:xfrm>
        </p:grpSpPr>
        <p:sp>
          <p:nvSpPr>
            <p:cNvPr id="7179"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MS PGothic" panose="020B0600070205080204" pitchFamily="34" charset="-128"/>
                </a:rPr>
                <a:t>Altogen Labs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11200 Manchaca Road #203</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Austin</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TX</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pl-PL" altLang="en-US" sz="1400" b="1">
                  <a:solidFill>
                    <a:srgbClr val="000000"/>
                  </a:solidFill>
                  <a:ea typeface="MS PGothic" panose="020B0600070205080204" pitchFamily="34" charset="-128"/>
                </a:rPr>
                <a:t>7</a:t>
              </a:r>
              <a:r>
                <a:rPr lang="en-US" altLang="en-US" sz="1400" b="1">
                  <a:solidFill>
                    <a:srgbClr val="000000"/>
                  </a:solidFill>
                  <a:ea typeface="MS PGothic" panose="020B0600070205080204" pitchFamily="34" charset="-128"/>
                </a:rPr>
                <a:t>8748</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U</a:t>
              </a:r>
              <a:r>
                <a:rPr lang="pl-PL" altLang="en-US" sz="1400" b="1">
                  <a:solidFill>
                    <a:srgbClr val="000000"/>
                  </a:solidFill>
                  <a:ea typeface="MS PGothic" panose="020B0600070205080204" pitchFamily="34" charset="-128"/>
                </a:rPr>
                <a:t>SA</a:t>
              </a:r>
              <a:endParaRPr lang="pl-PL" altLang="en-US" sz="1400">
                <a:solidFill>
                  <a:srgbClr val="000000"/>
                </a:solidFill>
                <a:ea typeface="MS PGothic" panose="020B0600070205080204" pitchFamily="34" charset="-128"/>
              </a:endParaRPr>
            </a:p>
            <a:p>
              <a:pPr algn="ctr"/>
              <a:r>
                <a:rPr lang="pl-PL" altLang="en-US" sz="1400" b="1">
                  <a:solidFill>
                    <a:srgbClr val="21B2C9"/>
                  </a:solidFill>
                  <a:ea typeface="MS PGothic" panose="020B0600070205080204" pitchFamily="34" charset="-128"/>
                </a:rPr>
                <a:t>Telephone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21B2C9"/>
                  </a:solidFill>
                  <a:ea typeface="MS PGothic" panose="020B0600070205080204" pitchFamily="34" charset="-128"/>
                  <a:sym typeface="Wingdings" panose="05000000000000000000" pitchFamily="2" charset="2"/>
                </a:rPr>
                <a:t> </a:t>
              </a:r>
              <a:r>
                <a:rPr lang="en-US" altLang="en-US" sz="1400" b="1">
                  <a:solidFill>
                    <a:srgbClr val="21B2C9"/>
                  </a:solidFill>
                  <a:ea typeface="MS PGothic" panose="020B0600070205080204" pitchFamily="34" charset="-128"/>
                  <a:sym typeface="Wingdings" panose="05000000000000000000" pitchFamily="2" charset="2"/>
                </a:rPr>
                <a:t>512</a:t>
              </a:r>
              <a:r>
                <a:rPr lang="pl-PL" altLang="en-US" sz="1400" b="1">
                  <a:solidFill>
                    <a:srgbClr val="21B2C9"/>
                  </a:solidFill>
                  <a:ea typeface="MS PGothic" panose="020B0600070205080204" pitchFamily="34" charset="-128"/>
                </a:rPr>
                <a:t> </a:t>
              </a:r>
              <a:r>
                <a:rPr lang="en-US" altLang="en-US" sz="1400" b="1">
                  <a:solidFill>
                    <a:srgbClr val="21B2C9"/>
                  </a:solidFill>
                  <a:ea typeface="MS PGothic" panose="020B0600070205080204" pitchFamily="34" charset="-128"/>
                </a:rPr>
                <a:t>433</a:t>
              </a:r>
              <a:r>
                <a:rPr lang="pl-PL" altLang="en-US" sz="1400" b="1">
                  <a:solidFill>
                    <a:srgbClr val="21B2C9"/>
                  </a:solidFill>
                  <a:ea typeface="MS PGothic" panose="020B0600070205080204" pitchFamily="34" charset="-128"/>
                </a:rPr>
                <a:t> 61</a:t>
              </a:r>
              <a:r>
                <a:rPr lang="en-US" altLang="en-US" sz="1400" b="1">
                  <a:solidFill>
                    <a:srgbClr val="21B2C9"/>
                  </a:solidFill>
                  <a:ea typeface="MS PGothic" panose="020B0600070205080204" pitchFamily="34" charset="-128"/>
                </a:rPr>
                <a:t>77</a:t>
              </a:r>
              <a:r>
                <a:rPr lang="pl-PL" altLang="en-US" sz="1400" b="1">
                  <a:solidFill>
                    <a:srgbClr val="21B2C9"/>
                  </a:solidFill>
                  <a:ea typeface="MS PGothic" panose="020B0600070205080204" pitchFamily="34" charset="-128"/>
                </a:rPr>
                <a:t>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email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info@altogenlabs.com</a:t>
              </a:r>
              <a:endParaRPr lang="pl-PL" altLang="en-US" sz="1400">
                <a:solidFill>
                  <a:srgbClr val="21B2C9"/>
                </a:solidFill>
                <a:ea typeface="MS PGothic" panose="020B0600070205080204" pitchFamily="34" charset="-128"/>
              </a:endParaRPr>
            </a:p>
          </p:txBody>
        </p:sp>
        <p:pic>
          <p:nvPicPr>
            <p:cNvPr id="718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8" name="TextBox 2"/>
          <p:cNvSpPr txBox="1">
            <a:spLocks noChangeArrowheads="1"/>
          </p:cNvSpPr>
          <p:nvPr/>
        </p:nvSpPr>
        <p:spPr bwMode="auto">
          <a:xfrm>
            <a:off x="8048977" y="4890231"/>
            <a:ext cx="366888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dirty="0" err="1">
                <a:latin typeface="Arial Black" panose="020B0A04020102020204" pitchFamily="34" charset="0"/>
              </a:rPr>
              <a:t>Xenografting</a:t>
            </a:r>
            <a:r>
              <a:rPr lang="en-US" altLang="en-US" sz="1600" dirty="0">
                <a:latin typeface="Arial Black" panose="020B0A04020102020204" pitchFamily="34" charset="0"/>
              </a:rPr>
              <a:t> tumor cells into mice has advanced pre-clinical cancer research </a:t>
            </a:r>
            <a:r>
              <a:rPr lang="en-US" altLang="en-US" sz="1600" dirty="0" smtClean="0">
                <a:latin typeface="Arial Black" panose="020B0A04020102020204" pitchFamily="34" charset="0"/>
              </a:rPr>
              <a:t>significantly</a:t>
            </a:r>
            <a:endParaRPr lang="en-US" altLang="en-US" sz="16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0659" y="2267743"/>
            <a:ext cx="2898843" cy="2536764"/>
          </a:xfrm>
          <a:prstGeom prst="rect">
            <a:avLst/>
          </a:prstGeom>
        </p:spPr>
      </p:pic>
    </p:spTree>
    <p:extLst>
      <p:ext uri="{BB962C8B-B14F-4D97-AF65-F5344CB8AC3E}">
        <p14:creationId xmlns:p14="http://schemas.microsoft.com/office/powerpoint/2010/main" val="35490051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p:cNvSpPr>
          <p:nvPr/>
        </p:nvSpPr>
        <p:spPr bwMode="auto">
          <a:xfrm>
            <a:off x="564444" y="2714189"/>
            <a:ext cx="3804356" cy="3133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73050" indent="-273050">
              <a:spcBef>
                <a:spcPct val="20000"/>
              </a:spcBef>
              <a:buClr>
                <a:srgbClr val="0BD0D9"/>
              </a:buClr>
              <a:buSzPct val="95000"/>
              <a:buFont typeface="Wingdings 2" pitchFamily="18" charset="2"/>
              <a:buChar char=""/>
              <a:defRPr/>
            </a:pPr>
            <a:endParaRPr lang="en-US" altLang="en-US" dirty="0">
              <a:solidFill>
                <a:srgbClr val="0070C0"/>
              </a:solidFill>
              <a:latin typeface="Arial" charset="0"/>
              <a:cs typeface="Times New Roman" pitchFamily="18" charset="0"/>
            </a:endParaRPr>
          </a:p>
        </p:txBody>
      </p:sp>
      <p:sp>
        <p:nvSpPr>
          <p:cNvPr id="25603" name="Title 1"/>
          <p:cNvSpPr txBox="1">
            <a:spLocks/>
          </p:cNvSpPr>
          <p:nvPr/>
        </p:nvSpPr>
        <p:spPr bwMode="auto">
          <a:xfrm>
            <a:off x="3648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cs typeface="Arial" panose="020B0604020202020204" pitchFamily="34" charset="0"/>
              </a:rPr>
              <a:t>Provider of Global Contract Research Services</a:t>
            </a:r>
            <a:r>
              <a:rPr lang="en-US" altLang="en-US" sz="1400" b="1" i="1">
                <a:solidFill>
                  <a:srgbClr val="61C6D1"/>
                </a:solidFill>
                <a:cs typeface="Arial" panose="020B0604020202020204" pitchFamily="34" charset="0"/>
              </a:rPr>
              <a:t/>
            </a:r>
            <a:br>
              <a:rPr lang="en-US" altLang="en-US" sz="1400" b="1" i="1">
                <a:solidFill>
                  <a:srgbClr val="61C6D1"/>
                </a:solidFill>
                <a:cs typeface="Arial" panose="020B0604020202020204" pitchFamily="34" charset="0"/>
              </a:rPr>
            </a:br>
            <a:r>
              <a:rPr lang="en-US" altLang="en-US" sz="1400" b="1" i="1">
                <a:solidFill>
                  <a:srgbClr val="61C6D1"/>
                </a:solidFill>
                <a:cs typeface="Arial" panose="020B0604020202020204" pitchFamily="34" charset="0"/>
              </a:rPr>
              <a:t> Accelerating Preclinical Research, Drug Discovery &amp; Therapeutics</a:t>
            </a:r>
            <a:endParaRPr lang="en-US" altLang="en-US" sz="1400" b="1">
              <a:solidFill>
                <a:srgbClr val="61C6D1"/>
              </a:solidFill>
              <a:cs typeface="Arial" panose="020B0604020202020204" pitchFamily="34" charset="0"/>
            </a:endParaRPr>
          </a:p>
        </p:txBody>
      </p:sp>
      <p:pic>
        <p:nvPicPr>
          <p:cNvPr id="25604" name="Picture 6" descr="altogen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1339"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15"/>
          <p:cNvSpPr txBox="1">
            <a:spLocks noChangeArrowheads="1"/>
          </p:cNvSpPr>
          <p:nvPr/>
        </p:nvSpPr>
        <p:spPr bwMode="auto">
          <a:xfrm>
            <a:off x="2133599" y="1268413"/>
            <a:ext cx="74506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i="1" dirty="0"/>
              <a:t>Services &gt; In Vivo Xenograft Services</a:t>
            </a:r>
          </a:p>
        </p:txBody>
      </p:sp>
      <p:grpSp>
        <p:nvGrpSpPr>
          <p:cNvPr id="25607" name="Group 1"/>
          <p:cNvGrpSpPr>
            <a:grpSpLocks/>
          </p:cNvGrpSpPr>
          <p:nvPr/>
        </p:nvGrpSpPr>
        <p:grpSpPr bwMode="auto">
          <a:xfrm>
            <a:off x="2287588" y="6210300"/>
            <a:ext cx="7543800" cy="609600"/>
            <a:chOff x="762794" y="6210300"/>
            <a:chExt cx="7543800" cy="609600"/>
          </a:xfrm>
        </p:grpSpPr>
        <p:sp>
          <p:nvSpPr>
            <p:cNvPr id="25610"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MS PGothic" panose="020B0600070205080204" pitchFamily="34" charset="-128"/>
                </a:rPr>
                <a:t>Altogen Labs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11200 Manchaca Road #203</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Austin</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TX</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pl-PL" altLang="en-US" sz="1400" b="1">
                  <a:solidFill>
                    <a:srgbClr val="000000"/>
                  </a:solidFill>
                  <a:ea typeface="MS PGothic" panose="020B0600070205080204" pitchFamily="34" charset="-128"/>
                </a:rPr>
                <a:t>7</a:t>
              </a:r>
              <a:r>
                <a:rPr lang="en-US" altLang="en-US" sz="1400" b="1">
                  <a:solidFill>
                    <a:srgbClr val="000000"/>
                  </a:solidFill>
                  <a:ea typeface="MS PGothic" panose="020B0600070205080204" pitchFamily="34" charset="-128"/>
                </a:rPr>
                <a:t>8748</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U</a:t>
              </a:r>
              <a:r>
                <a:rPr lang="pl-PL" altLang="en-US" sz="1400" b="1">
                  <a:solidFill>
                    <a:srgbClr val="000000"/>
                  </a:solidFill>
                  <a:ea typeface="MS PGothic" panose="020B0600070205080204" pitchFamily="34" charset="-128"/>
                </a:rPr>
                <a:t>SA</a:t>
              </a:r>
              <a:endParaRPr lang="pl-PL" altLang="en-US" sz="1400">
                <a:solidFill>
                  <a:srgbClr val="000000"/>
                </a:solidFill>
                <a:ea typeface="MS PGothic" panose="020B0600070205080204" pitchFamily="34" charset="-128"/>
              </a:endParaRPr>
            </a:p>
            <a:p>
              <a:pPr algn="ctr"/>
              <a:r>
                <a:rPr lang="pl-PL" altLang="en-US" sz="1400" b="1">
                  <a:solidFill>
                    <a:srgbClr val="21B2C9"/>
                  </a:solidFill>
                  <a:ea typeface="MS PGothic" panose="020B0600070205080204" pitchFamily="34" charset="-128"/>
                </a:rPr>
                <a:t>Telephone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21B2C9"/>
                  </a:solidFill>
                  <a:ea typeface="MS PGothic" panose="020B0600070205080204" pitchFamily="34" charset="-128"/>
                  <a:sym typeface="Wingdings" panose="05000000000000000000" pitchFamily="2" charset="2"/>
                </a:rPr>
                <a:t> </a:t>
              </a:r>
              <a:r>
                <a:rPr lang="en-US" altLang="en-US" sz="1400" b="1">
                  <a:solidFill>
                    <a:srgbClr val="21B2C9"/>
                  </a:solidFill>
                  <a:ea typeface="MS PGothic" panose="020B0600070205080204" pitchFamily="34" charset="-128"/>
                  <a:sym typeface="Wingdings" panose="05000000000000000000" pitchFamily="2" charset="2"/>
                </a:rPr>
                <a:t>512</a:t>
              </a:r>
              <a:r>
                <a:rPr lang="pl-PL" altLang="en-US" sz="1400" b="1">
                  <a:solidFill>
                    <a:srgbClr val="21B2C9"/>
                  </a:solidFill>
                  <a:ea typeface="MS PGothic" panose="020B0600070205080204" pitchFamily="34" charset="-128"/>
                </a:rPr>
                <a:t> </a:t>
              </a:r>
              <a:r>
                <a:rPr lang="en-US" altLang="en-US" sz="1400" b="1">
                  <a:solidFill>
                    <a:srgbClr val="21B2C9"/>
                  </a:solidFill>
                  <a:ea typeface="MS PGothic" panose="020B0600070205080204" pitchFamily="34" charset="-128"/>
                </a:rPr>
                <a:t>433</a:t>
              </a:r>
              <a:r>
                <a:rPr lang="pl-PL" altLang="en-US" sz="1400" b="1">
                  <a:solidFill>
                    <a:srgbClr val="21B2C9"/>
                  </a:solidFill>
                  <a:ea typeface="MS PGothic" panose="020B0600070205080204" pitchFamily="34" charset="-128"/>
                </a:rPr>
                <a:t> 61</a:t>
              </a:r>
              <a:r>
                <a:rPr lang="en-US" altLang="en-US" sz="1400" b="1">
                  <a:solidFill>
                    <a:srgbClr val="21B2C9"/>
                  </a:solidFill>
                  <a:ea typeface="MS PGothic" panose="020B0600070205080204" pitchFamily="34" charset="-128"/>
                </a:rPr>
                <a:t>77</a:t>
              </a:r>
              <a:r>
                <a:rPr lang="pl-PL" altLang="en-US" sz="1400" b="1">
                  <a:solidFill>
                    <a:srgbClr val="21B2C9"/>
                  </a:solidFill>
                  <a:ea typeface="MS PGothic" panose="020B0600070205080204" pitchFamily="34" charset="-128"/>
                </a:rPr>
                <a:t>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email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info@altogenlabs.com</a:t>
              </a:r>
              <a:endParaRPr lang="pl-PL" altLang="en-US" sz="1400">
                <a:solidFill>
                  <a:srgbClr val="21B2C9"/>
                </a:solidFill>
                <a:ea typeface="MS PGothic" panose="020B0600070205080204" pitchFamily="34" charset="-128"/>
              </a:endParaRPr>
            </a:p>
          </p:txBody>
        </p:sp>
        <p:pic>
          <p:nvPicPr>
            <p:cNvPr id="2561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TextBox 4"/>
          <p:cNvSpPr txBox="1"/>
          <p:nvPr/>
        </p:nvSpPr>
        <p:spPr>
          <a:xfrm>
            <a:off x="8523110" y="3352488"/>
            <a:ext cx="3262489" cy="2825389"/>
          </a:xfrm>
          <a:prstGeom prst="rect">
            <a:avLst/>
          </a:prstGeom>
          <a:noFill/>
        </p:spPr>
        <p:txBody>
          <a:bodyPr wrap="square" rtlCol="0">
            <a:spAutoFit/>
          </a:bodyPr>
          <a:lstStyle/>
          <a:p>
            <a:pPr marL="285750" indent="-285750">
              <a:spcBef>
                <a:spcPct val="20000"/>
              </a:spcBef>
              <a:buClr>
                <a:srgbClr val="0BD0D9"/>
              </a:buClr>
              <a:buSzPct val="95000"/>
              <a:buFont typeface="Wingdings" pitchFamily="2" charset="2"/>
              <a:buChar char="Ø"/>
              <a:defRPr/>
            </a:pPr>
            <a:r>
              <a:rPr lang="en-US" altLang="en-US" sz="1400" dirty="0">
                <a:latin typeface="Arial" charset="0"/>
                <a:cs typeface="Times New Roman" pitchFamily="18" charset="0"/>
              </a:rPr>
              <a:t>Estimated tumor volume (L x W</a:t>
            </a:r>
            <a:r>
              <a:rPr lang="en-US" altLang="en-US" sz="1400" baseline="30000" dirty="0">
                <a:latin typeface="Arial" charset="0"/>
                <a:cs typeface="Times New Roman" pitchFamily="18" charset="0"/>
              </a:rPr>
              <a:t>2</a:t>
            </a:r>
            <a:r>
              <a:rPr lang="en-US" altLang="en-US" sz="1400" dirty="0">
                <a:latin typeface="Arial" charset="0"/>
                <a:cs typeface="Times New Roman" pitchFamily="18" charset="0"/>
              </a:rPr>
              <a:t> /2) </a:t>
            </a:r>
          </a:p>
          <a:p>
            <a:pPr marL="285750" indent="-285750">
              <a:spcBef>
                <a:spcPct val="20000"/>
              </a:spcBef>
              <a:buClr>
                <a:srgbClr val="0BD0D9"/>
              </a:buClr>
              <a:buSzPct val="95000"/>
              <a:buFont typeface="Wingdings" pitchFamily="2" charset="2"/>
              <a:buChar char="Ø"/>
              <a:defRPr/>
            </a:pPr>
            <a:r>
              <a:rPr lang="en-US" altLang="en-US" sz="1400" dirty="0">
                <a:latin typeface="Arial" charset="0"/>
                <a:cs typeface="Times New Roman" pitchFamily="18" charset="0"/>
              </a:rPr>
              <a:t>Mean/median time to specified tumor volume </a:t>
            </a:r>
          </a:p>
          <a:p>
            <a:pPr marL="285750" indent="-285750">
              <a:spcBef>
                <a:spcPct val="20000"/>
              </a:spcBef>
              <a:buClr>
                <a:srgbClr val="0BD0D9"/>
              </a:buClr>
              <a:buSzPct val="95000"/>
              <a:buFont typeface="Wingdings" pitchFamily="2" charset="2"/>
              <a:buChar char="Ø"/>
              <a:defRPr/>
            </a:pPr>
            <a:r>
              <a:rPr lang="en-US" altLang="en-US" sz="1400" dirty="0">
                <a:latin typeface="Arial" charset="0"/>
                <a:cs typeface="Times New Roman" pitchFamily="18" charset="0"/>
              </a:rPr>
              <a:t>Survival time to specified tumor volume </a:t>
            </a:r>
          </a:p>
          <a:p>
            <a:pPr marL="285750" indent="-285750">
              <a:spcBef>
                <a:spcPct val="20000"/>
              </a:spcBef>
              <a:buClr>
                <a:srgbClr val="0BD0D9"/>
              </a:buClr>
              <a:buSzPct val="95000"/>
              <a:buFont typeface="Wingdings" pitchFamily="2" charset="2"/>
              <a:buChar char="Ø"/>
              <a:defRPr/>
            </a:pPr>
            <a:r>
              <a:rPr lang="en-US" altLang="en-US" sz="1400" dirty="0">
                <a:latin typeface="Arial" charset="0"/>
                <a:cs typeface="Times New Roman" pitchFamily="18" charset="0"/>
              </a:rPr>
              <a:t>Tumor doubling time </a:t>
            </a:r>
          </a:p>
          <a:p>
            <a:pPr marL="285750" indent="-285750">
              <a:spcBef>
                <a:spcPct val="20000"/>
              </a:spcBef>
              <a:buClr>
                <a:srgbClr val="0BD0D9"/>
              </a:buClr>
              <a:buSzPct val="95000"/>
              <a:buFont typeface="Wingdings" pitchFamily="2" charset="2"/>
              <a:buChar char="Ø"/>
              <a:defRPr/>
            </a:pPr>
            <a:r>
              <a:rPr lang="en-US" altLang="en-US" sz="1400" dirty="0">
                <a:latin typeface="Arial" charset="0"/>
                <a:cs typeface="Times New Roman" pitchFamily="18" charset="0"/>
              </a:rPr>
              <a:t>Tumor growth inhibition (TGI) </a:t>
            </a:r>
          </a:p>
          <a:p>
            <a:pPr marL="285750" indent="-285750">
              <a:spcBef>
                <a:spcPct val="20000"/>
              </a:spcBef>
              <a:buClr>
                <a:srgbClr val="0BD0D9"/>
              </a:buClr>
              <a:buSzPct val="95000"/>
              <a:buFont typeface="Wingdings" pitchFamily="2" charset="2"/>
              <a:buChar char="Ø"/>
              <a:defRPr/>
            </a:pPr>
            <a:r>
              <a:rPr lang="en-US" altLang="en-US" sz="1400" dirty="0">
                <a:latin typeface="Arial" charset="0"/>
                <a:cs typeface="Times New Roman" pitchFamily="18" charset="0"/>
              </a:rPr>
              <a:t>Tumor growth delay (TGD) </a:t>
            </a:r>
          </a:p>
          <a:p>
            <a:pPr marL="285750" indent="-285750">
              <a:spcBef>
                <a:spcPct val="20000"/>
              </a:spcBef>
              <a:buClr>
                <a:srgbClr val="0BD0D9"/>
              </a:buClr>
              <a:buSzPct val="95000"/>
              <a:buFont typeface="Wingdings" pitchFamily="2" charset="2"/>
              <a:buChar char="Ø"/>
              <a:defRPr/>
            </a:pPr>
            <a:r>
              <a:rPr lang="en-US" altLang="en-US" sz="1400" dirty="0">
                <a:latin typeface="Arial" charset="0"/>
                <a:cs typeface="Times New Roman" pitchFamily="18" charset="0"/>
              </a:rPr>
              <a:t>Increased life span (ILS) </a:t>
            </a:r>
          </a:p>
          <a:p>
            <a:pPr marL="285750" indent="-285750">
              <a:spcBef>
                <a:spcPct val="20000"/>
              </a:spcBef>
              <a:buClr>
                <a:srgbClr val="0BD0D9"/>
              </a:buClr>
              <a:buSzPct val="95000"/>
              <a:buFont typeface="Wingdings" pitchFamily="2" charset="2"/>
              <a:buChar char="Ø"/>
              <a:defRPr/>
            </a:pPr>
            <a:r>
              <a:rPr lang="en-US" altLang="en-US" sz="1400" dirty="0">
                <a:latin typeface="Arial" charset="0"/>
                <a:cs typeface="Times New Roman" pitchFamily="18" charset="0"/>
              </a:rPr>
              <a:t>Tumor cell kill rate</a:t>
            </a:r>
          </a:p>
          <a:p>
            <a:endParaRPr lang="en-US" dirty="0"/>
          </a:p>
        </p:txBody>
      </p:sp>
      <p:sp>
        <p:nvSpPr>
          <p:cNvPr id="6" name="TextBox 5"/>
          <p:cNvSpPr txBox="1"/>
          <p:nvPr/>
        </p:nvSpPr>
        <p:spPr>
          <a:xfrm>
            <a:off x="9144794" y="2811989"/>
            <a:ext cx="2031206" cy="615553"/>
          </a:xfrm>
          <a:prstGeom prst="rect">
            <a:avLst/>
          </a:prstGeom>
          <a:noFill/>
        </p:spPr>
        <p:txBody>
          <a:bodyPr wrap="square" rtlCol="0">
            <a:spAutoFit/>
          </a:bodyPr>
          <a:lstStyle/>
          <a:p>
            <a:r>
              <a:rPr lang="en-US" altLang="en-US" sz="1600" b="1" dirty="0" smtClean="0">
                <a:latin typeface="Arial" panose="020B0604020202020204" pitchFamily="34" charset="0"/>
                <a:ea typeface="MS PGothic" pitchFamily="34" charset="-128"/>
                <a:cs typeface="Arial" panose="020B0604020202020204" pitchFamily="34" charset="0"/>
              </a:rPr>
              <a:t>Data Endpoints</a:t>
            </a:r>
          </a:p>
          <a:p>
            <a:endParaRPr lang="en-US" dirty="0"/>
          </a:p>
        </p:txBody>
      </p:sp>
      <p:sp>
        <p:nvSpPr>
          <p:cNvPr id="7" name="TextBox 6"/>
          <p:cNvSpPr txBox="1"/>
          <p:nvPr/>
        </p:nvSpPr>
        <p:spPr>
          <a:xfrm>
            <a:off x="8692444" y="2009423"/>
            <a:ext cx="3409243" cy="369332"/>
          </a:xfrm>
          <a:prstGeom prst="rect">
            <a:avLst/>
          </a:prstGeom>
          <a:noFill/>
        </p:spPr>
        <p:txBody>
          <a:bodyPr wrap="square" rtlCol="0">
            <a:spAutoFit/>
          </a:bodyPr>
          <a:lstStyle/>
          <a:p>
            <a:r>
              <a:rPr lang="en-US" altLang="en-US" dirty="0" smtClean="0">
                <a:latin typeface="Arial Black" panose="020B0A04020102020204" pitchFamily="34" charset="0"/>
              </a:rPr>
              <a:t>MC38</a:t>
            </a:r>
            <a:r>
              <a:rPr lang="en-US" altLang="en-US" dirty="0" smtClean="0">
                <a:latin typeface="Arial Black" panose="020B0A04020102020204" pitchFamily="34" charset="0"/>
              </a:rPr>
              <a:t> </a:t>
            </a:r>
            <a:r>
              <a:rPr lang="en-US" altLang="en-US" b="1" dirty="0" smtClean="0">
                <a:latin typeface="Arial Black" panose="020B0A04020102020204" pitchFamily="34" charset="0"/>
              </a:rPr>
              <a:t>Xenograft Study</a:t>
            </a:r>
            <a:endParaRPr lang="en-US" altLang="en-US" b="1" dirty="0">
              <a:latin typeface="Arial Black" panose="020B0A04020102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44739" y="1796461"/>
            <a:ext cx="6691489" cy="4392408"/>
          </a:xfrm>
          <a:prstGeom prst="rect">
            <a:avLst/>
          </a:prstGeom>
        </p:spPr>
      </p:pic>
    </p:spTree>
    <p:extLst>
      <p:ext uri="{BB962C8B-B14F-4D97-AF65-F5344CB8AC3E}">
        <p14:creationId xmlns:p14="http://schemas.microsoft.com/office/powerpoint/2010/main" val="134374690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p:cNvSpPr>
          <p:nvPr/>
        </p:nvSpPr>
        <p:spPr bwMode="auto">
          <a:xfrm>
            <a:off x="5044195" y="3115733"/>
            <a:ext cx="5036783" cy="308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BD0D9"/>
              </a:buClr>
              <a:buSzPct val="95000"/>
              <a:buFont typeface="Wingdings" pitchFamily="2" charset="2"/>
              <a:buChar char="Ø"/>
              <a:defRPr/>
            </a:pPr>
            <a:r>
              <a:rPr lang="en-US" altLang="en-US" sz="2000" dirty="0">
                <a:latin typeface="Arial" charset="0"/>
                <a:cs typeface="Times New Roman" pitchFamily="18" charset="0"/>
              </a:rPr>
              <a:t>Develop new therapeutic agents quickly, efficiently and cost-effectively</a:t>
            </a:r>
          </a:p>
          <a:p>
            <a:pPr marL="342900" indent="-342900">
              <a:spcBef>
                <a:spcPct val="20000"/>
              </a:spcBef>
              <a:buClr>
                <a:srgbClr val="0BD0D9"/>
              </a:buClr>
              <a:buSzPct val="95000"/>
              <a:buFont typeface="Wingdings" pitchFamily="2" charset="2"/>
              <a:buChar char="Ø"/>
              <a:defRPr/>
            </a:pPr>
            <a:r>
              <a:rPr lang="en-US" altLang="en-US" sz="2000" dirty="0">
                <a:latin typeface="Arial" charset="0"/>
                <a:cs typeface="Times New Roman" pitchFamily="18" charset="0"/>
              </a:rPr>
              <a:t>Evaluate the efficacy and toxicity of potential therapeutic agents </a:t>
            </a:r>
          </a:p>
          <a:p>
            <a:pPr marL="342900" indent="-342900">
              <a:spcBef>
                <a:spcPct val="20000"/>
              </a:spcBef>
              <a:buClr>
                <a:srgbClr val="0BD0D9"/>
              </a:buClr>
              <a:buSzPct val="95000"/>
              <a:buFont typeface="Wingdings" pitchFamily="2" charset="2"/>
              <a:buChar char="Ø"/>
              <a:defRPr/>
            </a:pPr>
            <a:r>
              <a:rPr lang="en-US" altLang="en-US" sz="2000" dirty="0">
                <a:latin typeface="Arial" charset="0"/>
                <a:cs typeface="Times New Roman" pitchFamily="18" charset="0"/>
              </a:rPr>
              <a:t>Evaluate target compound activity using </a:t>
            </a:r>
            <a:r>
              <a:rPr lang="en-US" altLang="en-US" sz="2000" i="1" dirty="0">
                <a:latin typeface="Arial" charset="0"/>
                <a:cs typeface="Times New Roman" pitchFamily="18" charset="0"/>
              </a:rPr>
              <a:t>in vivo</a:t>
            </a:r>
            <a:r>
              <a:rPr lang="en-US" altLang="en-US" sz="2000" dirty="0">
                <a:latin typeface="Arial" charset="0"/>
                <a:cs typeface="Times New Roman" pitchFamily="18" charset="0"/>
              </a:rPr>
              <a:t> system (human cells)</a:t>
            </a:r>
          </a:p>
          <a:p>
            <a:pPr marL="342900" indent="-342900">
              <a:spcBef>
                <a:spcPct val="20000"/>
              </a:spcBef>
              <a:buClr>
                <a:srgbClr val="0BD0D9"/>
              </a:buClr>
              <a:buSzPct val="95000"/>
              <a:buFont typeface="Wingdings" pitchFamily="2" charset="2"/>
              <a:buChar char="Ø"/>
              <a:defRPr/>
            </a:pPr>
            <a:r>
              <a:rPr lang="en-US" altLang="en-US" sz="2000" dirty="0">
                <a:latin typeface="Arial" charset="0"/>
                <a:cs typeface="Times New Roman" pitchFamily="18" charset="0"/>
              </a:rPr>
              <a:t>Predict cytotoxicity of cancer drugs</a:t>
            </a:r>
          </a:p>
          <a:p>
            <a:pPr marL="273050" indent="-273050">
              <a:lnSpc>
                <a:spcPct val="90000"/>
              </a:lnSpc>
              <a:spcBef>
                <a:spcPct val="20000"/>
              </a:spcBef>
              <a:buClr>
                <a:srgbClr val="0BD0D9"/>
              </a:buClr>
              <a:buSzPct val="95000"/>
              <a:buFont typeface="Wingdings 2" pitchFamily="18" charset="2"/>
              <a:buChar char=""/>
              <a:defRPr/>
            </a:pPr>
            <a:endParaRPr lang="en-US" altLang="en-US" dirty="0">
              <a:latin typeface="Arial" charset="0"/>
              <a:cs typeface="Times New Roman" pitchFamily="18" charset="0"/>
            </a:endParaRPr>
          </a:p>
        </p:txBody>
      </p:sp>
      <p:sp>
        <p:nvSpPr>
          <p:cNvPr id="9219" name="Rectangle 18"/>
          <p:cNvSpPr>
            <a:spLocks noChangeArrowheads="1"/>
          </p:cNvSpPr>
          <p:nvPr/>
        </p:nvSpPr>
        <p:spPr bwMode="auto">
          <a:xfrm>
            <a:off x="2063750" y="4841876"/>
            <a:ext cx="280828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latin typeface="Arial Black" panose="020B0A04020102020204" pitchFamily="34" charset="0"/>
              </a:rPr>
              <a:t>Xenotransplantation</a:t>
            </a:r>
            <a:r>
              <a:rPr lang="en-US" altLang="en-US" sz="1600">
                <a:latin typeface="Arial Black" panose="020B0A04020102020204" pitchFamily="34" charset="0"/>
              </a:rPr>
              <a:t> is the transplantation of living cells, tissues or organs from one species to another. </a:t>
            </a:r>
          </a:p>
        </p:txBody>
      </p:sp>
      <p:pic>
        <p:nvPicPr>
          <p:cNvPr id="9220" name="Picture 21" descr="NolteFig1inv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2430463"/>
            <a:ext cx="2592388"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itle 1"/>
          <p:cNvSpPr txBox="1">
            <a:spLocks/>
          </p:cNvSpPr>
          <p:nvPr/>
        </p:nvSpPr>
        <p:spPr bwMode="auto">
          <a:xfrm>
            <a:off x="3648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cs typeface="Arial" panose="020B0604020202020204" pitchFamily="34" charset="0"/>
              </a:rPr>
              <a:t>Provider of Global Contract Research Services</a:t>
            </a:r>
            <a:r>
              <a:rPr lang="en-US" altLang="en-US" sz="1400" b="1" i="1">
                <a:solidFill>
                  <a:srgbClr val="61C6D1"/>
                </a:solidFill>
                <a:cs typeface="Arial" panose="020B0604020202020204" pitchFamily="34" charset="0"/>
              </a:rPr>
              <a:t/>
            </a:r>
            <a:br>
              <a:rPr lang="en-US" altLang="en-US" sz="1400" b="1" i="1">
                <a:solidFill>
                  <a:srgbClr val="61C6D1"/>
                </a:solidFill>
                <a:cs typeface="Arial" panose="020B0604020202020204" pitchFamily="34" charset="0"/>
              </a:rPr>
            </a:br>
            <a:r>
              <a:rPr lang="en-US" altLang="en-US" sz="1400" b="1" i="1">
                <a:solidFill>
                  <a:srgbClr val="61C6D1"/>
                </a:solidFill>
                <a:cs typeface="Arial" panose="020B0604020202020204" pitchFamily="34" charset="0"/>
              </a:rPr>
              <a:t> Accelerating Preclinical Research, Drug Discovery &amp; Therapeutics</a:t>
            </a:r>
            <a:endParaRPr lang="en-US" altLang="en-US" sz="1400" b="1">
              <a:solidFill>
                <a:srgbClr val="61C6D1"/>
              </a:solidFill>
              <a:cs typeface="Arial" panose="020B0604020202020204" pitchFamily="34" charset="0"/>
            </a:endParaRPr>
          </a:p>
        </p:txBody>
      </p:sp>
      <p:sp>
        <p:nvSpPr>
          <p:cNvPr id="9222" name="TextBox 15"/>
          <p:cNvSpPr txBox="1">
            <a:spLocks noChangeArrowheads="1"/>
          </p:cNvSpPr>
          <p:nvPr/>
        </p:nvSpPr>
        <p:spPr bwMode="auto">
          <a:xfrm>
            <a:off x="1811338" y="1268413"/>
            <a:ext cx="752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i="1" dirty="0"/>
              <a:t>Services &gt; In Vivo Xenograft Services</a:t>
            </a:r>
          </a:p>
        </p:txBody>
      </p:sp>
      <p:pic>
        <p:nvPicPr>
          <p:cNvPr id="9224" name="Picture 6" descr="altogen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1339"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5" name="Group 1"/>
          <p:cNvGrpSpPr>
            <a:grpSpLocks/>
          </p:cNvGrpSpPr>
          <p:nvPr/>
        </p:nvGrpSpPr>
        <p:grpSpPr bwMode="auto">
          <a:xfrm>
            <a:off x="2287588" y="6203950"/>
            <a:ext cx="7543800" cy="609600"/>
            <a:chOff x="762794" y="6210300"/>
            <a:chExt cx="7543800" cy="609600"/>
          </a:xfrm>
        </p:grpSpPr>
        <p:sp>
          <p:nvSpPr>
            <p:cNvPr id="9226"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MS PGothic" panose="020B0600070205080204" pitchFamily="34" charset="-128"/>
                </a:rPr>
                <a:t>Altogen Labs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11200 Manchaca Road #203</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Austin</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TX</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pl-PL" altLang="en-US" sz="1400" b="1">
                  <a:solidFill>
                    <a:srgbClr val="000000"/>
                  </a:solidFill>
                  <a:ea typeface="MS PGothic" panose="020B0600070205080204" pitchFamily="34" charset="-128"/>
                </a:rPr>
                <a:t>7</a:t>
              </a:r>
              <a:r>
                <a:rPr lang="en-US" altLang="en-US" sz="1400" b="1">
                  <a:solidFill>
                    <a:srgbClr val="000000"/>
                  </a:solidFill>
                  <a:ea typeface="MS PGothic" panose="020B0600070205080204" pitchFamily="34" charset="-128"/>
                </a:rPr>
                <a:t>8748</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U</a:t>
              </a:r>
              <a:r>
                <a:rPr lang="pl-PL" altLang="en-US" sz="1400" b="1">
                  <a:solidFill>
                    <a:srgbClr val="000000"/>
                  </a:solidFill>
                  <a:ea typeface="MS PGothic" panose="020B0600070205080204" pitchFamily="34" charset="-128"/>
                </a:rPr>
                <a:t>SA</a:t>
              </a:r>
              <a:endParaRPr lang="pl-PL" altLang="en-US" sz="1400">
                <a:solidFill>
                  <a:srgbClr val="000000"/>
                </a:solidFill>
                <a:ea typeface="MS PGothic" panose="020B0600070205080204" pitchFamily="34" charset="-128"/>
              </a:endParaRPr>
            </a:p>
            <a:p>
              <a:pPr algn="ctr"/>
              <a:r>
                <a:rPr lang="pl-PL" altLang="en-US" sz="1400" b="1">
                  <a:solidFill>
                    <a:srgbClr val="21B2C9"/>
                  </a:solidFill>
                  <a:ea typeface="MS PGothic" panose="020B0600070205080204" pitchFamily="34" charset="-128"/>
                </a:rPr>
                <a:t>Telephone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21B2C9"/>
                  </a:solidFill>
                  <a:ea typeface="MS PGothic" panose="020B0600070205080204" pitchFamily="34" charset="-128"/>
                  <a:sym typeface="Wingdings" panose="05000000000000000000" pitchFamily="2" charset="2"/>
                </a:rPr>
                <a:t> </a:t>
              </a:r>
              <a:r>
                <a:rPr lang="en-US" altLang="en-US" sz="1400" b="1">
                  <a:solidFill>
                    <a:srgbClr val="21B2C9"/>
                  </a:solidFill>
                  <a:ea typeface="MS PGothic" panose="020B0600070205080204" pitchFamily="34" charset="-128"/>
                  <a:sym typeface="Wingdings" panose="05000000000000000000" pitchFamily="2" charset="2"/>
                </a:rPr>
                <a:t>512</a:t>
              </a:r>
              <a:r>
                <a:rPr lang="pl-PL" altLang="en-US" sz="1400" b="1">
                  <a:solidFill>
                    <a:srgbClr val="21B2C9"/>
                  </a:solidFill>
                  <a:ea typeface="MS PGothic" panose="020B0600070205080204" pitchFamily="34" charset="-128"/>
                </a:rPr>
                <a:t> </a:t>
              </a:r>
              <a:r>
                <a:rPr lang="en-US" altLang="en-US" sz="1400" b="1">
                  <a:solidFill>
                    <a:srgbClr val="21B2C9"/>
                  </a:solidFill>
                  <a:ea typeface="MS PGothic" panose="020B0600070205080204" pitchFamily="34" charset="-128"/>
                </a:rPr>
                <a:t>433</a:t>
              </a:r>
              <a:r>
                <a:rPr lang="pl-PL" altLang="en-US" sz="1400" b="1">
                  <a:solidFill>
                    <a:srgbClr val="21B2C9"/>
                  </a:solidFill>
                  <a:ea typeface="MS PGothic" panose="020B0600070205080204" pitchFamily="34" charset="-128"/>
                </a:rPr>
                <a:t> 61</a:t>
              </a:r>
              <a:r>
                <a:rPr lang="en-US" altLang="en-US" sz="1400" b="1">
                  <a:solidFill>
                    <a:srgbClr val="21B2C9"/>
                  </a:solidFill>
                  <a:ea typeface="MS PGothic" panose="020B0600070205080204" pitchFamily="34" charset="-128"/>
                </a:rPr>
                <a:t>77</a:t>
              </a:r>
              <a:r>
                <a:rPr lang="pl-PL" altLang="en-US" sz="1400" b="1">
                  <a:solidFill>
                    <a:srgbClr val="21B2C9"/>
                  </a:solidFill>
                  <a:ea typeface="MS PGothic" panose="020B0600070205080204" pitchFamily="34" charset="-128"/>
                </a:rPr>
                <a:t>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email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info@altogenlabs.com</a:t>
              </a:r>
              <a:endParaRPr lang="pl-PL" altLang="en-US" sz="1400">
                <a:solidFill>
                  <a:srgbClr val="21B2C9"/>
                </a:solidFill>
                <a:ea typeface="MS PGothic" panose="020B0600070205080204" pitchFamily="34" charset="-128"/>
              </a:endParaRPr>
            </a:p>
          </p:txBody>
        </p:sp>
        <p:pic>
          <p:nvPicPr>
            <p:cNvPr id="9227"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5260623" y="2546834"/>
            <a:ext cx="4075465" cy="400110"/>
          </a:xfrm>
          <a:prstGeom prst="rect">
            <a:avLst/>
          </a:prstGeom>
          <a:noFill/>
        </p:spPr>
        <p:txBody>
          <a:bodyPr wrap="square" rtlCol="0">
            <a:spAutoFit/>
          </a:bodyPr>
          <a:lstStyle/>
          <a:p>
            <a:pPr marL="342900" indent="-342900">
              <a:spcBef>
                <a:spcPct val="50000"/>
              </a:spcBef>
              <a:buClr>
                <a:schemeClr val="accent3"/>
              </a:buClr>
              <a:buFont typeface="Wingdings" pitchFamily="2" charset="2"/>
              <a:buChar char="Ø"/>
              <a:defRPr/>
            </a:pPr>
            <a:r>
              <a:rPr lang="en-US" altLang="en-US" sz="2000" b="1" dirty="0">
                <a:latin typeface="Arial" panose="020B0604020202020204" pitchFamily="34" charset="0"/>
                <a:ea typeface="MS PGothic" pitchFamily="34" charset="-128"/>
                <a:cs typeface="Arial" panose="020B0604020202020204" pitchFamily="34" charset="0"/>
              </a:rPr>
              <a:t>Advantages of </a:t>
            </a:r>
            <a:r>
              <a:rPr lang="en-US" altLang="en-US" sz="2000" b="1" dirty="0" err="1">
                <a:latin typeface="Arial" panose="020B0604020202020204" pitchFamily="34" charset="0"/>
                <a:ea typeface="MS PGothic" pitchFamily="34" charset="-128"/>
                <a:cs typeface="Arial" panose="020B0604020202020204" pitchFamily="34" charset="0"/>
              </a:rPr>
              <a:t>Xenografting</a:t>
            </a:r>
            <a:endParaRPr lang="en-US" altLang="en-US" sz="2000" b="1" dirty="0">
              <a:latin typeface="Arial" panose="020B0604020202020204" pitchFamily="34" charset="0"/>
              <a:ea typeface="MS PGothic" pitchFamily="34" charset="-128"/>
              <a:cs typeface="Arial" panose="020B0604020202020204" pitchFamily="34" charset="0"/>
            </a:endParaRPr>
          </a:p>
        </p:txBody>
      </p:sp>
      <p:sp>
        <p:nvSpPr>
          <p:cNvPr id="3" name="TextBox 2"/>
          <p:cNvSpPr txBox="1"/>
          <p:nvPr/>
        </p:nvSpPr>
        <p:spPr>
          <a:xfrm>
            <a:off x="2144890" y="1836737"/>
            <a:ext cx="6389510" cy="584775"/>
          </a:xfrm>
          <a:prstGeom prst="rect">
            <a:avLst/>
          </a:prstGeom>
          <a:noFill/>
        </p:spPr>
        <p:txBody>
          <a:bodyPr wrap="square" rtlCol="0">
            <a:spAutoFit/>
          </a:bodyPr>
          <a:lstStyle/>
          <a:p>
            <a:pPr marL="342900" indent="-342900">
              <a:spcBef>
                <a:spcPct val="50000"/>
              </a:spcBef>
              <a:buClr>
                <a:schemeClr val="accent3"/>
              </a:buClr>
              <a:buFont typeface="Wingdings" pitchFamily="2" charset="2"/>
              <a:buChar char="Ø"/>
              <a:defRPr/>
            </a:pPr>
            <a:r>
              <a:rPr lang="en-US" altLang="en-US" sz="3200" b="1" dirty="0" smtClean="0">
                <a:latin typeface="Arial" panose="020B0604020202020204" pitchFamily="34" charset="0"/>
                <a:ea typeface="MS PGothic" pitchFamily="34" charset="-128"/>
                <a:cs typeface="Arial" panose="020B0604020202020204" pitchFamily="34" charset="0"/>
              </a:rPr>
              <a:t>MC38</a:t>
            </a:r>
            <a:r>
              <a:rPr lang="en-US" altLang="en-US" sz="3200" b="1" dirty="0" smtClean="0">
                <a:latin typeface="Arial" panose="020B0604020202020204" pitchFamily="34" charset="0"/>
                <a:ea typeface="MS PGothic" pitchFamily="34" charset="-128"/>
                <a:cs typeface="Arial" panose="020B0604020202020204" pitchFamily="34" charset="0"/>
              </a:rPr>
              <a:t> </a:t>
            </a:r>
            <a:r>
              <a:rPr lang="en-US" altLang="en-US" sz="3200" b="1" dirty="0">
                <a:latin typeface="Arial" panose="020B0604020202020204" pitchFamily="34" charset="0"/>
                <a:ea typeface="MS PGothic" pitchFamily="34" charset="-128"/>
                <a:cs typeface="Arial" panose="020B0604020202020204" pitchFamily="34" charset="0"/>
              </a:rPr>
              <a:t>Xenograft Model</a:t>
            </a:r>
          </a:p>
        </p:txBody>
      </p:sp>
    </p:spTree>
    <p:extLst>
      <p:ext uri="{BB962C8B-B14F-4D97-AF65-F5344CB8AC3E}">
        <p14:creationId xmlns:p14="http://schemas.microsoft.com/office/powerpoint/2010/main" val="148637193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2636838"/>
            <a:ext cx="747871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p:cNvSpPr>
            <a:spLocks noChangeArrowheads="1"/>
          </p:cNvSpPr>
          <p:nvPr/>
        </p:nvSpPr>
        <p:spPr bwMode="auto">
          <a:xfrm>
            <a:off x="2424114" y="4581525"/>
            <a:ext cx="482282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defRPr/>
            </a:pPr>
            <a:r>
              <a:rPr lang="en-US" altLang="en-US" sz="2000" b="1" dirty="0">
                <a:cs typeface="Arial" pitchFamily="34" charset="0"/>
              </a:rPr>
              <a:t>Xenograft studies can be designed to:</a:t>
            </a:r>
          </a:p>
          <a:p>
            <a:pPr marL="342900" indent="-342900">
              <a:buClr>
                <a:schemeClr val="accent3"/>
              </a:buClr>
              <a:buFont typeface="Wingdings" pitchFamily="2" charset="2"/>
              <a:buChar char="Ø"/>
              <a:defRPr/>
            </a:pPr>
            <a:r>
              <a:rPr lang="en-US" altLang="en-US" sz="2000" dirty="0">
                <a:cs typeface="Arial" pitchFamily="34" charset="0"/>
              </a:rPr>
              <a:t>Identify lead compounds</a:t>
            </a:r>
          </a:p>
          <a:p>
            <a:pPr marL="342900" indent="-342900">
              <a:buClr>
                <a:schemeClr val="accent3"/>
              </a:buClr>
              <a:buFont typeface="Wingdings" pitchFamily="2" charset="2"/>
              <a:buChar char="Ø"/>
              <a:defRPr/>
            </a:pPr>
            <a:r>
              <a:rPr lang="en-US" altLang="en-US" sz="2000" dirty="0">
                <a:cs typeface="Arial" pitchFamily="34" charset="0"/>
              </a:rPr>
              <a:t>Optimize dose schedules</a:t>
            </a:r>
          </a:p>
          <a:p>
            <a:pPr marL="342900" indent="-342900">
              <a:buClr>
                <a:schemeClr val="accent3"/>
              </a:buClr>
              <a:buFont typeface="Wingdings" pitchFamily="2" charset="2"/>
              <a:buChar char="Ø"/>
              <a:defRPr/>
            </a:pPr>
            <a:r>
              <a:rPr lang="en-US" altLang="en-US" sz="2000" dirty="0">
                <a:cs typeface="Arial" pitchFamily="34" charset="0"/>
              </a:rPr>
              <a:t>Identify combination strategies</a:t>
            </a:r>
          </a:p>
        </p:txBody>
      </p:sp>
      <p:sp>
        <p:nvSpPr>
          <p:cNvPr id="15364" name="Title 1"/>
          <p:cNvSpPr txBox="1">
            <a:spLocks/>
          </p:cNvSpPr>
          <p:nvPr/>
        </p:nvSpPr>
        <p:spPr bwMode="auto">
          <a:xfrm>
            <a:off x="3648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cs typeface="Arial" panose="020B0604020202020204" pitchFamily="34" charset="0"/>
              </a:rPr>
              <a:t>Provider of Global Contract Research Services</a:t>
            </a:r>
            <a:r>
              <a:rPr lang="en-US" altLang="en-US" sz="1400" b="1" i="1">
                <a:solidFill>
                  <a:srgbClr val="61C6D1"/>
                </a:solidFill>
                <a:cs typeface="Arial" panose="020B0604020202020204" pitchFamily="34" charset="0"/>
              </a:rPr>
              <a:t/>
            </a:r>
            <a:br>
              <a:rPr lang="en-US" altLang="en-US" sz="1400" b="1" i="1">
                <a:solidFill>
                  <a:srgbClr val="61C6D1"/>
                </a:solidFill>
                <a:cs typeface="Arial" panose="020B0604020202020204" pitchFamily="34" charset="0"/>
              </a:rPr>
            </a:br>
            <a:r>
              <a:rPr lang="en-US" altLang="en-US" sz="1400" b="1" i="1">
                <a:solidFill>
                  <a:srgbClr val="61C6D1"/>
                </a:solidFill>
                <a:cs typeface="Arial" panose="020B0604020202020204" pitchFamily="34" charset="0"/>
              </a:rPr>
              <a:t> Accelerating Preclinical Research, Drug Discovery &amp; Therapeutics</a:t>
            </a:r>
            <a:endParaRPr lang="en-US" altLang="en-US" sz="1400" b="1">
              <a:solidFill>
                <a:srgbClr val="61C6D1"/>
              </a:solidFill>
              <a:cs typeface="Arial" panose="020B0604020202020204" pitchFamily="34" charset="0"/>
            </a:endParaRPr>
          </a:p>
        </p:txBody>
      </p:sp>
      <p:pic>
        <p:nvPicPr>
          <p:cNvPr id="15365" name="Picture 6" descr="altogen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1339"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Text Box 4"/>
          <p:cNvSpPr txBox="1">
            <a:spLocks noChangeArrowheads="1"/>
          </p:cNvSpPr>
          <p:nvPr/>
        </p:nvSpPr>
        <p:spPr bwMode="auto">
          <a:xfrm>
            <a:off x="1816100" y="1763714"/>
            <a:ext cx="78232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spcBef>
                <a:spcPct val="50000"/>
              </a:spcBef>
              <a:buClr>
                <a:schemeClr val="accent3"/>
              </a:buClr>
              <a:buFont typeface="Wingdings" pitchFamily="2" charset="2"/>
              <a:buChar char="Ø"/>
              <a:defRPr/>
            </a:pPr>
            <a:r>
              <a:rPr lang="en-US" altLang="en-US" sz="3200" b="1" dirty="0" smtClean="0">
                <a:latin typeface="Arial" panose="020B0604020202020204" pitchFamily="34" charset="0"/>
                <a:ea typeface="MS PGothic" pitchFamily="34" charset="-128"/>
                <a:cs typeface="Arial" panose="020B0604020202020204" pitchFamily="34" charset="0"/>
              </a:rPr>
              <a:t>MC38</a:t>
            </a:r>
            <a:r>
              <a:rPr lang="en-US" altLang="en-US" sz="3200" b="1" dirty="0" smtClean="0">
                <a:latin typeface="Arial" panose="020B0604020202020204" pitchFamily="34" charset="0"/>
                <a:ea typeface="MS PGothic" pitchFamily="34" charset="-128"/>
                <a:cs typeface="Arial" panose="020B0604020202020204" pitchFamily="34" charset="0"/>
              </a:rPr>
              <a:t> </a:t>
            </a:r>
            <a:r>
              <a:rPr lang="en-US" altLang="en-US" sz="3200" b="1" dirty="0">
                <a:latin typeface="Arial" panose="020B0604020202020204" pitchFamily="34" charset="0"/>
                <a:ea typeface="MS PGothic" pitchFamily="34" charset="-128"/>
                <a:cs typeface="Arial" panose="020B0604020202020204" pitchFamily="34" charset="0"/>
              </a:rPr>
              <a:t>Xenograft Model</a:t>
            </a:r>
          </a:p>
          <a:p>
            <a:pPr>
              <a:spcBef>
                <a:spcPct val="50000"/>
              </a:spcBef>
              <a:buClr>
                <a:schemeClr val="accent3"/>
              </a:buClr>
              <a:defRPr/>
            </a:pPr>
            <a:endParaRPr lang="en-US" altLang="en-US" sz="3200" b="1" dirty="0">
              <a:ea typeface="MS PGothic" pitchFamily="34" charset="-128"/>
            </a:endParaRPr>
          </a:p>
        </p:txBody>
      </p:sp>
      <p:sp>
        <p:nvSpPr>
          <p:cNvPr id="15367" name="TextBox 15"/>
          <p:cNvSpPr txBox="1">
            <a:spLocks noChangeArrowheads="1"/>
          </p:cNvSpPr>
          <p:nvPr/>
        </p:nvSpPr>
        <p:spPr bwMode="auto">
          <a:xfrm>
            <a:off x="1811338" y="1268413"/>
            <a:ext cx="7524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i="1"/>
              <a:t>Services &gt; In Vivo Xenograft Services</a:t>
            </a:r>
          </a:p>
        </p:txBody>
      </p:sp>
      <p:grpSp>
        <p:nvGrpSpPr>
          <p:cNvPr id="15368" name="Group 1"/>
          <p:cNvGrpSpPr>
            <a:grpSpLocks/>
          </p:cNvGrpSpPr>
          <p:nvPr/>
        </p:nvGrpSpPr>
        <p:grpSpPr bwMode="auto">
          <a:xfrm>
            <a:off x="2287588" y="6210300"/>
            <a:ext cx="7543800" cy="609600"/>
            <a:chOff x="762794" y="6210300"/>
            <a:chExt cx="7543800" cy="609600"/>
          </a:xfrm>
        </p:grpSpPr>
        <p:sp>
          <p:nvSpPr>
            <p:cNvPr id="15369"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MS PGothic" panose="020B0600070205080204" pitchFamily="34" charset="-128"/>
                </a:rPr>
                <a:t>Altogen Labs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11200 Manchaca Road #203</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Austin</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TX</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pl-PL" altLang="en-US" sz="1400" b="1">
                  <a:solidFill>
                    <a:srgbClr val="000000"/>
                  </a:solidFill>
                  <a:ea typeface="MS PGothic" panose="020B0600070205080204" pitchFamily="34" charset="-128"/>
                </a:rPr>
                <a:t>7</a:t>
              </a:r>
              <a:r>
                <a:rPr lang="en-US" altLang="en-US" sz="1400" b="1">
                  <a:solidFill>
                    <a:srgbClr val="000000"/>
                  </a:solidFill>
                  <a:ea typeface="MS PGothic" panose="020B0600070205080204" pitchFamily="34" charset="-128"/>
                </a:rPr>
                <a:t>8748</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U</a:t>
              </a:r>
              <a:r>
                <a:rPr lang="pl-PL" altLang="en-US" sz="1400" b="1">
                  <a:solidFill>
                    <a:srgbClr val="000000"/>
                  </a:solidFill>
                  <a:ea typeface="MS PGothic" panose="020B0600070205080204" pitchFamily="34" charset="-128"/>
                </a:rPr>
                <a:t>SA</a:t>
              </a:r>
              <a:endParaRPr lang="pl-PL" altLang="en-US" sz="1400">
                <a:solidFill>
                  <a:srgbClr val="000000"/>
                </a:solidFill>
                <a:ea typeface="MS PGothic" panose="020B0600070205080204" pitchFamily="34" charset="-128"/>
              </a:endParaRPr>
            </a:p>
            <a:p>
              <a:pPr algn="ctr"/>
              <a:r>
                <a:rPr lang="pl-PL" altLang="en-US" sz="1400" b="1">
                  <a:solidFill>
                    <a:srgbClr val="21B2C9"/>
                  </a:solidFill>
                  <a:ea typeface="MS PGothic" panose="020B0600070205080204" pitchFamily="34" charset="-128"/>
                </a:rPr>
                <a:t>Telephone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21B2C9"/>
                  </a:solidFill>
                  <a:ea typeface="MS PGothic" panose="020B0600070205080204" pitchFamily="34" charset="-128"/>
                  <a:sym typeface="Wingdings" panose="05000000000000000000" pitchFamily="2" charset="2"/>
                </a:rPr>
                <a:t> </a:t>
              </a:r>
              <a:r>
                <a:rPr lang="en-US" altLang="en-US" sz="1400" b="1">
                  <a:solidFill>
                    <a:srgbClr val="21B2C9"/>
                  </a:solidFill>
                  <a:ea typeface="MS PGothic" panose="020B0600070205080204" pitchFamily="34" charset="-128"/>
                  <a:sym typeface="Wingdings" panose="05000000000000000000" pitchFamily="2" charset="2"/>
                </a:rPr>
                <a:t>512</a:t>
              </a:r>
              <a:r>
                <a:rPr lang="pl-PL" altLang="en-US" sz="1400" b="1">
                  <a:solidFill>
                    <a:srgbClr val="21B2C9"/>
                  </a:solidFill>
                  <a:ea typeface="MS PGothic" panose="020B0600070205080204" pitchFamily="34" charset="-128"/>
                </a:rPr>
                <a:t> </a:t>
              </a:r>
              <a:r>
                <a:rPr lang="en-US" altLang="en-US" sz="1400" b="1">
                  <a:solidFill>
                    <a:srgbClr val="21B2C9"/>
                  </a:solidFill>
                  <a:ea typeface="MS PGothic" panose="020B0600070205080204" pitchFamily="34" charset="-128"/>
                </a:rPr>
                <a:t>433</a:t>
              </a:r>
              <a:r>
                <a:rPr lang="pl-PL" altLang="en-US" sz="1400" b="1">
                  <a:solidFill>
                    <a:srgbClr val="21B2C9"/>
                  </a:solidFill>
                  <a:ea typeface="MS PGothic" panose="020B0600070205080204" pitchFamily="34" charset="-128"/>
                </a:rPr>
                <a:t> 61</a:t>
              </a:r>
              <a:r>
                <a:rPr lang="en-US" altLang="en-US" sz="1400" b="1">
                  <a:solidFill>
                    <a:srgbClr val="21B2C9"/>
                  </a:solidFill>
                  <a:ea typeface="MS PGothic" panose="020B0600070205080204" pitchFamily="34" charset="-128"/>
                </a:rPr>
                <a:t>77</a:t>
              </a:r>
              <a:r>
                <a:rPr lang="pl-PL" altLang="en-US" sz="1400" b="1">
                  <a:solidFill>
                    <a:srgbClr val="21B2C9"/>
                  </a:solidFill>
                  <a:ea typeface="MS PGothic" panose="020B0600070205080204" pitchFamily="34" charset="-128"/>
                </a:rPr>
                <a:t>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email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info@altogenlabs.com</a:t>
              </a:r>
              <a:endParaRPr lang="pl-PL" altLang="en-US" sz="1400">
                <a:solidFill>
                  <a:srgbClr val="21B2C9"/>
                </a:solidFill>
                <a:ea typeface="MS PGothic" panose="020B0600070205080204" pitchFamily="34" charset="-128"/>
              </a:endParaRPr>
            </a:p>
          </p:txBody>
        </p:sp>
        <p:pic>
          <p:nvPicPr>
            <p:cNvPr id="1537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2878667" y="2317750"/>
            <a:ext cx="4560711" cy="400110"/>
          </a:xfrm>
          <a:prstGeom prst="rect">
            <a:avLst/>
          </a:prstGeom>
          <a:noFill/>
        </p:spPr>
        <p:txBody>
          <a:bodyPr wrap="square" rtlCol="0">
            <a:spAutoFit/>
          </a:bodyPr>
          <a:lstStyle/>
          <a:p>
            <a:pPr marL="342900" indent="-342900">
              <a:spcBef>
                <a:spcPct val="50000"/>
              </a:spcBef>
              <a:buClr>
                <a:schemeClr val="accent3"/>
              </a:buClr>
              <a:buFont typeface="Wingdings" pitchFamily="2" charset="2"/>
              <a:buChar char="Ø"/>
              <a:defRPr/>
            </a:pPr>
            <a:r>
              <a:rPr lang="en-US" altLang="en-US" sz="2000" b="1" dirty="0">
                <a:ea typeface="MS PGothic" pitchFamily="34" charset="-128"/>
              </a:rPr>
              <a:t>Basic Xenograft Study</a:t>
            </a:r>
          </a:p>
        </p:txBody>
      </p:sp>
    </p:spTree>
    <p:extLst>
      <p:ext uri="{BB962C8B-B14F-4D97-AF65-F5344CB8AC3E}">
        <p14:creationId xmlns:p14="http://schemas.microsoft.com/office/powerpoint/2010/main" val="402012575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3962400" y="5373688"/>
            <a:ext cx="8229600" cy="863600"/>
          </a:xfrm>
        </p:spPr>
        <p:txBody>
          <a:bodyPr/>
          <a:lstStyle/>
          <a:p>
            <a:pPr eaLnBrk="1" hangingPunct="1">
              <a:lnSpc>
                <a:spcPct val="90000"/>
              </a:lnSpc>
              <a:buFont typeface="Wingdings 2" panose="05020102010507070707" pitchFamily="18" charset="2"/>
              <a:buNone/>
            </a:pPr>
            <a:endParaRPr lang="en-US" altLang="en-US" sz="2400" dirty="0"/>
          </a:p>
          <a:p>
            <a:pPr eaLnBrk="1" hangingPunct="1">
              <a:lnSpc>
                <a:spcPct val="90000"/>
              </a:lnSpc>
              <a:buFont typeface="Wingdings 2" panose="05020102010507070707" pitchFamily="18" charset="2"/>
              <a:buNone/>
            </a:pPr>
            <a:endParaRPr lang="en-US" altLang="en-US" sz="2400" dirty="0">
              <a:latin typeface="Times New Roman" panose="02020603050405020304" pitchFamily="18" charset="0"/>
              <a:cs typeface="Times New Roman" panose="02020603050405020304" pitchFamily="18" charset="0"/>
            </a:endParaRPr>
          </a:p>
        </p:txBody>
      </p:sp>
      <p:sp>
        <p:nvSpPr>
          <p:cNvPr id="14339" name="Content Placeholder 2"/>
          <p:cNvSpPr>
            <a:spLocks/>
          </p:cNvSpPr>
          <p:nvPr/>
        </p:nvSpPr>
        <p:spPr bwMode="auto">
          <a:xfrm>
            <a:off x="1731963" y="2276475"/>
            <a:ext cx="403225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Clr>
                <a:schemeClr val="accent3"/>
              </a:buClr>
              <a:buSzPct val="85000"/>
              <a:buFont typeface="Wingdings" pitchFamily="2" charset="2"/>
              <a:buChar char="Ø"/>
              <a:defRPr/>
            </a:pPr>
            <a:r>
              <a:rPr lang="en-US" altLang="en-US" sz="2000" b="1" dirty="0" smtClean="0">
                <a:latin typeface="Arial" charset="0"/>
                <a:cs typeface="Times New Roman" pitchFamily="18" charset="0"/>
              </a:rPr>
              <a:t>Routes </a:t>
            </a:r>
            <a:r>
              <a:rPr lang="en-US" altLang="en-US" sz="2000" b="1" dirty="0">
                <a:latin typeface="Arial" charset="0"/>
                <a:cs typeface="Times New Roman" pitchFamily="18" charset="0"/>
              </a:rPr>
              <a:t>of </a:t>
            </a:r>
            <a:r>
              <a:rPr lang="en-US" altLang="en-US" sz="2000" b="1" dirty="0" smtClean="0">
                <a:latin typeface="Arial" charset="0"/>
                <a:cs typeface="Times New Roman" pitchFamily="18" charset="0"/>
              </a:rPr>
              <a:t>drug administration: </a:t>
            </a:r>
            <a:endParaRPr lang="en-US" altLang="en-US" sz="2000" b="1" dirty="0">
              <a:latin typeface="Arial" charset="0"/>
              <a:cs typeface="Times New Roman" pitchFamily="18" charset="0"/>
            </a:endParaRPr>
          </a:p>
          <a:p>
            <a:pPr marL="1200150" lvl="2" indent="-285750">
              <a:spcBef>
                <a:spcPct val="20000"/>
              </a:spcBef>
              <a:buClr>
                <a:schemeClr val="accent3"/>
              </a:buClr>
              <a:buSzPct val="70000"/>
              <a:buFont typeface="Wingdings" pitchFamily="2" charset="2"/>
              <a:buChar char="Ø"/>
              <a:defRPr/>
            </a:pPr>
            <a:r>
              <a:rPr lang="en-US" altLang="en-US" sz="1600" dirty="0" err="1">
                <a:latin typeface="Arial" panose="020B0604020202020204" pitchFamily="34" charset="0"/>
                <a:cs typeface="Arial" panose="020B0604020202020204" pitchFamily="34" charset="0"/>
              </a:rPr>
              <a:t>Intratumoral</a:t>
            </a:r>
            <a:endParaRPr lang="en-US" altLang="en-US" sz="1600" dirty="0">
              <a:latin typeface="Arial" panose="020B0604020202020204" pitchFamily="34" charset="0"/>
              <a:cs typeface="Arial" panose="020B0604020202020204" pitchFamily="34" charset="0"/>
            </a:endParaRPr>
          </a:p>
          <a:p>
            <a:pPr marL="1200150" lvl="2" indent="-285750">
              <a:spcBef>
                <a:spcPct val="20000"/>
              </a:spcBef>
              <a:buClr>
                <a:schemeClr val="accent3"/>
              </a:buClr>
              <a:buSzPct val="70000"/>
              <a:buFont typeface="Wingdings" pitchFamily="2" charset="2"/>
              <a:buChar char="Ø"/>
              <a:defRPr/>
            </a:pPr>
            <a:r>
              <a:rPr lang="en-US" altLang="en-US" sz="1600" dirty="0">
                <a:latin typeface="Arial" panose="020B0604020202020204" pitchFamily="34" charset="0"/>
                <a:cs typeface="Arial" panose="020B0604020202020204" pitchFamily="34" charset="0"/>
              </a:rPr>
              <a:t>Intramuscular</a:t>
            </a:r>
          </a:p>
          <a:p>
            <a:pPr marL="1200150" lvl="2" indent="-285750">
              <a:spcBef>
                <a:spcPct val="20000"/>
              </a:spcBef>
              <a:buClr>
                <a:schemeClr val="accent3"/>
              </a:buClr>
              <a:buSzPct val="70000"/>
              <a:buFont typeface="Wingdings" pitchFamily="2" charset="2"/>
              <a:buChar char="Ø"/>
              <a:defRPr/>
            </a:pPr>
            <a:r>
              <a:rPr lang="en-US" altLang="en-US" sz="1600" dirty="0" smtClean="0">
                <a:latin typeface="Arial" panose="020B0604020202020204" pitchFamily="34" charset="0"/>
                <a:cs typeface="Arial" panose="020B0604020202020204" pitchFamily="34" charset="0"/>
              </a:rPr>
              <a:t>Oral </a:t>
            </a:r>
            <a:r>
              <a:rPr lang="en-US" sz="1600" dirty="0">
                <a:latin typeface="Arial" panose="020B0604020202020204" pitchFamily="34" charset="0"/>
                <a:cs typeface="Arial" panose="020B0604020202020204" pitchFamily="34" charset="0"/>
              </a:rPr>
              <a:t>gavage</a:t>
            </a:r>
            <a:endParaRPr lang="en-US" altLang="en-US" sz="1600" dirty="0">
              <a:latin typeface="Arial" panose="020B0604020202020204" pitchFamily="34" charset="0"/>
              <a:cs typeface="Arial" panose="020B0604020202020204" pitchFamily="34" charset="0"/>
            </a:endParaRPr>
          </a:p>
          <a:p>
            <a:pPr marL="1200150" lvl="2" indent="-285750">
              <a:spcBef>
                <a:spcPct val="20000"/>
              </a:spcBef>
              <a:buClr>
                <a:schemeClr val="accent3"/>
              </a:buClr>
              <a:buSzPct val="70000"/>
              <a:buFont typeface="Wingdings" pitchFamily="2" charset="2"/>
              <a:buChar char="Ø"/>
              <a:defRPr/>
            </a:pPr>
            <a:r>
              <a:rPr lang="en-US" altLang="en-US" sz="1600" dirty="0">
                <a:latin typeface="Arial" panose="020B0604020202020204" pitchFamily="34" charset="0"/>
                <a:cs typeface="Arial" panose="020B0604020202020204" pitchFamily="34" charset="0"/>
              </a:rPr>
              <a:t>Intravenous</a:t>
            </a:r>
          </a:p>
          <a:p>
            <a:pPr marL="1200150" lvl="2" indent="-285750">
              <a:spcBef>
                <a:spcPct val="20000"/>
              </a:spcBef>
              <a:buClr>
                <a:schemeClr val="accent3"/>
              </a:buClr>
              <a:buSzPct val="70000"/>
              <a:buFont typeface="Wingdings" pitchFamily="2" charset="2"/>
              <a:buChar char="Ø"/>
              <a:defRPr/>
            </a:pPr>
            <a:r>
              <a:rPr lang="en-US" altLang="en-US" sz="1600" dirty="0" err="1">
                <a:latin typeface="Arial" panose="020B0604020202020204" pitchFamily="34" charset="0"/>
                <a:cs typeface="Arial" panose="020B0604020202020204" pitchFamily="34" charset="0"/>
              </a:rPr>
              <a:t>Intratracheal</a:t>
            </a:r>
            <a:endParaRPr lang="en-US" altLang="en-US" sz="1600" dirty="0">
              <a:latin typeface="Arial" panose="020B0604020202020204" pitchFamily="34" charset="0"/>
              <a:cs typeface="Arial" panose="020B0604020202020204" pitchFamily="34" charset="0"/>
            </a:endParaRPr>
          </a:p>
          <a:p>
            <a:pPr marL="1200150" lvl="2" indent="-285750">
              <a:spcBef>
                <a:spcPct val="20000"/>
              </a:spcBef>
              <a:buClr>
                <a:schemeClr val="accent3"/>
              </a:buClr>
              <a:buSzPct val="70000"/>
              <a:buFont typeface="Wingdings" pitchFamily="2" charset="2"/>
              <a:buChar char="Ø"/>
              <a:defRPr/>
            </a:pPr>
            <a:r>
              <a:rPr lang="en-US" altLang="en-US" sz="1600" dirty="0">
                <a:latin typeface="Arial" panose="020B0604020202020204" pitchFamily="34" charset="0"/>
                <a:cs typeface="Arial" panose="020B0604020202020204" pitchFamily="34" charset="0"/>
              </a:rPr>
              <a:t>Subcutaneous</a:t>
            </a:r>
          </a:p>
          <a:p>
            <a:pPr marL="1200150" lvl="2" indent="-285750">
              <a:spcBef>
                <a:spcPct val="20000"/>
              </a:spcBef>
              <a:buClr>
                <a:schemeClr val="accent3"/>
              </a:buClr>
              <a:buSzPct val="70000"/>
              <a:buFont typeface="Wingdings" pitchFamily="2" charset="2"/>
              <a:buChar char="Ø"/>
              <a:defRPr/>
            </a:pPr>
            <a:r>
              <a:rPr lang="en-US" altLang="en-US" sz="1600" dirty="0" smtClean="0">
                <a:latin typeface="Arial" panose="020B0604020202020204" pitchFamily="34" charset="0"/>
                <a:cs typeface="Arial" panose="020B0604020202020204" pitchFamily="34" charset="0"/>
              </a:rPr>
              <a:t>Intraperitoneal</a:t>
            </a:r>
          </a:p>
          <a:p>
            <a:pPr marL="1200150" lvl="2" indent="-285750">
              <a:spcBef>
                <a:spcPct val="20000"/>
              </a:spcBef>
              <a:buClr>
                <a:schemeClr val="accent3"/>
              </a:buClr>
              <a:buSzPct val="70000"/>
              <a:buFont typeface="Wingdings" pitchFamily="2" charset="2"/>
              <a:buChar char="Ø"/>
              <a:defRPr/>
            </a:pPr>
            <a:r>
              <a:rPr lang="en-US" sz="1600" dirty="0" smtClean="0">
                <a:latin typeface="Arial" panose="020B0604020202020204" pitchFamily="34" charset="0"/>
                <a:cs typeface="Arial" panose="020B0604020202020204" pitchFamily="34" charset="0"/>
              </a:rPr>
              <a:t>Continuous infusion</a:t>
            </a:r>
          </a:p>
          <a:p>
            <a:pPr marL="1200150" lvl="2" indent="-285750">
              <a:spcBef>
                <a:spcPct val="20000"/>
              </a:spcBef>
              <a:buClr>
                <a:schemeClr val="accent3"/>
              </a:buClr>
              <a:buSzPct val="70000"/>
              <a:buFont typeface="Wingdings" pitchFamily="2" charset="2"/>
              <a:buChar char="Ø"/>
              <a:defRPr/>
            </a:pPr>
            <a:r>
              <a:rPr lang="en-US" sz="1600" dirty="0" smtClean="0">
                <a:latin typeface="Arial" panose="020B0604020202020204" pitchFamily="34" charset="0"/>
                <a:cs typeface="Arial" panose="020B0604020202020204" pitchFamily="34" charset="0"/>
              </a:rPr>
              <a:t>Intranasal</a:t>
            </a:r>
          </a:p>
          <a:p>
            <a:pPr marL="1200150" lvl="2" indent="-285750">
              <a:spcBef>
                <a:spcPct val="20000"/>
              </a:spcBef>
              <a:buClr>
                <a:schemeClr val="accent3"/>
              </a:buClr>
              <a:buSzPct val="70000"/>
              <a:buFont typeface="Wingdings" pitchFamily="2" charset="2"/>
              <a:buChar char="Ø"/>
              <a:defRPr/>
            </a:pPr>
            <a:r>
              <a:rPr lang="en-US" sz="1600" dirty="0" smtClean="0">
                <a:latin typeface="Arial" panose="020B0604020202020204" pitchFamily="34" charset="0"/>
                <a:cs typeface="Arial" panose="020B0604020202020204" pitchFamily="34" charset="0"/>
              </a:rPr>
              <a:t>Using </a:t>
            </a:r>
            <a:r>
              <a:rPr lang="en-US" sz="1600" dirty="0">
                <a:latin typeface="Arial" panose="020B0604020202020204" pitchFamily="34" charset="0"/>
                <a:cs typeface="Arial" panose="020B0604020202020204" pitchFamily="34" charset="0"/>
              </a:rPr>
              <a:t>cutting-edge micro-injection techniques</a:t>
            </a:r>
            <a:endParaRPr lang="en-US" sz="1600" dirty="0" smtClean="0">
              <a:latin typeface="Arial" panose="020B0604020202020204" pitchFamily="34" charset="0"/>
              <a:cs typeface="Arial" panose="020B0604020202020204" pitchFamily="34" charset="0"/>
            </a:endParaRPr>
          </a:p>
          <a:p>
            <a:pPr marL="1200150" lvl="2" indent="-285750">
              <a:spcBef>
                <a:spcPct val="20000"/>
              </a:spcBef>
              <a:buClr>
                <a:schemeClr val="accent3"/>
              </a:buClr>
              <a:buSzPct val="70000"/>
              <a:buFont typeface="Wingdings" pitchFamily="2" charset="2"/>
              <a:buChar char="Ø"/>
              <a:defRPr/>
            </a:pPr>
            <a:endParaRPr lang="en-US" sz="2000" dirty="0" smtClean="0"/>
          </a:p>
          <a:p>
            <a:pPr marL="1200150" lvl="2" indent="-285750">
              <a:spcBef>
                <a:spcPct val="20000"/>
              </a:spcBef>
              <a:buClr>
                <a:schemeClr val="accent3"/>
              </a:buClr>
              <a:buSzPct val="70000"/>
              <a:buFont typeface="Wingdings" pitchFamily="2" charset="2"/>
              <a:buChar char="Ø"/>
              <a:defRPr/>
            </a:pPr>
            <a:endParaRPr lang="en-US" altLang="en-US" sz="2000" dirty="0">
              <a:latin typeface="Arial" charset="0"/>
              <a:cs typeface="Times New Roman" pitchFamily="18" charset="0"/>
            </a:endParaRPr>
          </a:p>
        </p:txBody>
      </p:sp>
      <p:pic>
        <p:nvPicPr>
          <p:cNvPr id="23556" name="Picture 8" descr="iStock_000008482797Small1-300x199"/>
          <p:cNvPicPr>
            <a:picLocks noChangeAspect="1" noChangeArrowheads="1"/>
          </p:cNvPicPr>
          <p:nvPr/>
        </p:nvPicPr>
        <p:blipFill>
          <a:blip r:embed="rId3">
            <a:extLst>
              <a:ext uri="{28A0092B-C50C-407E-A947-70E740481C1C}">
                <a14:useLocalDpi xmlns:a14="http://schemas.microsoft.com/office/drawing/2010/main" val="0"/>
              </a:ext>
            </a:extLst>
          </a:blip>
          <a:srcRect l="20032" t="-6772" b="6772"/>
          <a:stretch>
            <a:fillRect/>
          </a:stretch>
        </p:blipFill>
        <p:spPr bwMode="auto">
          <a:xfrm>
            <a:off x="6488113" y="2247901"/>
            <a:ext cx="309245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11"/>
          <p:cNvSpPr>
            <a:spLocks noChangeArrowheads="1"/>
          </p:cNvSpPr>
          <p:nvPr/>
        </p:nvSpPr>
        <p:spPr bwMode="auto">
          <a:xfrm>
            <a:off x="6694489" y="5705476"/>
            <a:ext cx="26812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a:t>www.patient-derived-xenograft-services.com</a:t>
            </a:r>
          </a:p>
        </p:txBody>
      </p:sp>
      <p:sp>
        <p:nvSpPr>
          <p:cNvPr id="23558" name="Title 1"/>
          <p:cNvSpPr txBox="1">
            <a:spLocks/>
          </p:cNvSpPr>
          <p:nvPr/>
        </p:nvSpPr>
        <p:spPr bwMode="auto">
          <a:xfrm>
            <a:off x="3648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cs typeface="Arial" panose="020B0604020202020204" pitchFamily="34" charset="0"/>
              </a:rPr>
              <a:t>Provider of Global Contract Research Services</a:t>
            </a:r>
            <a:r>
              <a:rPr lang="en-US" altLang="en-US" sz="1400" b="1" i="1">
                <a:solidFill>
                  <a:srgbClr val="61C6D1"/>
                </a:solidFill>
                <a:cs typeface="Arial" panose="020B0604020202020204" pitchFamily="34" charset="0"/>
              </a:rPr>
              <a:t/>
            </a:r>
            <a:br>
              <a:rPr lang="en-US" altLang="en-US" sz="1400" b="1" i="1">
                <a:solidFill>
                  <a:srgbClr val="61C6D1"/>
                </a:solidFill>
                <a:cs typeface="Arial" panose="020B0604020202020204" pitchFamily="34" charset="0"/>
              </a:rPr>
            </a:br>
            <a:r>
              <a:rPr lang="en-US" altLang="en-US" sz="1400" b="1" i="1">
                <a:solidFill>
                  <a:srgbClr val="61C6D1"/>
                </a:solidFill>
                <a:cs typeface="Arial" panose="020B0604020202020204" pitchFamily="34" charset="0"/>
              </a:rPr>
              <a:t> Accelerating Preclinical Research, Drug Discovery &amp; Therapeutics</a:t>
            </a:r>
            <a:endParaRPr lang="en-US" altLang="en-US" sz="1400" b="1">
              <a:solidFill>
                <a:srgbClr val="61C6D1"/>
              </a:solidFill>
              <a:cs typeface="Arial" panose="020B0604020202020204" pitchFamily="34" charset="0"/>
            </a:endParaRPr>
          </a:p>
        </p:txBody>
      </p:sp>
      <p:pic>
        <p:nvPicPr>
          <p:cNvPr id="23559" name="Picture 6" descr="altogen 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11339"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4"/>
          <p:cNvSpPr txBox="1">
            <a:spLocks noChangeArrowheads="1"/>
          </p:cNvSpPr>
          <p:nvPr/>
        </p:nvSpPr>
        <p:spPr bwMode="auto">
          <a:xfrm>
            <a:off x="1816100" y="1698625"/>
            <a:ext cx="782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spcBef>
                <a:spcPct val="50000"/>
              </a:spcBef>
              <a:buClr>
                <a:schemeClr val="accent3"/>
              </a:buClr>
              <a:buFont typeface="Wingdings" pitchFamily="2" charset="2"/>
              <a:buChar char="Ø"/>
              <a:defRPr/>
            </a:pPr>
            <a:r>
              <a:rPr lang="en-US" altLang="en-US" sz="3200" b="1" dirty="0" smtClean="0">
                <a:ea typeface="MS PGothic" pitchFamily="34" charset="-128"/>
              </a:rPr>
              <a:t>MC38</a:t>
            </a:r>
            <a:r>
              <a:rPr lang="en-US" altLang="en-US" sz="3200" b="1" dirty="0" smtClean="0">
                <a:ea typeface="MS PGothic" pitchFamily="34" charset="-128"/>
              </a:rPr>
              <a:t> </a:t>
            </a:r>
            <a:r>
              <a:rPr lang="en-US" altLang="en-US" sz="3200" b="1" dirty="0">
                <a:ea typeface="MS PGothic" pitchFamily="34" charset="-128"/>
              </a:rPr>
              <a:t>Xenograft </a:t>
            </a:r>
            <a:r>
              <a:rPr lang="en-US" altLang="en-US" sz="3200" b="1" dirty="0" smtClean="0">
                <a:ea typeface="MS PGothic" pitchFamily="34" charset="-128"/>
              </a:rPr>
              <a:t>Model</a:t>
            </a:r>
            <a:endParaRPr lang="en-US" altLang="en-US" sz="2200" b="1" dirty="0">
              <a:ea typeface="MS PGothic" pitchFamily="34" charset="-128"/>
            </a:endParaRPr>
          </a:p>
        </p:txBody>
      </p:sp>
      <p:sp>
        <p:nvSpPr>
          <p:cNvPr id="23561" name="TextBox 15"/>
          <p:cNvSpPr txBox="1">
            <a:spLocks noChangeArrowheads="1"/>
          </p:cNvSpPr>
          <p:nvPr/>
        </p:nvSpPr>
        <p:spPr bwMode="auto">
          <a:xfrm>
            <a:off x="1722438" y="1268414"/>
            <a:ext cx="75422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i="1"/>
              <a:t>Services &gt; In Vivo Xenograft Services</a:t>
            </a:r>
          </a:p>
        </p:txBody>
      </p:sp>
      <p:grpSp>
        <p:nvGrpSpPr>
          <p:cNvPr id="23562" name="Group 1"/>
          <p:cNvGrpSpPr>
            <a:grpSpLocks/>
          </p:cNvGrpSpPr>
          <p:nvPr/>
        </p:nvGrpSpPr>
        <p:grpSpPr bwMode="auto">
          <a:xfrm>
            <a:off x="2287588" y="6210300"/>
            <a:ext cx="7543800" cy="609600"/>
            <a:chOff x="762794" y="6210300"/>
            <a:chExt cx="7543800" cy="609600"/>
          </a:xfrm>
        </p:grpSpPr>
        <p:sp>
          <p:nvSpPr>
            <p:cNvPr id="23564"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MS PGothic" panose="020B0600070205080204" pitchFamily="34" charset="-128"/>
                </a:rPr>
                <a:t>Altogen Labs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11200 Manchaca Road #203</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Austin</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TX</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pl-PL" altLang="en-US" sz="1400" b="1">
                  <a:solidFill>
                    <a:srgbClr val="000000"/>
                  </a:solidFill>
                  <a:ea typeface="MS PGothic" panose="020B0600070205080204" pitchFamily="34" charset="-128"/>
                </a:rPr>
                <a:t>7</a:t>
              </a:r>
              <a:r>
                <a:rPr lang="en-US" altLang="en-US" sz="1400" b="1">
                  <a:solidFill>
                    <a:srgbClr val="000000"/>
                  </a:solidFill>
                  <a:ea typeface="MS PGothic" panose="020B0600070205080204" pitchFamily="34" charset="-128"/>
                </a:rPr>
                <a:t>8748</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U</a:t>
              </a:r>
              <a:r>
                <a:rPr lang="pl-PL" altLang="en-US" sz="1400" b="1">
                  <a:solidFill>
                    <a:srgbClr val="000000"/>
                  </a:solidFill>
                  <a:ea typeface="MS PGothic" panose="020B0600070205080204" pitchFamily="34" charset="-128"/>
                </a:rPr>
                <a:t>SA</a:t>
              </a:r>
              <a:endParaRPr lang="pl-PL" altLang="en-US" sz="1400">
                <a:solidFill>
                  <a:srgbClr val="000000"/>
                </a:solidFill>
                <a:ea typeface="MS PGothic" panose="020B0600070205080204" pitchFamily="34" charset="-128"/>
              </a:endParaRPr>
            </a:p>
            <a:p>
              <a:pPr algn="ctr"/>
              <a:r>
                <a:rPr lang="pl-PL" altLang="en-US" sz="1400" b="1">
                  <a:solidFill>
                    <a:srgbClr val="21B2C9"/>
                  </a:solidFill>
                  <a:ea typeface="MS PGothic" panose="020B0600070205080204" pitchFamily="34" charset="-128"/>
                </a:rPr>
                <a:t>Telephone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21B2C9"/>
                  </a:solidFill>
                  <a:ea typeface="MS PGothic" panose="020B0600070205080204" pitchFamily="34" charset="-128"/>
                  <a:sym typeface="Wingdings" panose="05000000000000000000" pitchFamily="2" charset="2"/>
                </a:rPr>
                <a:t> </a:t>
              </a:r>
              <a:r>
                <a:rPr lang="en-US" altLang="en-US" sz="1400" b="1">
                  <a:solidFill>
                    <a:srgbClr val="21B2C9"/>
                  </a:solidFill>
                  <a:ea typeface="MS PGothic" panose="020B0600070205080204" pitchFamily="34" charset="-128"/>
                  <a:sym typeface="Wingdings" panose="05000000000000000000" pitchFamily="2" charset="2"/>
                </a:rPr>
                <a:t>512</a:t>
              </a:r>
              <a:r>
                <a:rPr lang="pl-PL" altLang="en-US" sz="1400" b="1">
                  <a:solidFill>
                    <a:srgbClr val="21B2C9"/>
                  </a:solidFill>
                  <a:ea typeface="MS PGothic" panose="020B0600070205080204" pitchFamily="34" charset="-128"/>
                </a:rPr>
                <a:t> </a:t>
              </a:r>
              <a:r>
                <a:rPr lang="en-US" altLang="en-US" sz="1400" b="1">
                  <a:solidFill>
                    <a:srgbClr val="21B2C9"/>
                  </a:solidFill>
                  <a:ea typeface="MS PGothic" panose="020B0600070205080204" pitchFamily="34" charset="-128"/>
                </a:rPr>
                <a:t>433</a:t>
              </a:r>
              <a:r>
                <a:rPr lang="pl-PL" altLang="en-US" sz="1400" b="1">
                  <a:solidFill>
                    <a:srgbClr val="21B2C9"/>
                  </a:solidFill>
                  <a:ea typeface="MS PGothic" panose="020B0600070205080204" pitchFamily="34" charset="-128"/>
                </a:rPr>
                <a:t> 61</a:t>
              </a:r>
              <a:r>
                <a:rPr lang="en-US" altLang="en-US" sz="1400" b="1">
                  <a:solidFill>
                    <a:srgbClr val="21B2C9"/>
                  </a:solidFill>
                  <a:ea typeface="MS PGothic" panose="020B0600070205080204" pitchFamily="34" charset="-128"/>
                </a:rPr>
                <a:t>77</a:t>
              </a:r>
              <a:r>
                <a:rPr lang="pl-PL" altLang="en-US" sz="1400" b="1">
                  <a:solidFill>
                    <a:srgbClr val="21B2C9"/>
                  </a:solidFill>
                  <a:ea typeface="MS PGothic" panose="020B0600070205080204" pitchFamily="34" charset="-128"/>
                </a:rPr>
                <a:t>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email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info@altogenlabs.com</a:t>
              </a:r>
              <a:endParaRPr lang="pl-PL" altLang="en-US" sz="1400">
                <a:solidFill>
                  <a:srgbClr val="21B2C9"/>
                </a:solidFill>
                <a:ea typeface="MS PGothic" panose="020B0600070205080204" pitchFamily="34" charset="-128"/>
              </a:endParaRPr>
            </a:p>
          </p:txBody>
        </p:sp>
        <p:pic>
          <p:nvPicPr>
            <p:cNvPr id="2356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63" name="TextBox 2"/>
          <p:cNvSpPr txBox="1">
            <a:spLocks noChangeArrowheads="1"/>
          </p:cNvSpPr>
          <p:nvPr/>
        </p:nvSpPr>
        <p:spPr bwMode="auto">
          <a:xfrm>
            <a:off x="6665913" y="4727576"/>
            <a:ext cx="27368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latin typeface="Arial Black" panose="020B0A04020102020204" pitchFamily="34" charset="0"/>
              </a:rPr>
              <a:t>Several routes of drug administration can be explored in a Xenograft model</a:t>
            </a:r>
          </a:p>
        </p:txBody>
      </p:sp>
    </p:spTree>
    <p:extLst>
      <p:ext uri="{BB962C8B-B14F-4D97-AF65-F5344CB8AC3E}">
        <p14:creationId xmlns:p14="http://schemas.microsoft.com/office/powerpoint/2010/main" val="306914583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4294967295"/>
          </p:nvPr>
        </p:nvSpPr>
        <p:spPr>
          <a:xfrm>
            <a:off x="6573838" y="5514975"/>
            <a:ext cx="5618162" cy="531813"/>
          </a:xfrm>
        </p:spPr>
        <p:txBody>
          <a:bodyPr/>
          <a:lstStyle/>
          <a:p>
            <a:pPr eaLnBrk="1" hangingPunct="1">
              <a:lnSpc>
                <a:spcPct val="90000"/>
              </a:lnSpc>
              <a:buFont typeface="Wingdings 2" panose="05020102010507070707" pitchFamily="18" charset="2"/>
              <a:buNone/>
            </a:pPr>
            <a:endParaRPr lang="en-US" altLang="en-US" sz="2400" dirty="0"/>
          </a:p>
          <a:p>
            <a:pPr eaLnBrk="1" hangingPunct="1">
              <a:lnSpc>
                <a:spcPct val="90000"/>
              </a:lnSpc>
              <a:buFont typeface="Wingdings 2" panose="05020102010507070707" pitchFamily="18" charset="2"/>
              <a:buNone/>
            </a:pPr>
            <a:endParaRPr lang="en-US" altLang="en-US" sz="2400" dirty="0">
              <a:latin typeface="Times New Roman" panose="02020603050405020304" pitchFamily="18" charset="0"/>
              <a:cs typeface="Times New Roman" panose="02020603050405020304" pitchFamily="18" charset="0"/>
            </a:endParaRPr>
          </a:p>
        </p:txBody>
      </p:sp>
      <p:sp>
        <p:nvSpPr>
          <p:cNvPr id="14339" name="Content Placeholder 2"/>
          <p:cNvSpPr>
            <a:spLocks/>
          </p:cNvSpPr>
          <p:nvPr/>
        </p:nvSpPr>
        <p:spPr bwMode="auto">
          <a:xfrm>
            <a:off x="880534" y="2276475"/>
            <a:ext cx="10148710" cy="379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57300" lvl="2" indent="-342900">
              <a:spcBef>
                <a:spcPct val="20000"/>
              </a:spcBef>
              <a:buClr>
                <a:schemeClr val="accent3"/>
              </a:buClr>
              <a:buSzPct val="70000"/>
              <a:buFont typeface="Wingdings" panose="05000000000000000000" pitchFamily="2" charset="2"/>
              <a:buChar char="Ø"/>
              <a:defRPr/>
            </a:pPr>
            <a:r>
              <a:rPr lang="en-US" sz="2000" b="1" dirty="0" smtClean="0">
                <a:latin typeface="Arial" panose="020B0604020202020204" pitchFamily="34" charset="0"/>
                <a:cs typeface="Arial" panose="020B0604020202020204" pitchFamily="34" charset="0"/>
              </a:rPr>
              <a:t>Following options are available for </a:t>
            </a:r>
            <a:r>
              <a:rPr lang="en-US" sz="2000" b="1" dirty="0">
                <a:latin typeface="Arial" panose="020B0604020202020204" pitchFamily="34" charset="0"/>
                <a:cs typeface="Arial" panose="020B0604020202020204" pitchFamily="34" charset="0"/>
              </a:rPr>
              <a:t>the </a:t>
            </a:r>
            <a:r>
              <a:rPr lang="en-US" sz="2000" b="1" dirty="0" smtClean="0">
                <a:latin typeface="Arial" panose="020B0604020202020204" pitchFamily="34" charset="0"/>
                <a:cs typeface="Arial" panose="020B0604020202020204" pitchFamily="34" charset="0"/>
              </a:rPr>
              <a:t>MC38</a:t>
            </a:r>
            <a:r>
              <a:rPr lang="en-US" sz="2000" b="1" dirty="0">
                <a:latin typeface="Arial" panose="020B0604020202020204" pitchFamily="34" charset="0"/>
                <a:cs typeface="Arial" panose="020B0604020202020204" pitchFamily="34" charset="0"/>
              </a:rPr>
              <a:t> xenograft </a:t>
            </a:r>
            <a:r>
              <a:rPr lang="en-US" sz="2000" b="1" dirty="0" smtClean="0">
                <a:latin typeface="Arial" panose="020B0604020202020204" pitchFamily="34" charset="0"/>
                <a:cs typeface="Arial" panose="020B0604020202020204" pitchFamily="34" charset="0"/>
              </a:rPr>
              <a:t>model:</a:t>
            </a:r>
          </a:p>
          <a:p>
            <a:pPr marL="285750" indent="-285750" fontAlgn="base">
              <a:buClr>
                <a:schemeClr val="accent2"/>
              </a:buClr>
              <a:buFont typeface="Wingdings" panose="05000000000000000000" pitchFamily="2" charset="2"/>
              <a:buChar char="Ø"/>
            </a:pPr>
            <a:r>
              <a:rPr lang="en-US" sz="1700" dirty="0" smtClean="0">
                <a:latin typeface="Arial" panose="020B0604020202020204" pitchFamily="34" charset="0"/>
                <a:cs typeface="Arial" panose="020B0604020202020204" pitchFamily="34" charset="0"/>
              </a:rPr>
              <a:t>MC38</a:t>
            </a:r>
            <a:r>
              <a:rPr lang="en-US" sz="1700" dirty="0" smtClean="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Tumor Growth Delay (TGD; </a:t>
            </a:r>
            <a:r>
              <a:rPr lang="en-US" sz="1700" dirty="0" smtClean="0">
                <a:latin typeface="Arial" panose="020B0604020202020204" pitchFamily="34" charset="0"/>
                <a:cs typeface="Arial" panose="020B0604020202020204" pitchFamily="34" charset="0"/>
              </a:rPr>
              <a:t>latency)</a:t>
            </a:r>
          </a:p>
          <a:p>
            <a:pPr marL="285750" indent="-285750" fontAlgn="base">
              <a:buClr>
                <a:schemeClr val="accent2"/>
              </a:buClr>
              <a:buFont typeface="Wingdings" panose="05000000000000000000" pitchFamily="2" charset="2"/>
              <a:buChar char="Ø"/>
            </a:pPr>
            <a:r>
              <a:rPr lang="en-US" sz="1700" dirty="0" smtClean="0">
                <a:latin typeface="Arial" panose="020B0604020202020204" pitchFamily="34" charset="0"/>
                <a:cs typeface="Arial" panose="020B0604020202020204" pitchFamily="34" charset="0"/>
              </a:rPr>
              <a:t>MC38</a:t>
            </a:r>
            <a:r>
              <a:rPr lang="en-US" sz="1700" dirty="0" smtClean="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Tumor Growth Inhibition (TGI)</a:t>
            </a:r>
          </a:p>
          <a:p>
            <a:pPr marL="285750" indent="-285750" fontAlgn="base">
              <a:buClr>
                <a:schemeClr val="accent2"/>
              </a:buClr>
              <a:buFont typeface="Wingdings" panose="05000000000000000000" pitchFamily="2" charset="2"/>
              <a:buChar char="Ø"/>
            </a:pPr>
            <a:r>
              <a:rPr lang="en-US" sz="1700" dirty="0" smtClean="0">
                <a:latin typeface="Arial" panose="020B0604020202020204" pitchFamily="34" charset="0"/>
                <a:cs typeface="Arial" panose="020B0604020202020204" pitchFamily="34" charset="0"/>
              </a:rPr>
              <a:t>Dosing </a:t>
            </a:r>
            <a:r>
              <a:rPr lang="en-US" sz="1700" dirty="0">
                <a:latin typeface="Arial" panose="020B0604020202020204" pitchFamily="34" charset="0"/>
                <a:cs typeface="Arial" panose="020B0604020202020204" pitchFamily="34" charset="0"/>
              </a:rPr>
              <a:t>frequency and duration of dose administration</a:t>
            </a:r>
          </a:p>
          <a:p>
            <a:pPr marL="285750" indent="-285750" fontAlgn="base">
              <a:buClr>
                <a:schemeClr val="accent2"/>
              </a:buClr>
              <a:buFont typeface="Wingdings" panose="05000000000000000000" pitchFamily="2" charset="2"/>
              <a:buChar char="Ø"/>
            </a:pPr>
            <a:r>
              <a:rPr lang="en-US" sz="1700" dirty="0" smtClean="0">
                <a:latin typeface="Arial" panose="020B0604020202020204" pitchFamily="34" charset="0"/>
                <a:cs typeface="Arial" panose="020B0604020202020204" pitchFamily="34" charset="0"/>
              </a:rPr>
              <a:t>MC38</a:t>
            </a:r>
            <a:r>
              <a:rPr lang="en-US" sz="1700" dirty="0" smtClean="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tumor immunohistochemistry</a:t>
            </a:r>
          </a:p>
          <a:p>
            <a:pPr marL="285750" indent="-285750" fontAlgn="base">
              <a:buClr>
                <a:schemeClr val="accent2"/>
              </a:buClr>
              <a:buFont typeface="Wingdings" panose="05000000000000000000" pitchFamily="2" charset="2"/>
              <a:buChar char="Ø"/>
            </a:pPr>
            <a:r>
              <a:rPr lang="en-US" sz="1700" dirty="0">
                <a:latin typeface="Arial" panose="020B0604020202020204" pitchFamily="34" charset="0"/>
                <a:cs typeface="Arial" panose="020B0604020202020204" pitchFamily="34" charset="0"/>
              </a:rPr>
              <a:t>Alternative cell engraftment sites (</a:t>
            </a:r>
            <a:r>
              <a:rPr lang="en-US" sz="1700" dirty="0" err="1">
                <a:latin typeface="Arial" panose="020B0604020202020204" pitchFamily="34" charset="0"/>
                <a:cs typeface="Arial" panose="020B0604020202020204" pitchFamily="34" charset="0"/>
              </a:rPr>
              <a:t>orthotopic</a:t>
            </a:r>
            <a:r>
              <a:rPr lang="en-US" sz="1700" dirty="0">
                <a:latin typeface="Arial" panose="020B0604020202020204" pitchFamily="34" charset="0"/>
                <a:cs typeface="Arial" panose="020B0604020202020204" pitchFamily="34" charset="0"/>
              </a:rPr>
              <a:t> transplantation, tail vein injection and left ventricular injection for metastasis studies, injection into the mammary fat pad, intraperitoneal injection)</a:t>
            </a:r>
          </a:p>
          <a:p>
            <a:pPr marL="285750" indent="-285750" fontAlgn="base">
              <a:buClr>
                <a:schemeClr val="accent2"/>
              </a:buClr>
              <a:buFont typeface="Wingdings" panose="05000000000000000000" pitchFamily="2" charset="2"/>
              <a:buChar char="Ø"/>
            </a:pPr>
            <a:r>
              <a:rPr lang="en-US" sz="1700" dirty="0">
                <a:latin typeface="Arial" panose="020B0604020202020204" pitchFamily="34" charset="0"/>
                <a:cs typeface="Arial" panose="020B0604020202020204" pitchFamily="34" charset="0"/>
              </a:rPr>
              <a:t>Blood chemistry analysis</a:t>
            </a:r>
          </a:p>
          <a:p>
            <a:pPr marL="285750" indent="-285750" fontAlgn="base">
              <a:buClr>
                <a:schemeClr val="accent2"/>
              </a:buClr>
              <a:buFont typeface="Wingdings" panose="05000000000000000000" pitchFamily="2" charset="2"/>
              <a:buChar char="Ø"/>
            </a:pPr>
            <a:r>
              <a:rPr lang="en-US" sz="1700" dirty="0">
                <a:latin typeface="Arial" panose="020B0604020202020204" pitchFamily="34" charset="0"/>
                <a:cs typeface="Arial" panose="020B0604020202020204" pitchFamily="34" charset="0"/>
              </a:rPr>
              <a:t>Toxicity and survival (optional: performing a broad health observation program)</a:t>
            </a:r>
          </a:p>
          <a:p>
            <a:pPr marL="285750" indent="-285750" fontAlgn="base">
              <a:buClr>
                <a:schemeClr val="accent2"/>
              </a:buClr>
              <a:buFont typeface="Wingdings" panose="05000000000000000000" pitchFamily="2" charset="2"/>
              <a:buChar char="Ø"/>
            </a:pPr>
            <a:r>
              <a:rPr lang="en-US" sz="1700" dirty="0">
                <a:latin typeface="Arial" panose="020B0604020202020204" pitchFamily="34" charset="0"/>
                <a:cs typeface="Arial" panose="020B0604020202020204" pitchFamily="34" charset="0"/>
              </a:rPr>
              <a:t>Gross necropsies and histopathology</a:t>
            </a:r>
          </a:p>
          <a:p>
            <a:pPr marL="285750" indent="-285750" fontAlgn="base">
              <a:buClr>
                <a:schemeClr val="accent2"/>
              </a:buClr>
              <a:buFont typeface="Wingdings" panose="05000000000000000000" pitchFamily="2" charset="2"/>
              <a:buChar char="Ø"/>
            </a:pPr>
            <a:r>
              <a:rPr lang="en-US" sz="1700" dirty="0">
                <a:latin typeface="Arial" panose="020B0604020202020204" pitchFamily="34" charset="0"/>
                <a:cs typeface="Arial" panose="020B0604020202020204" pitchFamily="34" charset="0"/>
              </a:rPr>
              <a:t>Positive control group employing cyclophosphamide, at a dosage of 50 mg/kg administered by intramuscular injection to the control group daily for the study duration</a:t>
            </a:r>
          </a:p>
          <a:p>
            <a:pPr marL="285750" indent="-285750" fontAlgn="base">
              <a:buClr>
                <a:schemeClr val="accent2"/>
              </a:buClr>
              <a:buFont typeface="Wingdings" panose="05000000000000000000" pitchFamily="2" charset="2"/>
              <a:buChar char="Ø"/>
            </a:pPr>
            <a:r>
              <a:rPr lang="en-US" sz="1700" dirty="0">
                <a:latin typeface="Arial" panose="020B0604020202020204" pitchFamily="34" charset="0"/>
                <a:cs typeface="Arial" panose="020B0604020202020204" pitchFamily="34" charset="0"/>
              </a:rPr>
              <a:t>Lipid distribution and metabolic assays</a:t>
            </a:r>
          </a:p>
          <a:p>
            <a:pPr marL="285750" indent="-285750" fontAlgn="base">
              <a:buClr>
                <a:schemeClr val="accent2"/>
              </a:buClr>
              <a:buFont typeface="Wingdings" panose="05000000000000000000" pitchFamily="2" charset="2"/>
              <a:buChar char="Ø"/>
            </a:pPr>
            <a:r>
              <a:rPr lang="en-US" sz="1700" dirty="0">
                <a:latin typeface="Arial" panose="020B0604020202020204" pitchFamily="34" charset="0"/>
                <a:cs typeface="Arial" panose="020B0604020202020204" pitchFamily="34" charset="0"/>
              </a:rPr>
              <a:t>Imaging studies: Fluorescence-based whole body imaging, MRI</a:t>
            </a:r>
          </a:p>
          <a:p>
            <a:pPr marL="1200150" lvl="2" indent="-285750">
              <a:spcBef>
                <a:spcPct val="20000"/>
              </a:spcBef>
              <a:buClr>
                <a:schemeClr val="accent3"/>
              </a:buClr>
              <a:buSzPct val="70000"/>
              <a:buFont typeface="Wingdings" pitchFamily="2" charset="2"/>
              <a:buChar char="Ø"/>
              <a:defRPr/>
            </a:pPr>
            <a:endParaRPr lang="en-US" altLang="en-US" sz="2000" dirty="0">
              <a:latin typeface="Arial" charset="0"/>
              <a:cs typeface="Times New Roman" pitchFamily="18" charset="0"/>
            </a:endParaRPr>
          </a:p>
        </p:txBody>
      </p:sp>
      <p:sp>
        <p:nvSpPr>
          <p:cNvPr id="23558" name="Title 1"/>
          <p:cNvSpPr txBox="1">
            <a:spLocks/>
          </p:cNvSpPr>
          <p:nvPr/>
        </p:nvSpPr>
        <p:spPr bwMode="auto">
          <a:xfrm>
            <a:off x="3648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cs typeface="Arial" panose="020B0604020202020204" pitchFamily="34" charset="0"/>
              </a:rPr>
              <a:t>Provider of Global Contract Research Services</a:t>
            </a:r>
            <a:r>
              <a:rPr lang="en-US" altLang="en-US" sz="1400" b="1" i="1">
                <a:solidFill>
                  <a:srgbClr val="61C6D1"/>
                </a:solidFill>
                <a:cs typeface="Arial" panose="020B0604020202020204" pitchFamily="34" charset="0"/>
              </a:rPr>
              <a:t/>
            </a:r>
            <a:br>
              <a:rPr lang="en-US" altLang="en-US" sz="1400" b="1" i="1">
                <a:solidFill>
                  <a:srgbClr val="61C6D1"/>
                </a:solidFill>
                <a:cs typeface="Arial" panose="020B0604020202020204" pitchFamily="34" charset="0"/>
              </a:rPr>
            </a:br>
            <a:r>
              <a:rPr lang="en-US" altLang="en-US" sz="1400" b="1" i="1">
                <a:solidFill>
                  <a:srgbClr val="61C6D1"/>
                </a:solidFill>
                <a:cs typeface="Arial" panose="020B0604020202020204" pitchFamily="34" charset="0"/>
              </a:rPr>
              <a:t> Accelerating Preclinical Research, Drug Discovery &amp; Therapeutics</a:t>
            </a:r>
            <a:endParaRPr lang="en-US" altLang="en-US" sz="1400" b="1">
              <a:solidFill>
                <a:srgbClr val="61C6D1"/>
              </a:solidFill>
              <a:cs typeface="Arial" panose="020B0604020202020204" pitchFamily="34" charset="0"/>
            </a:endParaRPr>
          </a:p>
        </p:txBody>
      </p:sp>
      <p:pic>
        <p:nvPicPr>
          <p:cNvPr id="23559" name="Picture 6" descr="altogen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1339"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4"/>
          <p:cNvSpPr txBox="1">
            <a:spLocks noChangeArrowheads="1"/>
          </p:cNvSpPr>
          <p:nvPr/>
        </p:nvSpPr>
        <p:spPr bwMode="auto">
          <a:xfrm>
            <a:off x="1535289" y="1698625"/>
            <a:ext cx="81040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spcBef>
                <a:spcPct val="50000"/>
              </a:spcBef>
              <a:buClr>
                <a:schemeClr val="accent3"/>
              </a:buClr>
              <a:buFont typeface="Wingdings" pitchFamily="2" charset="2"/>
              <a:buChar char="Ø"/>
              <a:defRPr/>
            </a:pPr>
            <a:r>
              <a:rPr lang="en-US" altLang="en-US" sz="3200" b="1" dirty="0" smtClean="0">
                <a:ea typeface="MS PGothic" pitchFamily="34" charset="-128"/>
              </a:rPr>
              <a:t>MC38</a:t>
            </a:r>
            <a:r>
              <a:rPr lang="en-US" altLang="en-US" sz="3200" b="1" dirty="0" smtClean="0">
                <a:ea typeface="MS PGothic" pitchFamily="34" charset="-128"/>
              </a:rPr>
              <a:t> </a:t>
            </a:r>
            <a:r>
              <a:rPr lang="en-US" altLang="en-US" sz="3200" b="1" dirty="0">
                <a:ea typeface="MS PGothic" pitchFamily="34" charset="-128"/>
              </a:rPr>
              <a:t>Xenograft </a:t>
            </a:r>
            <a:r>
              <a:rPr lang="en-US" altLang="en-US" sz="3200" b="1" dirty="0" smtClean="0">
                <a:ea typeface="MS PGothic" pitchFamily="34" charset="-128"/>
              </a:rPr>
              <a:t>Model</a:t>
            </a:r>
            <a:endParaRPr lang="en-US" altLang="en-US" sz="2200" b="1" dirty="0">
              <a:ea typeface="MS PGothic" pitchFamily="34" charset="-128"/>
            </a:endParaRPr>
          </a:p>
        </p:txBody>
      </p:sp>
      <p:sp>
        <p:nvSpPr>
          <p:cNvPr id="23561" name="TextBox 15"/>
          <p:cNvSpPr txBox="1">
            <a:spLocks noChangeArrowheads="1"/>
          </p:cNvSpPr>
          <p:nvPr/>
        </p:nvSpPr>
        <p:spPr bwMode="auto">
          <a:xfrm>
            <a:off x="1722438" y="1268414"/>
            <a:ext cx="75422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i="1"/>
              <a:t>Services &gt; In Vivo Xenograft Services</a:t>
            </a:r>
          </a:p>
        </p:txBody>
      </p:sp>
      <p:grpSp>
        <p:nvGrpSpPr>
          <p:cNvPr id="23562" name="Group 1"/>
          <p:cNvGrpSpPr>
            <a:grpSpLocks/>
          </p:cNvGrpSpPr>
          <p:nvPr/>
        </p:nvGrpSpPr>
        <p:grpSpPr bwMode="auto">
          <a:xfrm>
            <a:off x="2287588" y="6210300"/>
            <a:ext cx="7543800" cy="609600"/>
            <a:chOff x="762794" y="6210300"/>
            <a:chExt cx="7543800" cy="609600"/>
          </a:xfrm>
        </p:grpSpPr>
        <p:sp>
          <p:nvSpPr>
            <p:cNvPr id="23564"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MS PGothic" panose="020B0600070205080204" pitchFamily="34" charset="-128"/>
                </a:rPr>
                <a:t>Altogen Labs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11200 Manchaca Road #203</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Austin</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TX</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pl-PL" altLang="en-US" sz="1400" b="1">
                  <a:solidFill>
                    <a:srgbClr val="000000"/>
                  </a:solidFill>
                  <a:ea typeface="MS PGothic" panose="020B0600070205080204" pitchFamily="34" charset="-128"/>
                </a:rPr>
                <a:t>7</a:t>
              </a:r>
              <a:r>
                <a:rPr lang="en-US" altLang="en-US" sz="1400" b="1">
                  <a:solidFill>
                    <a:srgbClr val="000000"/>
                  </a:solidFill>
                  <a:ea typeface="MS PGothic" panose="020B0600070205080204" pitchFamily="34" charset="-128"/>
                </a:rPr>
                <a:t>8748</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U</a:t>
              </a:r>
              <a:r>
                <a:rPr lang="pl-PL" altLang="en-US" sz="1400" b="1">
                  <a:solidFill>
                    <a:srgbClr val="000000"/>
                  </a:solidFill>
                  <a:ea typeface="MS PGothic" panose="020B0600070205080204" pitchFamily="34" charset="-128"/>
                </a:rPr>
                <a:t>SA</a:t>
              </a:r>
              <a:endParaRPr lang="pl-PL" altLang="en-US" sz="1400">
                <a:solidFill>
                  <a:srgbClr val="000000"/>
                </a:solidFill>
                <a:ea typeface="MS PGothic" panose="020B0600070205080204" pitchFamily="34" charset="-128"/>
              </a:endParaRPr>
            </a:p>
            <a:p>
              <a:pPr algn="ctr"/>
              <a:r>
                <a:rPr lang="pl-PL" altLang="en-US" sz="1400" b="1">
                  <a:solidFill>
                    <a:srgbClr val="21B2C9"/>
                  </a:solidFill>
                  <a:ea typeface="MS PGothic" panose="020B0600070205080204" pitchFamily="34" charset="-128"/>
                </a:rPr>
                <a:t>Telephone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21B2C9"/>
                  </a:solidFill>
                  <a:ea typeface="MS PGothic" panose="020B0600070205080204" pitchFamily="34" charset="-128"/>
                  <a:sym typeface="Wingdings" panose="05000000000000000000" pitchFamily="2" charset="2"/>
                </a:rPr>
                <a:t> </a:t>
              </a:r>
              <a:r>
                <a:rPr lang="en-US" altLang="en-US" sz="1400" b="1">
                  <a:solidFill>
                    <a:srgbClr val="21B2C9"/>
                  </a:solidFill>
                  <a:ea typeface="MS PGothic" panose="020B0600070205080204" pitchFamily="34" charset="-128"/>
                  <a:sym typeface="Wingdings" panose="05000000000000000000" pitchFamily="2" charset="2"/>
                </a:rPr>
                <a:t>512</a:t>
              </a:r>
              <a:r>
                <a:rPr lang="pl-PL" altLang="en-US" sz="1400" b="1">
                  <a:solidFill>
                    <a:srgbClr val="21B2C9"/>
                  </a:solidFill>
                  <a:ea typeface="MS PGothic" panose="020B0600070205080204" pitchFamily="34" charset="-128"/>
                </a:rPr>
                <a:t> </a:t>
              </a:r>
              <a:r>
                <a:rPr lang="en-US" altLang="en-US" sz="1400" b="1">
                  <a:solidFill>
                    <a:srgbClr val="21B2C9"/>
                  </a:solidFill>
                  <a:ea typeface="MS PGothic" panose="020B0600070205080204" pitchFamily="34" charset="-128"/>
                </a:rPr>
                <a:t>433</a:t>
              </a:r>
              <a:r>
                <a:rPr lang="pl-PL" altLang="en-US" sz="1400" b="1">
                  <a:solidFill>
                    <a:srgbClr val="21B2C9"/>
                  </a:solidFill>
                  <a:ea typeface="MS PGothic" panose="020B0600070205080204" pitchFamily="34" charset="-128"/>
                </a:rPr>
                <a:t> 61</a:t>
              </a:r>
              <a:r>
                <a:rPr lang="en-US" altLang="en-US" sz="1400" b="1">
                  <a:solidFill>
                    <a:srgbClr val="21B2C9"/>
                  </a:solidFill>
                  <a:ea typeface="MS PGothic" panose="020B0600070205080204" pitchFamily="34" charset="-128"/>
                </a:rPr>
                <a:t>77</a:t>
              </a:r>
              <a:r>
                <a:rPr lang="pl-PL" altLang="en-US" sz="1400" b="1">
                  <a:solidFill>
                    <a:srgbClr val="21B2C9"/>
                  </a:solidFill>
                  <a:ea typeface="MS PGothic" panose="020B0600070205080204" pitchFamily="34" charset="-128"/>
                </a:rPr>
                <a:t>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email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info@altogenlabs.com</a:t>
              </a:r>
              <a:endParaRPr lang="pl-PL" altLang="en-US" sz="1400">
                <a:solidFill>
                  <a:srgbClr val="21B2C9"/>
                </a:solidFill>
                <a:ea typeface="MS PGothic" panose="020B0600070205080204" pitchFamily="34" charset="-128"/>
              </a:endParaRPr>
            </a:p>
          </p:txBody>
        </p:sp>
        <p:pic>
          <p:nvPicPr>
            <p:cNvPr id="2356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4610795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4"/>
          <p:cNvSpPr>
            <a:spLocks noGrp="1"/>
          </p:cNvSpPr>
          <p:nvPr>
            <p:ph idx="4294967295"/>
          </p:nvPr>
        </p:nvSpPr>
        <p:spPr>
          <a:xfrm>
            <a:off x="1264355" y="2438400"/>
            <a:ext cx="5429955" cy="2892425"/>
          </a:xfrm>
        </p:spPr>
        <p:txBody>
          <a:bodyPr/>
          <a:lstStyle/>
          <a:p>
            <a:pPr eaLnBrk="1" hangingPunct="1">
              <a:buFont typeface="Wingdings" panose="05000000000000000000" pitchFamily="2" charset="2"/>
              <a:buChar char="Ø"/>
            </a:pPr>
            <a:r>
              <a:rPr lang="en-US" altLang="en-US" sz="2000" dirty="0" err="1">
                <a:latin typeface="Arial" panose="020B0604020202020204" pitchFamily="34" charset="0"/>
                <a:cs typeface="Arial" panose="020B0604020202020204" pitchFamily="34" charset="0"/>
              </a:rPr>
              <a:t>Altogen</a:t>
            </a:r>
            <a:r>
              <a:rPr lang="en-US" altLang="en-US" sz="2000" dirty="0">
                <a:latin typeface="Arial" panose="020B0604020202020204" pitchFamily="34" charset="0"/>
                <a:cs typeface="Arial" panose="020B0604020202020204" pitchFamily="34" charset="0"/>
              </a:rPr>
              <a:t> Labs’ team of scientists carries extensive experience in Xenograft model </a:t>
            </a:r>
            <a:r>
              <a:rPr lang="en-US" altLang="en-US" sz="2000" dirty="0" smtClean="0">
                <a:latin typeface="Arial" panose="020B0604020202020204" pitchFamily="34" charset="0"/>
                <a:cs typeface="Arial" panose="020B0604020202020204" pitchFamily="34" charset="0"/>
              </a:rPr>
              <a:t>research.</a:t>
            </a:r>
            <a:endParaRPr lang="en-US" altLang="en-US" sz="2000" dirty="0">
              <a:latin typeface="Arial" panose="020B0604020202020204" pitchFamily="34" charset="0"/>
              <a:cs typeface="Arial" panose="020B0604020202020204" pitchFamily="34" charset="0"/>
            </a:endParaRPr>
          </a:p>
          <a:p>
            <a:pPr eaLnBrk="1" hangingPunct="1">
              <a:buFont typeface="Wingdings" panose="05000000000000000000" pitchFamily="2" charset="2"/>
              <a:buChar char="Ø"/>
            </a:pPr>
            <a:r>
              <a:rPr lang="en-US" altLang="en-US" sz="2000" dirty="0" err="1">
                <a:latin typeface="Arial" panose="020B0604020202020204" pitchFamily="34" charset="0"/>
                <a:cs typeface="Arial" panose="020B0604020202020204" pitchFamily="34" charset="0"/>
              </a:rPr>
              <a:t>Altogen</a:t>
            </a:r>
            <a:r>
              <a:rPr lang="en-US" altLang="en-US" sz="2000" dirty="0">
                <a:latin typeface="Arial" panose="020B0604020202020204" pitchFamily="34" charset="0"/>
                <a:cs typeface="Arial" panose="020B0604020202020204" pitchFamily="34" charset="0"/>
              </a:rPr>
              <a:t> Labs is compliant as a Good Laboratory Practices (GLP) environment, which is required by the FDA for pre-clinical research.</a:t>
            </a:r>
          </a:p>
          <a:p>
            <a:pPr eaLnBrk="1" hangingPunct="1">
              <a:buFont typeface="Wingdings" panose="05000000000000000000" pitchFamily="2" charset="2"/>
              <a:buChar char="Ø"/>
            </a:pPr>
            <a:r>
              <a:rPr lang="en-US" altLang="en-US" sz="2000" dirty="0">
                <a:latin typeface="Arial" panose="020B0604020202020204" pitchFamily="34" charset="0"/>
                <a:cs typeface="Arial" panose="020B0604020202020204" pitchFamily="34" charset="0"/>
              </a:rPr>
              <a:t>Our </a:t>
            </a:r>
            <a:r>
              <a:rPr lang="en-US" altLang="en-US" sz="2000" dirty="0" err="1">
                <a:latin typeface="Arial" panose="020B0604020202020204" pitchFamily="34" charset="0"/>
                <a:cs typeface="Arial" panose="020B0604020202020204" pitchFamily="34" charset="0"/>
              </a:rPr>
              <a:t>Altogen</a:t>
            </a:r>
            <a:r>
              <a:rPr lang="en-US" altLang="en-US" sz="2000" dirty="0">
                <a:latin typeface="Arial" panose="020B0604020202020204" pitchFamily="34" charset="0"/>
                <a:cs typeface="Arial" panose="020B0604020202020204" pitchFamily="34" charset="0"/>
              </a:rPr>
              <a:t> Labs’ Xenograft services are extensive, rigorous, and flexible.</a:t>
            </a:r>
          </a:p>
        </p:txBody>
      </p:sp>
      <p:pic>
        <p:nvPicPr>
          <p:cNvPr id="29699" name="Picture 6" descr="altogen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1339"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itle 1"/>
          <p:cNvSpPr txBox="1">
            <a:spLocks/>
          </p:cNvSpPr>
          <p:nvPr/>
        </p:nvSpPr>
        <p:spPr bwMode="auto">
          <a:xfrm>
            <a:off x="3648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i="1">
                <a:cs typeface="Arial" panose="020B0604020202020204" pitchFamily="34" charset="0"/>
              </a:rPr>
              <a:t>Provider of Global Contract Research Services</a:t>
            </a:r>
            <a:r>
              <a:rPr lang="en-US" altLang="en-US" sz="1400" b="1" i="1">
                <a:solidFill>
                  <a:srgbClr val="61C6D1"/>
                </a:solidFill>
                <a:cs typeface="Arial" panose="020B0604020202020204" pitchFamily="34" charset="0"/>
              </a:rPr>
              <a:t/>
            </a:r>
            <a:br>
              <a:rPr lang="en-US" altLang="en-US" sz="1400" b="1" i="1">
                <a:solidFill>
                  <a:srgbClr val="61C6D1"/>
                </a:solidFill>
                <a:cs typeface="Arial" panose="020B0604020202020204" pitchFamily="34" charset="0"/>
              </a:rPr>
            </a:br>
            <a:r>
              <a:rPr lang="en-US" altLang="en-US" sz="1400" b="1" i="1">
                <a:solidFill>
                  <a:srgbClr val="61C6D1"/>
                </a:solidFill>
                <a:cs typeface="Arial" panose="020B0604020202020204" pitchFamily="34" charset="0"/>
              </a:rPr>
              <a:t> Accelerating Preclinical Research, Drug Discovery &amp; Therapeutics</a:t>
            </a:r>
            <a:endParaRPr lang="en-US" altLang="en-US" sz="1400" b="1">
              <a:solidFill>
                <a:srgbClr val="61C6D1"/>
              </a:solidFill>
              <a:cs typeface="Arial" panose="020B0604020202020204" pitchFamily="34" charset="0"/>
            </a:endParaRPr>
          </a:p>
        </p:txBody>
      </p:sp>
      <p:sp>
        <p:nvSpPr>
          <p:cNvPr id="29701" name="TextBox 7"/>
          <p:cNvSpPr txBox="1">
            <a:spLocks noChangeArrowheads="1"/>
          </p:cNvSpPr>
          <p:nvPr/>
        </p:nvSpPr>
        <p:spPr bwMode="auto">
          <a:xfrm>
            <a:off x="1774826" y="1371600"/>
            <a:ext cx="74533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200" b="1" i="1">
                <a:cs typeface="Arial" panose="020B0604020202020204" pitchFamily="34" charset="0"/>
              </a:rPr>
              <a:t>Services &gt; In Vivo Xenograft Services</a:t>
            </a:r>
          </a:p>
        </p:txBody>
      </p:sp>
      <p:grpSp>
        <p:nvGrpSpPr>
          <p:cNvPr id="29702" name="Group 8"/>
          <p:cNvGrpSpPr>
            <a:grpSpLocks/>
          </p:cNvGrpSpPr>
          <p:nvPr/>
        </p:nvGrpSpPr>
        <p:grpSpPr bwMode="auto">
          <a:xfrm>
            <a:off x="2287588" y="6172200"/>
            <a:ext cx="7543800" cy="609600"/>
            <a:chOff x="762794" y="6210300"/>
            <a:chExt cx="7543800" cy="609600"/>
          </a:xfrm>
        </p:grpSpPr>
        <p:sp>
          <p:nvSpPr>
            <p:cNvPr id="29706"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400" b="1">
                  <a:solidFill>
                    <a:srgbClr val="000000"/>
                  </a:solidFill>
                  <a:ea typeface="MS PGothic" panose="020B0600070205080204" pitchFamily="34" charset="-128"/>
                </a:rPr>
                <a:t>Altogen Labs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11200 Manchaca Road #203</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Austin</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en-US" altLang="en-US" sz="1400" b="1">
                  <a:solidFill>
                    <a:srgbClr val="000000"/>
                  </a:solidFill>
                  <a:ea typeface="MS PGothic" panose="020B0600070205080204" pitchFamily="34" charset="-128"/>
                  <a:sym typeface="Wingdings" panose="05000000000000000000" pitchFamily="2" charset="2"/>
                </a:rPr>
                <a:t>TX</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a:t>
              </a:r>
              <a:r>
                <a:rPr lang="pl-PL" altLang="en-US" sz="1400" b="1">
                  <a:solidFill>
                    <a:srgbClr val="000000"/>
                  </a:solidFill>
                  <a:ea typeface="MS PGothic" panose="020B0600070205080204" pitchFamily="34" charset="-128"/>
                </a:rPr>
                <a:t>7</a:t>
              </a:r>
              <a:r>
                <a:rPr lang="en-US" altLang="en-US" sz="1400" b="1">
                  <a:solidFill>
                    <a:srgbClr val="000000"/>
                  </a:solidFill>
                  <a:ea typeface="MS PGothic" panose="020B0600070205080204" pitchFamily="34" charset="-128"/>
                </a:rPr>
                <a:t>8748</a:t>
              </a:r>
              <a:r>
                <a:rPr lang="pl-PL" altLang="en-US" sz="1400" b="1">
                  <a:solidFill>
                    <a:srgbClr val="000000"/>
                  </a:solidFill>
                  <a:ea typeface="MS PGothic" panose="020B0600070205080204" pitchFamily="34" charset="-128"/>
                </a:rPr>
                <a:t> </a:t>
              </a:r>
              <a:r>
                <a:rPr lang="en-US" altLang="en-US" sz="1400" b="1">
                  <a:solidFill>
                    <a:srgbClr val="000000"/>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000000"/>
                  </a:solidFill>
                  <a:ea typeface="MS PGothic" panose="020B0600070205080204" pitchFamily="34" charset="-128"/>
                  <a:sym typeface="Wingdings" panose="05000000000000000000" pitchFamily="2" charset="2"/>
                </a:rPr>
                <a:t> U</a:t>
              </a:r>
              <a:r>
                <a:rPr lang="pl-PL" altLang="en-US" sz="1400" b="1">
                  <a:solidFill>
                    <a:srgbClr val="000000"/>
                  </a:solidFill>
                  <a:ea typeface="MS PGothic" panose="020B0600070205080204" pitchFamily="34" charset="-128"/>
                </a:rPr>
                <a:t>SA</a:t>
              </a:r>
              <a:endParaRPr lang="pl-PL" altLang="en-US" sz="1400">
                <a:solidFill>
                  <a:srgbClr val="000000"/>
                </a:solidFill>
                <a:ea typeface="MS PGothic" panose="020B0600070205080204" pitchFamily="34" charset="-128"/>
              </a:endParaRPr>
            </a:p>
            <a:p>
              <a:pPr algn="ctr"/>
              <a:r>
                <a:rPr lang="pl-PL" altLang="en-US" sz="1400" b="1">
                  <a:solidFill>
                    <a:srgbClr val="21B2C9"/>
                  </a:solidFill>
                  <a:ea typeface="MS PGothic" panose="020B0600070205080204" pitchFamily="34" charset="-128"/>
                </a:rPr>
                <a:t>Telephone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pl-PL" altLang="en-US" sz="1400" b="1">
                  <a:solidFill>
                    <a:srgbClr val="21B2C9"/>
                  </a:solidFill>
                  <a:ea typeface="MS PGothic" panose="020B0600070205080204" pitchFamily="34" charset="-128"/>
                  <a:sym typeface="Wingdings" panose="05000000000000000000" pitchFamily="2" charset="2"/>
                </a:rPr>
                <a:t> </a:t>
              </a:r>
              <a:r>
                <a:rPr lang="en-US" altLang="en-US" sz="1400" b="1">
                  <a:solidFill>
                    <a:srgbClr val="21B2C9"/>
                  </a:solidFill>
                  <a:ea typeface="MS PGothic" panose="020B0600070205080204" pitchFamily="34" charset="-128"/>
                  <a:sym typeface="Wingdings" panose="05000000000000000000" pitchFamily="2" charset="2"/>
                </a:rPr>
                <a:t>512</a:t>
              </a:r>
              <a:r>
                <a:rPr lang="pl-PL" altLang="en-US" sz="1400" b="1">
                  <a:solidFill>
                    <a:srgbClr val="21B2C9"/>
                  </a:solidFill>
                  <a:ea typeface="MS PGothic" panose="020B0600070205080204" pitchFamily="34" charset="-128"/>
                </a:rPr>
                <a:t> </a:t>
              </a:r>
              <a:r>
                <a:rPr lang="en-US" altLang="en-US" sz="1400" b="1">
                  <a:solidFill>
                    <a:srgbClr val="21B2C9"/>
                  </a:solidFill>
                  <a:ea typeface="MS PGothic" panose="020B0600070205080204" pitchFamily="34" charset="-128"/>
                </a:rPr>
                <a:t>433</a:t>
              </a:r>
              <a:r>
                <a:rPr lang="pl-PL" altLang="en-US" sz="1400" b="1">
                  <a:solidFill>
                    <a:srgbClr val="21B2C9"/>
                  </a:solidFill>
                  <a:ea typeface="MS PGothic" panose="020B0600070205080204" pitchFamily="34" charset="-128"/>
                </a:rPr>
                <a:t> 61</a:t>
              </a:r>
              <a:r>
                <a:rPr lang="en-US" altLang="en-US" sz="1400" b="1">
                  <a:solidFill>
                    <a:srgbClr val="21B2C9"/>
                  </a:solidFill>
                  <a:ea typeface="MS PGothic" panose="020B0600070205080204" pitchFamily="34" charset="-128"/>
                </a:rPr>
                <a:t>77</a:t>
              </a:r>
              <a:r>
                <a:rPr lang="pl-PL" altLang="en-US" sz="1400" b="1">
                  <a:solidFill>
                    <a:srgbClr val="21B2C9"/>
                  </a:solidFill>
                  <a:ea typeface="MS PGothic" panose="020B0600070205080204" pitchFamily="34" charset="-128"/>
                </a:rPr>
                <a:t>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email </a:t>
              </a:r>
              <a:r>
                <a:rPr lang="en-US" altLang="en-US" sz="1400" b="1">
                  <a:solidFill>
                    <a:srgbClr val="21B2C9"/>
                  </a:solidFill>
                  <a:latin typeface="Wingdings" panose="05000000000000000000" pitchFamily="2" charset="2"/>
                  <a:ea typeface="MS PGothic" panose="020B0600070205080204" pitchFamily="34" charset="-128"/>
                  <a:sym typeface="Wingdings" panose="05000000000000000000" pitchFamily="2" charset="2"/>
                </a:rPr>
                <a:t></a:t>
              </a:r>
              <a:r>
                <a:rPr lang="en-US" altLang="en-US" sz="1400" b="1">
                  <a:solidFill>
                    <a:srgbClr val="21B2C9"/>
                  </a:solidFill>
                  <a:ea typeface="MS PGothic" panose="020B0600070205080204" pitchFamily="34" charset="-128"/>
                  <a:sym typeface="Wingdings" panose="05000000000000000000" pitchFamily="2" charset="2"/>
                </a:rPr>
                <a:t> info@altogenlabs.com</a:t>
              </a:r>
              <a:endParaRPr lang="pl-PL" altLang="en-US" sz="1400">
                <a:solidFill>
                  <a:srgbClr val="21B2C9"/>
                </a:solidFill>
                <a:ea typeface="MS PGothic" panose="020B0600070205080204" pitchFamily="34" charset="-128"/>
              </a:endParaRPr>
            </a:p>
          </p:txBody>
        </p:sp>
        <p:pic>
          <p:nvPicPr>
            <p:cNvPr id="2970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3" name="TextBox 1"/>
          <p:cNvSpPr txBox="1">
            <a:spLocks noChangeArrowheads="1"/>
          </p:cNvSpPr>
          <p:nvPr/>
        </p:nvSpPr>
        <p:spPr bwMode="auto">
          <a:xfrm>
            <a:off x="1676400" y="5373688"/>
            <a:ext cx="87630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i="1">
                <a:cs typeface="Arial" panose="020B0604020202020204" pitchFamily="34" charset="0"/>
              </a:rPr>
              <a:t>Contact us to discuss Xenograft model </a:t>
            </a:r>
            <a:r>
              <a:rPr lang="en-US" altLang="en-US" sz="2000" b="1" i="1" u="sng">
                <a:cs typeface="Arial" panose="020B0604020202020204" pitchFamily="34" charset="0"/>
              </a:rPr>
              <a:t>details</a:t>
            </a:r>
            <a:r>
              <a:rPr lang="en-US" altLang="en-US" sz="2000" b="1" i="1">
                <a:cs typeface="Arial" panose="020B0604020202020204" pitchFamily="34" charset="0"/>
              </a:rPr>
              <a:t>, </a:t>
            </a:r>
            <a:r>
              <a:rPr lang="en-US" altLang="en-US" sz="2000" b="1" i="1" u="sng">
                <a:cs typeface="Arial" panose="020B0604020202020204" pitchFamily="34" charset="0"/>
              </a:rPr>
              <a:t>timeline estimates</a:t>
            </a:r>
            <a:r>
              <a:rPr lang="en-US" altLang="en-US" sz="2000" b="1" i="1">
                <a:cs typeface="Arial" panose="020B0604020202020204" pitchFamily="34" charset="0"/>
              </a:rPr>
              <a:t>, and </a:t>
            </a:r>
            <a:r>
              <a:rPr lang="en-US" altLang="en-US" sz="2000" b="1" i="1" u="sng">
                <a:cs typeface="Arial" panose="020B0604020202020204" pitchFamily="34" charset="0"/>
              </a:rPr>
              <a:t>price quotes!</a:t>
            </a:r>
          </a:p>
          <a:p>
            <a:endParaRPr lang="en-US" altLang="en-US">
              <a:cs typeface="Arial" panose="020B0604020202020204" pitchFamily="34" charset="0"/>
            </a:endParaRPr>
          </a:p>
        </p:txBody>
      </p:sp>
      <p:sp>
        <p:nvSpPr>
          <p:cNvPr id="3" name="TextBox 2"/>
          <p:cNvSpPr txBox="1"/>
          <p:nvPr/>
        </p:nvSpPr>
        <p:spPr>
          <a:xfrm>
            <a:off x="7464425" y="4221163"/>
            <a:ext cx="2794000" cy="900112"/>
          </a:xfrm>
          <a:prstGeom prst="rect">
            <a:avLst/>
          </a:prstGeom>
          <a:noFill/>
        </p:spPr>
        <p:txBody>
          <a:bodyPr>
            <a:spAutoFit/>
          </a:bodyPr>
          <a:lstStyle/>
          <a:p>
            <a:pPr>
              <a:defRPr/>
            </a:pPr>
            <a:r>
              <a:rPr lang="en-US" sz="1400" dirty="0" err="1">
                <a:latin typeface="Arial Black" pitchFamily="34" charset="0"/>
              </a:rPr>
              <a:t>Altogen</a:t>
            </a:r>
            <a:r>
              <a:rPr lang="en-US" sz="1400" dirty="0">
                <a:latin typeface="Arial Black" pitchFamily="34" charset="0"/>
              </a:rPr>
              <a:t> Labs can partner with you for any Xenograft research project.</a:t>
            </a:r>
          </a:p>
          <a:p>
            <a:pPr>
              <a:defRPr/>
            </a:pPr>
            <a:r>
              <a:rPr lang="en-US" sz="1050" dirty="0">
                <a:latin typeface="Arial" charset="0"/>
              </a:rPr>
              <a:t>Photo credit: wisegeek.com</a:t>
            </a:r>
          </a:p>
        </p:txBody>
      </p:sp>
      <p:pic>
        <p:nvPicPr>
          <p:cNvPr id="29705" name="Picture 1"/>
          <p:cNvPicPr>
            <a:picLocks noChangeAspect="1"/>
          </p:cNvPicPr>
          <p:nvPr/>
        </p:nvPicPr>
        <p:blipFill>
          <a:blip r:embed="rId5" cstate="print">
            <a:extLst>
              <a:ext uri="{28A0092B-C50C-407E-A947-70E740481C1C}">
                <a14:useLocalDpi xmlns:a14="http://schemas.microsoft.com/office/drawing/2010/main" val="0"/>
              </a:ext>
            </a:extLst>
          </a:blip>
          <a:srcRect r="13414" b="7764"/>
          <a:stretch>
            <a:fillRect/>
          </a:stretch>
        </p:blipFill>
        <p:spPr bwMode="auto">
          <a:xfrm>
            <a:off x="7535864" y="2363789"/>
            <a:ext cx="26193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088443" y="1854200"/>
            <a:ext cx="5375981" cy="584775"/>
          </a:xfrm>
          <a:prstGeom prst="rect">
            <a:avLst/>
          </a:prstGeom>
          <a:noFill/>
        </p:spPr>
        <p:txBody>
          <a:bodyPr wrap="square" rtlCol="0">
            <a:spAutoFit/>
          </a:bodyPr>
          <a:lstStyle/>
          <a:p>
            <a:pPr marL="342900" indent="-342900">
              <a:spcBef>
                <a:spcPct val="50000"/>
              </a:spcBef>
              <a:buClr>
                <a:schemeClr val="accent3"/>
              </a:buClr>
              <a:buFont typeface="Wingdings" pitchFamily="2" charset="2"/>
              <a:buChar char="Ø"/>
              <a:defRPr/>
            </a:pPr>
            <a:r>
              <a:rPr lang="en-US" altLang="en-US" sz="3200" b="1" dirty="0" smtClean="0">
                <a:latin typeface="Arial" panose="020B0604020202020204" pitchFamily="34" charset="0"/>
                <a:ea typeface="MS PGothic" pitchFamily="34" charset="-128"/>
                <a:cs typeface="Arial" panose="020B0604020202020204" pitchFamily="34" charset="0"/>
              </a:rPr>
              <a:t>MC38</a:t>
            </a:r>
            <a:r>
              <a:rPr lang="en-US" altLang="en-US" sz="3200" b="1" dirty="0" smtClean="0">
                <a:latin typeface="Arial" panose="020B0604020202020204" pitchFamily="34" charset="0"/>
                <a:ea typeface="MS PGothic" pitchFamily="34" charset="-128"/>
                <a:cs typeface="Arial" panose="020B0604020202020204" pitchFamily="34" charset="0"/>
              </a:rPr>
              <a:t> </a:t>
            </a:r>
            <a:r>
              <a:rPr lang="en-US" altLang="en-US" sz="3200" b="1" dirty="0">
                <a:latin typeface="Arial" panose="020B0604020202020204" pitchFamily="34" charset="0"/>
                <a:ea typeface="MS PGothic" pitchFamily="34" charset="-128"/>
                <a:cs typeface="Arial" panose="020B0604020202020204" pitchFamily="34" charset="0"/>
              </a:rPr>
              <a:t>Xenograft Model</a:t>
            </a:r>
          </a:p>
        </p:txBody>
      </p:sp>
    </p:spTree>
    <p:extLst>
      <p:ext uri="{BB962C8B-B14F-4D97-AF65-F5344CB8AC3E}">
        <p14:creationId xmlns:p14="http://schemas.microsoft.com/office/powerpoint/2010/main" val="1982053672"/>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1_Concourse">
      <a:majorFont>
        <a:latin typeface=""/>
        <a:ea typeface=""/>
        <a:cs typeface=""/>
      </a:majorFont>
      <a:minorFont>
        <a:latin typefac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extLst>
    <a:ext uri="{05A4C25C-085E-4340-85A3-A5531E510DB2}">
      <thm15:themeFamily xmlns:thm15="http://schemas.microsoft.com/office/thememl/2012/main" name="Theme1" id="{9B837493-7EA7-4DAA-B380-5CC98F0A51AA}" vid="{87B4CE05-0FB5-47BD-A166-B73C520EACC5}"/>
    </a:ext>
  </a:extLst>
</a:theme>
</file>

<file path=ppt/theme/theme2.xml><?xml version="1.0" encoding="utf-8"?>
<a:theme xmlns:a="http://schemas.openxmlformats.org/drawingml/2006/main" name="Theme2">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Theme1</Template>
  <TotalTime>171</TotalTime>
  <Words>595</Words>
  <Application>Microsoft Office PowerPoint</Application>
  <PresentationFormat>Widescreen</PresentationFormat>
  <Paragraphs>95</Paragraphs>
  <Slides>7</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vt:i4>
      </vt:variant>
    </vt:vector>
  </HeadingPairs>
  <TitlesOfParts>
    <vt:vector size="20" baseType="lpstr">
      <vt:lpstr>MS PGothic</vt:lpstr>
      <vt:lpstr>Arial</vt:lpstr>
      <vt:lpstr>Arial Black</vt:lpstr>
      <vt:lpstr>Calibri</vt:lpstr>
      <vt:lpstr>Constantia</vt:lpstr>
      <vt:lpstr>Lucida Sans Unicode</vt:lpstr>
      <vt:lpstr>Times New Roman</vt:lpstr>
      <vt:lpstr>Verdana</vt:lpstr>
      <vt:lpstr>Wingdings</vt:lpstr>
      <vt:lpstr>Wingdings 2</vt:lpstr>
      <vt:lpstr>Wingdings 3</vt:lpstr>
      <vt:lpstr>Theme1</vt:lpstr>
      <vt:lpstr>Theme2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Irina Burlak</dc:creator>
  <cp:lastModifiedBy>Irina Burlak</cp:lastModifiedBy>
  <cp:revision>4</cp:revision>
  <dcterms:created xsi:type="dcterms:W3CDTF">2018-01-12T20:33:13Z</dcterms:created>
  <dcterms:modified xsi:type="dcterms:W3CDTF">2018-01-12T23:24:46Z</dcterms:modified>
</cp:coreProperties>
</file>