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A1BCB-8249-4BE3-8406-371051CBD58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8BDDC-F9B7-4B05-8893-5E382F26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72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9576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850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28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9532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7404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3450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33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62EFCEE-8DAC-43DB-9BAB-3BDDB0EE974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D2E98A-3DF2-4831-A695-AF212A421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76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61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162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383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3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836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037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483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842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70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19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62EFCEE-8DAC-43DB-9BAB-3BDDB0EE974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D2E98A-3DF2-4831-A695-AF212A421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9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62EFCEE-8DAC-43DB-9BAB-3BDDB0EE974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D2E98A-3DF2-4831-A695-AF212A421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43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62EFCEE-8DAC-43DB-9BAB-3BDDB0EE974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D2E98A-3DF2-4831-A695-AF212A421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75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62EFCEE-8DAC-43DB-9BAB-3BDDB0EE974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D2E98A-3DF2-4831-A695-AF212A421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55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2EFCEE-8DAC-43DB-9BAB-3BDDB0EE974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D2E98A-3DF2-4831-A695-AF212A421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19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FCEE-8DAC-43DB-9BAB-3BDDB0EE974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E98A-3DF2-4831-A695-AF212A421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5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FCEE-8DAC-43DB-9BAB-3BDDB0EE974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E98A-3DF2-4831-A695-AF212A421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4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411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862EFCEE-8DAC-43DB-9BAB-3BDDB0EE974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3FD2E98A-3DF2-4831-A695-AF212A421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03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99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7" y="2217738"/>
            <a:ext cx="6513690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/>
              <a:t>The tumorigenic and weakly metastatic LL/2 cell line was isolated from tumor cells of a mouse with a Lewis lung </a:t>
            </a:r>
            <a:r>
              <a:rPr lang="en-US" sz="1500" dirty="0" smtClean="0"/>
              <a:t>carcinoma. The </a:t>
            </a:r>
            <a:r>
              <a:rPr lang="en-US" sz="1500" dirty="0"/>
              <a:t>LL/2 </a:t>
            </a:r>
            <a:r>
              <a:rPr lang="en-US" sz="1500" dirty="0" smtClean="0"/>
              <a:t>cell line </a:t>
            </a:r>
            <a:r>
              <a:rPr lang="en-US" sz="1500" dirty="0"/>
              <a:t>is highly utilized as a model for metastasis and employed for studying the mechanisms of lung cancer chemotherapeutic agents. </a:t>
            </a:r>
            <a:endParaRPr lang="en-US" sz="15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 smtClean="0"/>
              <a:t>The </a:t>
            </a:r>
            <a:r>
              <a:rPr lang="en-US" sz="1500" dirty="0"/>
              <a:t>LL/2 human lung cell line is used to create the CDX (Cell Line Derived Xenograft) LL/2  xenograft mouse model that is resistant to </a:t>
            </a:r>
            <a:r>
              <a:rPr lang="en-US" sz="1500" dirty="0" err="1"/>
              <a:t>carmustine</a:t>
            </a:r>
            <a:r>
              <a:rPr lang="en-US" sz="1500" dirty="0"/>
              <a:t> and allows anti-tumor growth studies</a:t>
            </a:r>
            <a:r>
              <a:rPr lang="en-US" sz="1500" dirty="0" smtClean="0"/>
              <a:t>.</a:t>
            </a:r>
            <a:endParaRPr lang="en-US" sz="1500" dirty="0"/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5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5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5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>
                <a:cs typeface="Times New Roman" panose="02020603050405020304" pitchFamily="18" charset="0"/>
              </a:rPr>
              <a:t>Typically, </a:t>
            </a:r>
            <a:r>
              <a:rPr lang="en-US" altLang="en-US" sz="15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5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500" dirty="0">
                <a:cs typeface="Times New Roman" panose="02020603050405020304" pitchFamily="18" charset="0"/>
              </a:rPr>
              <a:t> </a:t>
            </a:r>
            <a:r>
              <a:rPr lang="en-US" altLang="en-US" sz="15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5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5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LL/2</a:t>
            </a:r>
            <a:r>
              <a:rPr lang="en-US" altLang="en-US" sz="3200" b="1" dirty="0" smtClean="0">
                <a:ea typeface="MS PGothic" pitchFamily="34" charset="-128"/>
              </a:rPr>
              <a:t>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37689" y="4811285"/>
            <a:ext cx="36350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560" y="2217738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482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LL/2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373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LL/2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6456600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LL/2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4220762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LL/2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5954043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LL/2 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LL/2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LL/2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LL/2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LL/2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130808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948266" y="2438400"/>
            <a:ext cx="5441245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LL/2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3179158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618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7</cp:revision>
  <dcterms:created xsi:type="dcterms:W3CDTF">2018-01-10T03:48:22Z</dcterms:created>
  <dcterms:modified xsi:type="dcterms:W3CDTF">2018-01-12T02:50:19Z</dcterms:modified>
</cp:coreProperties>
</file>