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838DC-71F8-4442-8796-EA278CCEAE0C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796F5-B61F-4C65-A6EE-B88CDA12A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8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26449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301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84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9253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2657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74463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498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4540531-22E0-437D-AEC1-1FE8BFFBC834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DF740F-2B48-48B4-82DF-E2EB6C883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531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423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52434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756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6912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777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728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244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2372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798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6269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4540531-22E0-437D-AEC1-1FE8BFFBC834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DF740F-2B48-48B4-82DF-E2EB6C883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33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4540531-22E0-437D-AEC1-1FE8BFFBC834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DF740F-2B48-48B4-82DF-E2EB6C883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678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4540531-22E0-437D-AEC1-1FE8BFFBC834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DF740F-2B48-48B4-82DF-E2EB6C883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830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4540531-22E0-437D-AEC1-1FE8BFFBC834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DF740F-2B48-48B4-82DF-E2EB6C883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748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540531-22E0-437D-AEC1-1FE8BFFBC834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DF740F-2B48-48B4-82DF-E2EB6C883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316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0531-22E0-437D-AEC1-1FE8BFFBC83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740F-2B48-48B4-82DF-E2EB6C883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2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0531-22E0-437D-AEC1-1FE8BFFBC83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740F-2B48-48B4-82DF-E2EB6C883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9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919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D4540531-22E0-437D-AEC1-1FE8BFFBC834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7EDF740F-2B48-48B4-82DF-E2EB6C883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735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037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575734" y="2217738"/>
            <a:ext cx="7473244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/>
              <a:t>The </a:t>
            </a:r>
            <a:r>
              <a:rPr lang="en-US" sz="1400" dirty="0" smtClean="0"/>
              <a:t>HepG2 </a:t>
            </a:r>
            <a:r>
              <a:rPr lang="en-US" sz="1400" dirty="0"/>
              <a:t>epithelial</a:t>
            </a:r>
            <a:r>
              <a:rPr lang="en-US" sz="1400" dirty="0" smtClean="0"/>
              <a:t> </a:t>
            </a:r>
            <a:r>
              <a:rPr lang="en-US" sz="1400" dirty="0"/>
              <a:t>cell line </a:t>
            </a:r>
            <a:r>
              <a:rPr lang="en-US" sz="1400" dirty="0" smtClean="0"/>
              <a:t>is </a:t>
            </a:r>
            <a:r>
              <a:rPr lang="en-US" sz="1400" dirty="0"/>
              <a:t>established from the liver cells of a 15-year-old male patient with hepatocellular carcinoma. HepG2 cells produce various plasma proteins, such as albumin, transferrin, fibrinogen, plasminogen, and respond to human growth hormone (</a:t>
            </a:r>
            <a:r>
              <a:rPr lang="en-US" sz="1400" dirty="0" err="1"/>
              <a:t>hGH</a:t>
            </a:r>
            <a:r>
              <a:rPr lang="en-US" sz="1400" dirty="0"/>
              <a:t>). The HepG2 cell line is employed in trials with bio-artificial devices for liver failure and is an appropriate host for studies of liver metabolism and toxicity of xenobiotics.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/>
              <a:t>HepG2</a:t>
            </a:r>
            <a:r>
              <a:rPr lang="en-US" sz="1400" dirty="0" smtClean="0"/>
              <a:t> human liver </a:t>
            </a:r>
            <a:r>
              <a:rPr lang="en-US" sz="1400" dirty="0"/>
              <a:t>cell line is used to create the CDX (Cell Line Derived Xenograft) </a:t>
            </a:r>
            <a:r>
              <a:rPr lang="en-US" sz="1400" dirty="0"/>
              <a:t>HepG2</a:t>
            </a:r>
            <a:r>
              <a:rPr lang="en-US" sz="1400" dirty="0" smtClean="0"/>
              <a:t> </a:t>
            </a:r>
            <a:r>
              <a:rPr lang="en-US" sz="1400" dirty="0" smtClean="0"/>
              <a:t>xenograft </a:t>
            </a:r>
            <a:r>
              <a:rPr lang="en-US" sz="1400" dirty="0"/>
              <a:t>mouse </a:t>
            </a:r>
            <a:r>
              <a:rPr lang="en-US" sz="1400" dirty="0" smtClean="0"/>
              <a:t>model, a </a:t>
            </a:r>
            <a:r>
              <a:rPr lang="en-US" sz="1400" dirty="0"/>
              <a:t>highly </a:t>
            </a:r>
            <a:r>
              <a:rPr lang="en-US" sz="1400" dirty="0" smtClean="0"/>
              <a:t>utilized CDX </a:t>
            </a:r>
            <a:r>
              <a:rPr lang="en-US" sz="1400" dirty="0"/>
              <a:t>in </a:t>
            </a:r>
            <a:r>
              <a:rPr lang="en-US" sz="1400" dirty="0" smtClean="0"/>
              <a:t>liver</a:t>
            </a:r>
            <a:r>
              <a:rPr lang="en-US" sz="1400" dirty="0" smtClean="0"/>
              <a:t> </a:t>
            </a:r>
            <a:r>
              <a:rPr lang="en-US" sz="1400" dirty="0"/>
              <a:t>cancer research </a:t>
            </a:r>
            <a:r>
              <a:rPr lang="en-US" sz="1400" dirty="0" smtClean="0"/>
              <a:t>to </a:t>
            </a:r>
            <a:r>
              <a:rPr lang="en-US" sz="1400" dirty="0"/>
              <a:t>assess the effectiveness of anti-cancer medicines for targeting of angiogenesis such as bevacizumab and </a:t>
            </a:r>
            <a:r>
              <a:rPr lang="en-US" sz="1400" dirty="0" smtClean="0"/>
              <a:t>rapamycin. </a:t>
            </a:r>
            <a:r>
              <a:rPr lang="en-US" sz="1400" dirty="0" smtClean="0"/>
              <a:t>The </a:t>
            </a:r>
            <a:r>
              <a:rPr lang="en-US" sz="1400" dirty="0"/>
              <a:t>HepG2</a:t>
            </a:r>
            <a:r>
              <a:rPr lang="en-US" sz="1400" dirty="0" smtClean="0"/>
              <a:t> </a:t>
            </a:r>
            <a:r>
              <a:rPr lang="en-US" sz="1400" dirty="0" smtClean="0"/>
              <a:t>xenograft model </a:t>
            </a:r>
            <a:r>
              <a:rPr lang="en-US" sz="1400" dirty="0"/>
              <a:t>is </a:t>
            </a:r>
            <a:r>
              <a:rPr lang="en-US" sz="1400" dirty="0" smtClean="0"/>
              <a:t>useful </a:t>
            </a:r>
            <a:r>
              <a:rPr lang="en-US" sz="1400" dirty="0"/>
              <a:t>for biomedical research related </a:t>
            </a:r>
            <a:r>
              <a:rPr lang="en-US" sz="1400" dirty="0" smtClean="0"/>
              <a:t>to </a:t>
            </a:r>
            <a:r>
              <a:rPr lang="en-US" sz="1400" dirty="0" smtClean="0"/>
              <a:t>liver cancer</a:t>
            </a:r>
            <a:r>
              <a:rPr lang="en-US" sz="1400" dirty="0" smtClean="0"/>
              <a:t>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HepG2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77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HepG2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3209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HepG2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70620983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HepG2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20027912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HepG2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6886035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HepG2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HepG2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HepG2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HepG2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HepG2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221167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100380" y="2438400"/>
            <a:ext cx="6090834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HepG2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6728948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2405</TotalTime>
  <Words>647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5</cp:revision>
  <dcterms:created xsi:type="dcterms:W3CDTF">2018-01-14T00:27:27Z</dcterms:created>
  <dcterms:modified xsi:type="dcterms:W3CDTF">2018-01-15T16:33:24Z</dcterms:modified>
</cp:coreProperties>
</file>