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0"/>
  </p:notesMasterIdLst>
  <p:sldIdLst>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4E227-5454-46B9-9A72-35644ED7ADBE}"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EA9D2-C637-4A54-ABE2-39B99813DA1C}" type="slidenum">
              <a:rPr lang="en-US" smtClean="0"/>
              <a:t>‹#›</a:t>
            </a:fld>
            <a:endParaRPr lang="en-US"/>
          </a:p>
        </p:txBody>
      </p:sp>
    </p:spTree>
    <p:extLst>
      <p:ext uri="{BB962C8B-B14F-4D97-AF65-F5344CB8AC3E}">
        <p14:creationId xmlns:p14="http://schemas.microsoft.com/office/powerpoint/2010/main" val="4346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1457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5578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Altogen labs</a:t>
            </a:r>
            <a:endParaRPr lang="en-US"/>
          </a:p>
        </p:txBody>
      </p:sp>
    </p:spTree>
    <p:extLst>
      <p:ext uri="{BB962C8B-B14F-4D97-AF65-F5344CB8AC3E}">
        <p14:creationId xmlns:p14="http://schemas.microsoft.com/office/powerpoint/2010/main" val="371037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65385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104197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27133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E7E4B4-7AC5-449C-BE47-5344E8766AC0}" type="slidenum">
              <a:rPr lang="en-US" altLang="en-US" smtClean="0">
                <a:latin typeface="Calibri" panose="020F0502020204030204" pitchFamily="34" charset="0"/>
                <a:cs typeface="Arial" panose="020B0604020202020204" pitchFamily="34" charset="0"/>
              </a:rPr>
              <a:pPr/>
              <a:t>7</a:t>
            </a:fld>
            <a:endParaRPr lang="en-US" altLang="en-US"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377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sz="1800">
              <a:latin typeface="+mn-lt"/>
              <a:cs typeface="+mn-cs"/>
            </a:endParaRPr>
          </a:p>
        </p:txBody>
      </p:sp>
      <p:sp>
        <p:nvSpPr>
          <p:cNvPr id="5" name="Freeform 7"/>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sp>
        <p:nvSpPr>
          <p:cNvPr id="6" name="Right Triangle 5"/>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sz="1800"/>
          </a:p>
        </p:txBody>
      </p:sp>
      <p:cxnSp>
        <p:nvCxnSpPr>
          <p:cNvPr id="7" name="Straight Connector 6"/>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Chevron 6"/>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sz="1800"/>
          </a:p>
        </p:txBody>
      </p:sp>
      <p:sp>
        <p:nvSpPr>
          <p:cNvPr id="9" name="Chevron 7"/>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sz="180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extLst/>
          </a:lstStyle>
          <a:p>
            <a:fld id="{C0481AE9-E150-433D-AEE2-C8D7B3B002F0}" type="datetimeFigureOut">
              <a:rPr lang="en-US" smtClean="0"/>
              <a:t>1/12/2018</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smtClean="0"/>
            </a:lvl1pPr>
          </a:lstStyle>
          <a:p>
            <a:fld id="{0F0E0BAF-A60B-44F4-A3DA-B9B876C78A6C}" type="slidenum">
              <a:rPr lang="en-US" smtClean="0"/>
              <a:t>‹#›</a:t>
            </a:fld>
            <a:endParaRPr lang="en-US"/>
          </a:p>
        </p:txBody>
      </p:sp>
    </p:spTree>
    <p:extLst>
      <p:ext uri="{BB962C8B-B14F-4D97-AF65-F5344CB8AC3E}">
        <p14:creationId xmlns:p14="http://schemas.microsoft.com/office/powerpoint/2010/main" val="25911845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333402-5D7C-4715-A974-FD8A7D36442C}" type="datetime1">
              <a:rPr lang="en-US"/>
              <a:pPr>
                <a:defRPr/>
              </a:pPr>
              <a:t>1/12/2018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17"/>
          <p:cNvSpPr>
            <a:spLocks noGrp="1"/>
          </p:cNvSpPr>
          <p:nvPr>
            <p:ph type="sldNum" sz="quarter" idx="12"/>
          </p:nvPr>
        </p:nvSpPr>
        <p:spPr/>
        <p:txBody>
          <a:bodyPr/>
          <a:lstStyle>
            <a:lvl1pPr>
              <a:defRPr/>
            </a:lvl1pPr>
          </a:lstStyle>
          <a:p>
            <a:pPr>
              <a:defRPr/>
            </a:pPr>
            <a:fld id="{F228BE4A-3182-4679-B07A-D4A1F55626BA}" type="slidenum">
              <a:rPr lang="en-US" altLang="en-US"/>
              <a:pPr>
                <a:defRPr/>
              </a:pPr>
              <a:t>‹#›</a:t>
            </a:fld>
            <a:endParaRPr lang="en-US" altLang="en-US"/>
          </a:p>
        </p:txBody>
      </p:sp>
    </p:spTree>
    <p:extLst>
      <p:ext uri="{BB962C8B-B14F-4D97-AF65-F5344CB8AC3E}">
        <p14:creationId xmlns:p14="http://schemas.microsoft.com/office/powerpoint/2010/main" val="32081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121BC1-504A-404C-9F3A-683AAA00F1A2}"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173DB061-30B7-4BDF-9E8B-4F63AC55E743}" type="slidenum">
              <a:rPr lang="en-US" altLang="en-US"/>
              <a:pPr>
                <a:defRPr/>
              </a:pPr>
              <a:t>‹#›</a:t>
            </a:fld>
            <a:endParaRPr lang="en-US" altLang="en-US"/>
          </a:p>
        </p:txBody>
      </p:sp>
    </p:spTree>
    <p:extLst>
      <p:ext uri="{BB962C8B-B14F-4D97-AF65-F5344CB8AC3E}">
        <p14:creationId xmlns:p14="http://schemas.microsoft.com/office/powerpoint/2010/main" val="31153414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29B897-9B74-41C2-A8F8-331FB0283344}" type="datetime1">
              <a:rPr lang="en-US"/>
              <a:pPr>
                <a:defRPr/>
              </a:pPr>
              <a:t>1/12/2018</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7" name="Slide Number Placeholder 17"/>
          <p:cNvSpPr>
            <a:spLocks noGrp="1"/>
          </p:cNvSpPr>
          <p:nvPr>
            <p:ph type="sldNum" sz="quarter" idx="12"/>
          </p:nvPr>
        </p:nvSpPr>
        <p:spPr/>
        <p:txBody>
          <a:bodyPr/>
          <a:lstStyle>
            <a:lvl1pPr>
              <a:defRPr/>
            </a:lvl1pPr>
          </a:lstStyle>
          <a:p>
            <a:pPr>
              <a:defRPr/>
            </a:pPr>
            <a:fld id="{FB749226-46E9-4875-B4F4-EFAC5B68013A}" type="slidenum">
              <a:rPr lang="en-US" altLang="en-US"/>
              <a:pPr>
                <a:defRPr/>
              </a:pPr>
              <a:t>‹#›</a:t>
            </a:fld>
            <a:endParaRPr lang="en-US" altLang="en-US"/>
          </a:p>
        </p:txBody>
      </p:sp>
    </p:spTree>
    <p:extLst>
      <p:ext uri="{BB962C8B-B14F-4D97-AF65-F5344CB8AC3E}">
        <p14:creationId xmlns:p14="http://schemas.microsoft.com/office/powerpoint/2010/main" val="252999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1A3EFA9-380E-4303-BFE5-62F63D16EC5F}" type="datetime1">
              <a:rPr lang="en-US"/>
              <a:pPr>
                <a:defRPr/>
              </a:pPr>
              <a:t>1/12/2018</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9" name="Slide Number Placeholder 17"/>
          <p:cNvSpPr>
            <a:spLocks noGrp="1"/>
          </p:cNvSpPr>
          <p:nvPr>
            <p:ph type="sldNum" sz="quarter" idx="12"/>
          </p:nvPr>
        </p:nvSpPr>
        <p:spPr/>
        <p:txBody>
          <a:bodyPr/>
          <a:lstStyle>
            <a:lvl1pPr>
              <a:defRPr/>
            </a:lvl1pPr>
          </a:lstStyle>
          <a:p>
            <a:pPr>
              <a:defRPr/>
            </a:pPr>
            <a:fld id="{DE77C342-6586-4E85-8C37-C6C684BADF9B}" type="slidenum">
              <a:rPr lang="en-US" altLang="en-US"/>
              <a:pPr>
                <a:defRPr/>
              </a:pPr>
              <a:t>‹#›</a:t>
            </a:fld>
            <a:endParaRPr lang="en-US" altLang="en-US"/>
          </a:p>
        </p:txBody>
      </p:sp>
    </p:spTree>
    <p:extLst>
      <p:ext uri="{BB962C8B-B14F-4D97-AF65-F5344CB8AC3E}">
        <p14:creationId xmlns:p14="http://schemas.microsoft.com/office/powerpoint/2010/main" val="4193378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2A6F438-5E4B-43FE-B805-1784D23D1B04}" type="datetime1">
              <a:rPr lang="en-US"/>
              <a:pPr>
                <a:defRPr/>
              </a:pPr>
              <a:t>1/12/2018</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5" name="Slide Number Placeholder 17"/>
          <p:cNvSpPr>
            <a:spLocks noGrp="1"/>
          </p:cNvSpPr>
          <p:nvPr>
            <p:ph type="sldNum" sz="quarter" idx="12"/>
          </p:nvPr>
        </p:nvSpPr>
        <p:spPr/>
        <p:txBody>
          <a:bodyPr/>
          <a:lstStyle>
            <a:lvl1pPr>
              <a:defRPr/>
            </a:lvl1pPr>
          </a:lstStyle>
          <a:p>
            <a:pPr>
              <a:defRPr/>
            </a:pPr>
            <a:fld id="{95037B5B-7765-4065-86DD-35C411B5AEF5}" type="slidenum">
              <a:rPr lang="en-US" altLang="en-US"/>
              <a:pPr>
                <a:defRPr/>
              </a:pPr>
              <a:t>‹#›</a:t>
            </a:fld>
            <a:endParaRPr lang="en-US" altLang="en-US"/>
          </a:p>
        </p:txBody>
      </p:sp>
    </p:spTree>
    <p:extLst>
      <p:ext uri="{BB962C8B-B14F-4D97-AF65-F5344CB8AC3E}">
        <p14:creationId xmlns:p14="http://schemas.microsoft.com/office/powerpoint/2010/main" val="184060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8296DA0-B9BF-428B-9687-090103C16FE2}" type="datetime1">
              <a:rPr lang="en-US"/>
              <a:pPr>
                <a:defRPr/>
              </a:pPr>
              <a:t>1/12/2018</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4" name="Slide Number Placeholder 17"/>
          <p:cNvSpPr>
            <a:spLocks noGrp="1"/>
          </p:cNvSpPr>
          <p:nvPr>
            <p:ph type="sldNum" sz="quarter" idx="12"/>
          </p:nvPr>
        </p:nvSpPr>
        <p:spPr/>
        <p:txBody>
          <a:bodyPr/>
          <a:lstStyle>
            <a:lvl1pPr>
              <a:defRPr/>
            </a:lvl1pPr>
          </a:lstStyle>
          <a:p>
            <a:pPr>
              <a:defRPr/>
            </a:pPr>
            <a:fld id="{82A8E50B-D5BC-44BB-B4F0-EC12B5A2A04B}" type="slidenum">
              <a:rPr lang="en-US" altLang="en-US"/>
              <a:pPr>
                <a:defRPr/>
              </a:pPr>
              <a:t>‹#›</a:t>
            </a:fld>
            <a:endParaRPr lang="en-US" altLang="en-US"/>
          </a:p>
        </p:txBody>
      </p:sp>
    </p:spTree>
    <p:extLst>
      <p:ext uri="{BB962C8B-B14F-4D97-AF65-F5344CB8AC3E}">
        <p14:creationId xmlns:p14="http://schemas.microsoft.com/office/powerpoint/2010/main" val="82033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8946B94-889D-4F56-91B7-E9F4C0590855}" type="datetime1">
              <a:rPr lang="en-US"/>
              <a:pPr>
                <a:defRPr/>
              </a:pPr>
              <a:t>1/12/2018</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7" name="Slide Number Placeholder 17"/>
          <p:cNvSpPr>
            <a:spLocks noGrp="1"/>
          </p:cNvSpPr>
          <p:nvPr>
            <p:ph type="sldNum" sz="quarter" idx="12"/>
          </p:nvPr>
        </p:nvSpPr>
        <p:spPr/>
        <p:txBody>
          <a:bodyPr/>
          <a:lstStyle>
            <a:lvl1pPr>
              <a:defRPr/>
            </a:lvl1pPr>
          </a:lstStyle>
          <a:p>
            <a:pPr>
              <a:defRPr/>
            </a:pPr>
            <a:fld id="{50F0494A-5F52-4B59-9421-7560DEDE88EC}" type="slidenum">
              <a:rPr lang="en-US" altLang="en-US"/>
              <a:pPr>
                <a:defRPr/>
              </a:pPr>
              <a:t>‹#›</a:t>
            </a:fld>
            <a:endParaRPr lang="en-US" altLang="en-US"/>
          </a:p>
        </p:txBody>
      </p:sp>
    </p:spTree>
    <p:extLst>
      <p:ext uri="{BB962C8B-B14F-4D97-AF65-F5344CB8AC3E}">
        <p14:creationId xmlns:p14="http://schemas.microsoft.com/office/powerpoint/2010/main" val="4135585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ight Triangle 11"/>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sp>
        <p:nvSpPr>
          <p:cNvPr id="8"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5FD8A9C-1F33-4258-964A-F7FED737AD2D}" type="datetime1">
              <a:rPr lang="en-US"/>
              <a:pPr>
                <a:defRPr/>
              </a:pPr>
              <a:t>1/12/2018</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11" name="Slide Number Placeholder 6"/>
          <p:cNvSpPr>
            <a:spLocks noGrp="1"/>
          </p:cNvSpPr>
          <p:nvPr>
            <p:ph type="sldNum" sz="quarter" idx="12"/>
          </p:nvPr>
        </p:nvSpPr>
        <p:spPr>
          <a:xfrm>
            <a:off x="10769600" y="6356351"/>
            <a:ext cx="812800" cy="365125"/>
          </a:xfrm>
        </p:spPr>
        <p:txBody>
          <a:bodyPr/>
          <a:lstStyle>
            <a:lvl1pPr>
              <a:defRPr smtClean="0"/>
            </a:lvl1pPr>
          </a:lstStyle>
          <a:p>
            <a:pPr>
              <a:defRPr/>
            </a:pPr>
            <a:fld id="{35E5DE6A-01FD-4AD1-8470-E49C3BB3B721}" type="slidenum">
              <a:rPr lang="en-US" altLang="en-US"/>
              <a:pPr>
                <a:defRPr/>
              </a:pPr>
              <a:t>‹#›</a:t>
            </a:fld>
            <a:endParaRPr lang="en-US" altLang="en-US"/>
          </a:p>
        </p:txBody>
      </p:sp>
    </p:spTree>
    <p:extLst>
      <p:ext uri="{BB962C8B-B14F-4D97-AF65-F5344CB8AC3E}">
        <p14:creationId xmlns:p14="http://schemas.microsoft.com/office/powerpoint/2010/main" val="2772145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D07BD21-992D-4A2B-8526-FF0F005E9E89}" type="datetime1">
              <a:rPr lang="en-US"/>
              <a:pPr>
                <a:defRPr/>
              </a:pPr>
              <a:t>1/12/2018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17"/>
          <p:cNvSpPr>
            <a:spLocks noGrp="1"/>
          </p:cNvSpPr>
          <p:nvPr>
            <p:ph type="sldNum" sz="quarter" idx="12"/>
          </p:nvPr>
        </p:nvSpPr>
        <p:spPr/>
        <p:txBody>
          <a:bodyPr/>
          <a:lstStyle>
            <a:lvl1pPr>
              <a:defRPr/>
            </a:lvl1pPr>
          </a:lstStyle>
          <a:p>
            <a:pPr>
              <a:defRPr/>
            </a:pPr>
            <a:fld id="{7B873939-C452-4C4B-B6D8-C03762CEE67C}" type="slidenum">
              <a:rPr lang="en-US" altLang="en-US"/>
              <a:pPr>
                <a:defRPr/>
              </a:pPr>
              <a:t>‹#›</a:t>
            </a:fld>
            <a:endParaRPr lang="en-US" altLang="en-US"/>
          </a:p>
        </p:txBody>
      </p:sp>
    </p:spTree>
    <p:extLst>
      <p:ext uri="{BB962C8B-B14F-4D97-AF65-F5344CB8AC3E}">
        <p14:creationId xmlns:p14="http://schemas.microsoft.com/office/powerpoint/2010/main" val="3121875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FFB0CAA-8926-4204-ACA3-B446221F417C}" type="datetime1">
              <a:rPr lang="en-US"/>
              <a:pPr>
                <a:defRPr/>
              </a:pPr>
              <a:t>1/12/2018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17"/>
          <p:cNvSpPr>
            <a:spLocks noGrp="1"/>
          </p:cNvSpPr>
          <p:nvPr>
            <p:ph type="sldNum" sz="quarter" idx="12"/>
          </p:nvPr>
        </p:nvSpPr>
        <p:spPr/>
        <p:txBody>
          <a:bodyPr/>
          <a:lstStyle>
            <a:lvl1pPr>
              <a:defRPr/>
            </a:lvl1pPr>
          </a:lstStyle>
          <a:p>
            <a:pPr>
              <a:defRPr/>
            </a:pPr>
            <a:fld id="{60E345AC-6A8D-4D48-BEC4-7DDC98CDF55C}" type="slidenum">
              <a:rPr lang="en-US" altLang="en-US"/>
              <a:pPr>
                <a:defRPr/>
              </a:pPr>
              <a:t>‹#›</a:t>
            </a:fld>
            <a:endParaRPr lang="en-US" altLang="en-US"/>
          </a:p>
        </p:txBody>
      </p:sp>
    </p:spTree>
    <p:extLst>
      <p:ext uri="{BB962C8B-B14F-4D97-AF65-F5344CB8AC3E}">
        <p14:creationId xmlns:p14="http://schemas.microsoft.com/office/powerpoint/2010/main" val="318007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sz="1800">
              <a:latin typeface="+mn-lt"/>
              <a:cs typeface="+mn-cs"/>
            </a:endParaRPr>
          </a:p>
        </p:txBody>
      </p:sp>
      <p:sp>
        <p:nvSpPr>
          <p:cNvPr id="6" name="Freeform 7"/>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sp>
        <p:nvSpPr>
          <p:cNvPr id="7" name="Right Triangle 6"/>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sz="1800"/>
          </a:p>
        </p:txBody>
      </p:sp>
      <p:cxnSp>
        <p:nvCxnSpPr>
          <p:cNvPr id="9" name="Straight Connector 8"/>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fld id="{C0481AE9-E150-433D-AEE2-C8D7B3B002F0}" type="datetimeFigureOut">
              <a:rPr lang="en-US" smtClean="0"/>
              <a:t>1/12/2018</a:t>
            </a:fld>
            <a:endParaRPr lang="en-US"/>
          </a:p>
        </p:txBody>
      </p:sp>
      <p:sp>
        <p:nvSpPr>
          <p:cNvPr id="11" name="Footer Placeholder 5"/>
          <p:cNvSpPr>
            <a:spLocks noGrp="1"/>
          </p:cNvSpPr>
          <p:nvPr>
            <p:ph type="ftr" sz="quarter" idx="11"/>
          </p:nvPr>
        </p:nvSpPr>
        <p:spPr/>
        <p:txBody>
          <a:bodyPr/>
          <a:lstStyle>
            <a:lvl1pPr>
              <a:defRPr/>
            </a:lvl1pPr>
          </a:lstStyle>
          <a:p>
            <a:endParaRPr lang="en-US"/>
          </a:p>
        </p:txBody>
      </p:sp>
      <p:sp>
        <p:nvSpPr>
          <p:cNvPr id="12" name="Slide Number Placeholder 6"/>
          <p:cNvSpPr>
            <a:spLocks noGrp="1"/>
          </p:cNvSpPr>
          <p:nvPr>
            <p:ph type="sldNum" sz="quarter" idx="12"/>
          </p:nvPr>
        </p:nvSpPr>
        <p:spPr/>
        <p:txBody>
          <a:bodyPr/>
          <a:lstStyle>
            <a:lvl1pPr>
              <a:defRPr smtClean="0"/>
            </a:lvl1pPr>
          </a:lstStyle>
          <a:p>
            <a:fld id="{0F0E0BAF-A60B-44F4-A3DA-B9B876C78A6C}" type="slidenum">
              <a:rPr lang="en-US" smtClean="0"/>
              <a:t>‹#›</a:t>
            </a:fld>
            <a:endParaRPr lang="en-US"/>
          </a:p>
        </p:txBody>
      </p:sp>
    </p:spTree>
    <p:extLst>
      <p:ext uri="{BB962C8B-B14F-4D97-AF65-F5344CB8AC3E}">
        <p14:creationId xmlns:p14="http://schemas.microsoft.com/office/powerpoint/2010/main" val="40636487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fld id="{C0481AE9-E150-433D-AEE2-C8D7B3B002F0}" type="datetimeFigureOut">
              <a:rPr lang="en-US" smtClean="0"/>
              <a:t>1/12/2018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0F0E0BAF-A60B-44F4-A3DA-B9B876C78A6C}" type="slidenum">
              <a:rPr lang="en-US" smtClean="0"/>
              <a:t>‹#›</a:t>
            </a:fld>
            <a:endParaRPr lang="en-US"/>
          </a:p>
        </p:txBody>
      </p:sp>
    </p:spTree>
    <p:extLst>
      <p:ext uri="{BB962C8B-B14F-4D97-AF65-F5344CB8AC3E}">
        <p14:creationId xmlns:p14="http://schemas.microsoft.com/office/powerpoint/2010/main" val="27667509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sz="1800">
              <a:latin typeface="+mn-lt"/>
              <a:cs typeface="+mn-cs"/>
            </a:endParaRPr>
          </a:p>
        </p:txBody>
      </p:sp>
      <p:sp>
        <p:nvSpPr>
          <p:cNvPr id="4" name="Freeform 7"/>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sp>
        <p:nvSpPr>
          <p:cNvPr id="5" name="Right Triangle 4"/>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sz="1800"/>
          </a:p>
        </p:txBody>
      </p:sp>
      <p:cxnSp>
        <p:nvCxnSpPr>
          <p:cNvPr id="7" name="Straight Connector 6"/>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extLst/>
          </a:lstStyle>
          <a:p>
            <a:fld id="{C0481AE9-E150-433D-AEE2-C8D7B3B002F0}" type="datetimeFigureOut">
              <a:rPr lang="en-US" smtClean="0"/>
              <a:t>1/12/2018</a:t>
            </a:fld>
            <a:endParaRPr lang="en-US"/>
          </a:p>
        </p:txBody>
      </p:sp>
      <p:sp>
        <p:nvSpPr>
          <p:cNvPr id="9" name="Footer Placeholder 3"/>
          <p:cNvSpPr>
            <a:spLocks noGrp="1"/>
          </p:cNvSpPr>
          <p:nvPr>
            <p:ph type="ftr" sz="quarter" idx="11"/>
          </p:nvPr>
        </p:nvSpPr>
        <p:spPr/>
        <p:txBody>
          <a:bodyPr/>
          <a:lstStyle>
            <a:lvl1pPr>
              <a:defRPr/>
            </a:lvl1pPr>
          </a:lstStyle>
          <a:p>
            <a:endParaRPr lang="en-US"/>
          </a:p>
        </p:txBody>
      </p:sp>
      <p:sp>
        <p:nvSpPr>
          <p:cNvPr id="10" name="Slide Number Placeholder 4"/>
          <p:cNvSpPr>
            <a:spLocks noGrp="1"/>
          </p:cNvSpPr>
          <p:nvPr>
            <p:ph type="sldNum" sz="quarter" idx="12"/>
          </p:nvPr>
        </p:nvSpPr>
        <p:spPr/>
        <p:txBody>
          <a:bodyPr/>
          <a:lstStyle>
            <a:lvl1pPr>
              <a:defRPr smtClean="0"/>
            </a:lvl1pPr>
          </a:lstStyle>
          <a:p>
            <a:fld id="{0F0E0BAF-A60B-44F4-A3DA-B9B876C78A6C}" type="slidenum">
              <a:rPr lang="en-US" smtClean="0"/>
              <a:t>‹#›</a:t>
            </a:fld>
            <a:endParaRPr lang="en-US"/>
          </a:p>
        </p:txBody>
      </p:sp>
    </p:spTree>
    <p:extLst>
      <p:ext uri="{BB962C8B-B14F-4D97-AF65-F5344CB8AC3E}">
        <p14:creationId xmlns:p14="http://schemas.microsoft.com/office/powerpoint/2010/main" val="289544816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fld id="{C0481AE9-E150-433D-AEE2-C8D7B3B002F0}" type="datetimeFigureOut">
              <a:rPr lang="en-US" smtClean="0"/>
              <a:t>1/12/2018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F0E0BAF-A60B-44F4-A3DA-B9B876C78A6C}" type="slidenum">
              <a:rPr lang="en-US" smtClean="0"/>
              <a:t>‹#›</a:t>
            </a:fld>
            <a:endParaRPr lang="en-US"/>
          </a:p>
        </p:txBody>
      </p:sp>
    </p:spTree>
    <p:extLst>
      <p:ext uri="{BB962C8B-B14F-4D97-AF65-F5344CB8AC3E}">
        <p14:creationId xmlns:p14="http://schemas.microsoft.com/office/powerpoint/2010/main" val="163491699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sz="1800">
              <a:latin typeface="+mn-lt"/>
              <a:cs typeface="+mn-cs"/>
            </a:endParaRPr>
          </a:p>
        </p:txBody>
      </p:sp>
      <p:sp>
        <p:nvSpPr>
          <p:cNvPr id="6" name="Freeform 8"/>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sp>
        <p:nvSpPr>
          <p:cNvPr id="7" name="Right Triangle 6"/>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sz="180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sz="180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sz="180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fld id="{C0481AE9-E150-433D-AEE2-C8D7B3B002F0}" type="datetimeFigureOut">
              <a:rPr lang="en-US" smtClean="0"/>
              <a:t>1/12/2018</a:t>
            </a:fld>
            <a:endParaRPr lang="en-US"/>
          </a:p>
        </p:txBody>
      </p:sp>
      <p:sp>
        <p:nvSpPr>
          <p:cNvPr id="12" name="Footer Placeholder 5"/>
          <p:cNvSpPr>
            <a:spLocks noGrp="1"/>
          </p:cNvSpPr>
          <p:nvPr>
            <p:ph type="ftr" sz="quarter" idx="11"/>
          </p:nvPr>
        </p:nvSpPr>
        <p:spPr/>
        <p:txBody>
          <a:bodyPr/>
          <a:lstStyle>
            <a:lvl1pPr>
              <a:defRPr/>
            </a:lvl1pPr>
          </a:lstStyle>
          <a:p>
            <a:endParaRPr lang="en-US"/>
          </a:p>
        </p:txBody>
      </p:sp>
      <p:sp>
        <p:nvSpPr>
          <p:cNvPr id="13" name="Slide Number Placeholder 6"/>
          <p:cNvSpPr>
            <a:spLocks noGrp="1"/>
          </p:cNvSpPr>
          <p:nvPr>
            <p:ph type="sldNum" sz="quarter" idx="12"/>
          </p:nvPr>
        </p:nvSpPr>
        <p:spPr/>
        <p:txBody>
          <a:bodyPr/>
          <a:lstStyle>
            <a:lvl1pPr>
              <a:defRPr smtClean="0"/>
            </a:lvl1pPr>
          </a:lstStyle>
          <a:p>
            <a:fld id="{0F0E0BAF-A60B-44F4-A3DA-B9B876C78A6C}" type="slidenum">
              <a:rPr lang="en-US" smtClean="0"/>
              <a:t>‹#›</a:t>
            </a:fld>
            <a:endParaRPr lang="en-US"/>
          </a:p>
        </p:txBody>
      </p:sp>
    </p:spTree>
    <p:extLst>
      <p:ext uri="{BB962C8B-B14F-4D97-AF65-F5344CB8AC3E}">
        <p14:creationId xmlns:p14="http://schemas.microsoft.com/office/powerpoint/2010/main" val="253280168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81AE9-E150-433D-AEE2-C8D7B3B002F0}"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E0BAF-A60B-44F4-A3DA-B9B876C78A6C}" type="slidenum">
              <a:rPr lang="en-US" smtClean="0"/>
              <a:t>‹#›</a:t>
            </a:fld>
            <a:endParaRPr lang="en-US"/>
          </a:p>
        </p:txBody>
      </p:sp>
    </p:spTree>
    <p:extLst>
      <p:ext uri="{BB962C8B-B14F-4D97-AF65-F5344CB8AC3E}">
        <p14:creationId xmlns:p14="http://schemas.microsoft.com/office/powerpoint/2010/main" val="144061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81AE9-E150-433D-AEE2-C8D7B3B002F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E0BAF-A60B-44F4-A3DA-B9B876C78A6C}" type="slidenum">
              <a:rPr lang="en-US" smtClean="0"/>
              <a:t>‹#›</a:t>
            </a:fld>
            <a:endParaRPr lang="en-US"/>
          </a:p>
        </p:txBody>
      </p:sp>
    </p:spTree>
    <p:extLst>
      <p:ext uri="{BB962C8B-B14F-4D97-AF65-F5344CB8AC3E}">
        <p14:creationId xmlns:p14="http://schemas.microsoft.com/office/powerpoint/2010/main" val="101612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89BA467-23CD-48E8-8C46-0C1A3DBA9A1F}" type="datetime1">
              <a:rPr lang="en-US"/>
              <a:pPr>
                <a:defRPr/>
              </a:pPr>
              <a:t>1/12/2018</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7A780AF5-572D-4702-9420-A31BD1EC98F1}" type="slidenum">
              <a:rPr lang="en-US" altLang="en-US"/>
              <a:pPr>
                <a:defRPr/>
              </a:pPr>
              <a:t>‹#›</a:t>
            </a:fld>
            <a:endParaRPr lang="en-US" altLang="en-US"/>
          </a:p>
        </p:txBody>
      </p:sp>
    </p:spTree>
    <p:extLst>
      <p:ext uri="{BB962C8B-B14F-4D97-AF65-F5344CB8AC3E}">
        <p14:creationId xmlns:p14="http://schemas.microsoft.com/office/powerpoint/2010/main" val="63668380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27"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23" name="Date Placeholder 4"/>
          <p:cNvSpPr>
            <a:spLocks noGrp="1"/>
          </p:cNvSpPr>
          <p:nvPr>
            <p:ph type="dt" sz="half" idx="2"/>
          </p:nvPr>
        </p:nvSpPr>
        <p:spPr>
          <a:xfrm>
            <a:off x="8970433" y="6408739"/>
            <a:ext cx="2559051" cy="365125"/>
          </a:xfrm>
          <a:prstGeom prst="rect">
            <a:avLst/>
          </a:prstGeom>
        </p:spPr>
        <p:txBody>
          <a:bodyPr vert="horz" anchor="b"/>
          <a:lstStyle>
            <a:lvl1pPr eaLnBrk="1" fontAlgn="auto" hangingPunct="1">
              <a:spcBef>
                <a:spcPts val="0"/>
              </a:spcBef>
              <a:spcAft>
                <a:spcPts val="0"/>
              </a:spcAft>
              <a:defRPr sz="1000">
                <a:solidFill>
                  <a:schemeClr val="tx1"/>
                </a:solidFill>
                <a:latin typeface="+mn-lt"/>
                <a:cs typeface="+mn-cs"/>
              </a:defRPr>
            </a:lvl1pPr>
            <a:extLst/>
          </a:lstStyle>
          <a:p>
            <a:fld id="{C0481AE9-E150-433D-AEE2-C8D7B3B002F0}" type="datetimeFigureOut">
              <a:rPr lang="en-US" smtClean="0"/>
              <a:t>1/12/2018</a:t>
            </a:fld>
            <a:endParaRPr lang="en-US"/>
          </a:p>
        </p:txBody>
      </p:sp>
      <p:sp>
        <p:nvSpPr>
          <p:cNvPr id="24" name="Footer Placeholder 5"/>
          <p:cNvSpPr>
            <a:spLocks noGrp="1"/>
          </p:cNvSpPr>
          <p:nvPr>
            <p:ph type="ftr" sz="quarter" idx="3"/>
          </p:nvPr>
        </p:nvSpPr>
        <p:spPr>
          <a:xfrm>
            <a:off x="5839884" y="6408739"/>
            <a:ext cx="3134783"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itchFamily="34" charset="0"/>
                <a:cs typeface="Arial" charset="0"/>
              </a:defRPr>
            </a:lvl1pPr>
          </a:lstStyle>
          <a:p>
            <a:endParaRPr lang="en-US"/>
          </a:p>
        </p:txBody>
      </p:sp>
      <p:sp>
        <p:nvSpPr>
          <p:cNvPr id="25" name="Slide Number Placeholder 6"/>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vl1pPr>
          </a:lstStyle>
          <a:p>
            <a:fld id="{0F0E0BAF-A60B-44F4-A3DA-B9B876C78A6C}" type="slidenum">
              <a:rPr lang="en-US" smtClean="0"/>
              <a:t>‹#›</a:t>
            </a:fld>
            <a:endParaRPr lang="en-US"/>
          </a:p>
        </p:txBody>
      </p:sp>
    </p:spTree>
    <p:extLst>
      <p:ext uri="{BB962C8B-B14F-4D97-AF65-F5344CB8AC3E}">
        <p14:creationId xmlns:p14="http://schemas.microsoft.com/office/powerpoint/2010/main" val="33011011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charset="0"/>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Arial"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Arial" charset="0"/>
          <a:ea typeface="+mn-ea"/>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charset="0"/>
          <a:ea typeface="+mn-ea"/>
          <a:cs typeface="+mn-cs"/>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kern="1200">
          <a:solidFill>
            <a:schemeClr val="tx1"/>
          </a:solidFill>
          <a:latin typeface="Arial" charset="0"/>
          <a:ea typeface="+mn-ea"/>
          <a:cs typeface="+mn-cs"/>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kern="1200">
          <a:solidFill>
            <a:schemeClr val="tx1"/>
          </a:solidFill>
          <a:latin typeface="Arial"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sp>
        <p:nvSpPr>
          <p:cNvPr id="205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endParaRPr lang="en-US" altLang="en-US" smtClean="0"/>
          </a:p>
        </p:txBody>
      </p:sp>
      <p:sp>
        <p:nvSpPr>
          <p:cNvPr id="2053"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Arial" charset="0"/>
              </a:defRPr>
            </a:lvl1pPr>
          </a:lstStyle>
          <a:p>
            <a:pPr>
              <a:defRPr/>
            </a:pPr>
            <a:fld id="{3E64F6B8-1E4B-4F1B-B30C-A9E31590A116}" type="datetime1">
              <a:rPr lang="en-US"/>
              <a:pPr>
                <a:defRPr/>
              </a:pPr>
              <a:t>1/12/2018</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Arial" charset="0"/>
              </a:defRPr>
            </a:lvl1pPr>
          </a:lstStyle>
          <a:p>
            <a:pPr>
              <a:defRPr/>
            </a:pPr>
            <a:r>
              <a:rPr lang="en-US"/>
              <a:t>Altogen Labs, 4020 S Industrial Dr, Suite 130, Austin TX 78744, USA</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latin typeface="Constantia" panose="02030602050306030303" pitchFamily="18" charset="0"/>
              </a:defRPr>
            </a:lvl1pPr>
          </a:lstStyle>
          <a:p>
            <a:pPr>
              <a:defRPr/>
            </a:pPr>
            <a:fld id="{8FC04EA8-EA7D-4307-804B-0E0C6EA3BC7D}" type="slidenum">
              <a:rPr lang="en-US" altLang="en-US"/>
              <a:pPr>
                <a:defRPr/>
              </a:pPr>
              <a:t>‹#›</a:t>
            </a:fld>
            <a:endParaRPr lang="en-US" altLang="en-US"/>
          </a:p>
        </p:txBody>
      </p:sp>
      <p:grpSp>
        <p:nvGrpSpPr>
          <p:cNvPr id="2057"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grpSp>
    </p:spTree>
    <p:extLst>
      <p:ext uri="{BB962C8B-B14F-4D97-AF65-F5344CB8AC3E}">
        <p14:creationId xmlns:p14="http://schemas.microsoft.com/office/powerpoint/2010/main" val="23383958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dt="0"/>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3962400" y="5373688"/>
            <a:ext cx="8229600" cy="863600"/>
          </a:xfrm>
        </p:spPr>
        <p:txBody>
          <a:bodyPr/>
          <a:lstStyle/>
          <a:p>
            <a:pPr eaLnBrk="1" hangingPunct="1">
              <a:lnSpc>
                <a:spcPct val="90000"/>
              </a:lnSpc>
              <a:buFont typeface="Wingdings 2" panose="05020102010507070707" pitchFamily="18" charset="2"/>
              <a:buNone/>
            </a:pPr>
            <a:endParaRPr lang="en-US" altLang="en-US" sz="2400" dirty="0"/>
          </a:p>
          <a:p>
            <a:pPr eaLnBrk="1" hangingPunct="1">
              <a:lnSpc>
                <a:spcPct val="90000"/>
              </a:lnSpc>
              <a:buFont typeface="Wingdings 2" panose="05020102010507070707" pitchFamily="18" charset="2"/>
              <a:buNone/>
            </a:pPr>
            <a:endParaRPr lang="en-US" altLang="en-US" sz="2400" dirty="0">
              <a:latin typeface="Times New Roman" panose="02020603050405020304" pitchFamily="18" charset="0"/>
              <a:cs typeface="Times New Roman" panose="02020603050405020304" pitchFamily="18" charset="0"/>
            </a:endParaRPr>
          </a:p>
        </p:txBody>
      </p:sp>
      <p:sp>
        <p:nvSpPr>
          <p:cNvPr id="7171" name="Content Placeholder 2"/>
          <p:cNvSpPr>
            <a:spLocks/>
          </p:cNvSpPr>
          <p:nvPr/>
        </p:nvSpPr>
        <p:spPr bwMode="auto">
          <a:xfrm>
            <a:off x="880533" y="2217738"/>
            <a:ext cx="6953956" cy="394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
              <a:spcBef>
                <a:spcPct val="20000"/>
              </a:spcBef>
              <a:buClr>
                <a:srgbClr val="0BD0D9"/>
              </a:buClr>
              <a:buSzPct val="95000"/>
              <a:buFont typeface="Wingdings" panose="05000000000000000000" pitchFamily="2" charset="2"/>
              <a:buChar char="Ø"/>
            </a:pPr>
            <a:r>
              <a:rPr lang="en-US" sz="1400" dirty="0"/>
              <a:t>The HT29 tumorigenic cell line was derived in 1964 from the tumor of a 44-year-old Caucasian woman with colon adenocarcinoma. The HT29 cancer cell line is an essential tool for the synthesis and investigation of novel cancer drugs. In addition to being used for studying epithelial differentiation in vitro, the HT29 cell line a sufficient host for gastric cancer research as well as for studying human infections related to the stomach. </a:t>
            </a:r>
            <a:endParaRPr lang="en-US" sz="1400" dirty="0" smtClean="0"/>
          </a:p>
          <a:p>
            <a:pPr marL="285750" indent="-285750" algn="just">
              <a:spcBef>
                <a:spcPct val="20000"/>
              </a:spcBef>
              <a:buClr>
                <a:srgbClr val="0BD0D9"/>
              </a:buClr>
              <a:buSzPct val="95000"/>
              <a:buFont typeface="Wingdings" panose="05000000000000000000" pitchFamily="2" charset="2"/>
              <a:buChar char="Ø"/>
            </a:pPr>
            <a:r>
              <a:rPr lang="en-US" sz="1400" dirty="0" smtClean="0"/>
              <a:t>The </a:t>
            </a:r>
            <a:r>
              <a:rPr lang="en-US" sz="1400" dirty="0" smtClean="0"/>
              <a:t>HT29</a:t>
            </a:r>
            <a:r>
              <a:rPr lang="en-US" sz="1400" dirty="0"/>
              <a:t> </a:t>
            </a:r>
            <a:r>
              <a:rPr lang="en-US" sz="1400" dirty="0" smtClean="0"/>
              <a:t>colon</a:t>
            </a:r>
            <a:r>
              <a:rPr lang="en-US" sz="1400" dirty="0" smtClean="0"/>
              <a:t> </a:t>
            </a:r>
            <a:r>
              <a:rPr lang="en-US" sz="1400" dirty="0"/>
              <a:t>cell line is used to create the </a:t>
            </a:r>
            <a:r>
              <a:rPr lang="en-US" sz="1400" dirty="0"/>
              <a:t> subcutaneous and metastatic CDX </a:t>
            </a:r>
            <a:r>
              <a:rPr lang="en-US" sz="1400" dirty="0"/>
              <a:t>(Cell Line Derived Xenograft) </a:t>
            </a:r>
            <a:r>
              <a:rPr lang="en-US" sz="1400" dirty="0" smtClean="0"/>
              <a:t>HT29 xenograft </a:t>
            </a:r>
            <a:r>
              <a:rPr lang="en-US" sz="1400" dirty="0"/>
              <a:t>mouse </a:t>
            </a:r>
            <a:r>
              <a:rPr lang="en-US" sz="1400" dirty="0" smtClean="0"/>
              <a:t>model</a:t>
            </a:r>
            <a:r>
              <a:rPr lang="en-US" sz="1400" dirty="0" smtClean="0"/>
              <a:t>, </a:t>
            </a:r>
            <a:r>
              <a:rPr lang="en-US" sz="1400" dirty="0"/>
              <a:t>a </a:t>
            </a:r>
            <a:r>
              <a:rPr lang="en-US" sz="1400" dirty="0" smtClean="0"/>
              <a:t>commonly employed </a:t>
            </a:r>
            <a:r>
              <a:rPr lang="en-US" sz="1400" dirty="0"/>
              <a:t>xenograft model to study the anti-tumor efficacy of EGFR inhibitors as well as the mechanism of acquired resistance to tyrosine kinase inhibitors (TKIs). </a:t>
            </a:r>
            <a:endParaRPr lang="en-US" sz="1400" dirty="0" smtClean="0"/>
          </a:p>
          <a:p>
            <a:pPr marL="285750" indent="-285750" algn="just">
              <a:spcBef>
                <a:spcPct val="20000"/>
              </a:spcBef>
              <a:buClr>
                <a:srgbClr val="0BD0D9"/>
              </a:buClr>
              <a:buSzPct val="95000"/>
              <a:buFont typeface="Wingdings" panose="05000000000000000000" pitchFamily="2" charset="2"/>
              <a:buChar char="Ø"/>
            </a:pPr>
            <a:r>
              <a:rPr lang="en-US" altLang="en-US" sz="1400" dirty="0" err="1" smtClean="0">
                <a:cs typeface="Times New Roman" panose="02020603050405020304" pitchFamily="18" charset="0"/>
              </a:rPr>
              <a:t>Xenografting</a:t>
            </a:r>
            <a:r>
              <a:rPr lang="en-US" altLang="en-US" sz="1400" dirty="0" smtClean="0">
                <a:cs typeface="Times New Roman" panose="02020603050405020304" pitchFamily="18" charset="0"/>
              </a:rPr>
              <a:t> </a:t>
            </a:r>
            <a:r>
              <a:rPr lang="en-US" altLang="en-US" sz="1400" dirty="0">
                <a:cs typeface="Times New Roman" panose="02020603050405020304" pitchFamily="18" charset="0"/>
              </a:rPr>
              <a:t>is the transplantation of tissue from one species into another. </a:t>
            </a:r>
          </a:p>
          <a:p>
            <a:pPr marL="285750" indent="-285750" algn="just" eaLnBrk="1" hangingPunct="1">
              <a:spcBef>
                <a:spcPct val="20000"/>
              </a:spcBef>
              <a:buClr>
                <a:srgbClr val="0BD0D9"/>
              </a:buClr>
              <a:buSzPct val="95000"/>
              <a:buFont typeface="Wingdings" panose="05000000000000000000" pitchFamily="2" charset="2"/>
              <a:buChar char="Ø"/>
            </a:pPr>
            <a:r>
              <a:rPr lang="en-US" altLang="en-US" sz="1400" dirty="0" err="1">
                <a:cs typeface="Times New Roman" panose="02020603050405020304" pitchFamily="18" charset="0"/>
              </a:rPr>
              <a:t>Xenografting</a:t>
            </a:r>
            <a:r>
              <a:rPr lang="en-US" altLang="en-US" sz="1400" dirty="0">
                <a:cs typeface="Times New Roman" panose="02020603050405020304" pitchFamily="18" charset="0"/>
              </a:rPr>
              <a:t> has been established as benchmark studies in pre-clinical cancer research.</a:t>
            </a:r>
          </a:p>
          <a:p>
            <a:pPr marL="285750" indent="-285750" algn="just" eaLnBrk="1" hangingPunct="1">
              <a:spcBef>
                <a:spcPct val="20000"/>
              </a:spcBef>
              <a:buClr>
                <a:srgbClr val="0BD0D9"/>
              </a:buClr>
              <a:buSzPct val="95000"/>
              <a:buFont typeface="Wingdings" panose="05000000000000000000" pitchFamily="2" charset="2"/>
              <a:buChar char="Ø"/>
            </a:pPr>
            <a:r>
              <a:rPr lang="en-US" altLang="en-US" sz="1400" dirty="0">
                <a:cs typeface="Times New Roman" panose="02020603050405020304" pitchFamily="18" charset="0"/>
              </a:rPr>
              <a:t>Typically, </a:t>
            </a:r>
            <a:r>
              <a:rPr lang="en-US" altLang="en-US" sz="1400" dirty="0" err="1">
                <a:cs typeface="Times New Roman" panose="02020603050405020304" pitchFamily="18" charset="0"/>
              </a:rPr>
              <a:t>immunodeficient</a:t>
            </a:r>
            <a:r>
              <a:rPr lang="en-US" altLang="en-US" sz="1400" dirty="0">
                <a:cs typeface="Times New Roman" panose="02020603050405020304" pitchFamily="18" charset="0"/>
              </a:rPr>
              <a:t> mice serve as hosts for a wide variety of human tumors, effectively serving as models for human subjects.</a:t>
            </a:r>
          </a:p>
          <a:p>
            <a:pPr marL="285750" indent="-285750" algn="just" eaLnBrk="1" hangingPunct="1">
              <a:spcBef>
                <a:spcPct val="20000"/>
              </a:spcBef>
              <a:buClr>
                <a:srgbClr val="0BD0D9"/>
              </a:buClr>
              <a:buSzPct val="95000"/>
              <a:buFont typeface="Wingdings" panose="05000000000000000000" pitchFamily="2" charset="2"/>
              <a:buChar char="Ø"/>
            </a:pPr>
            <a:r>
              <a:rPr lang="en-US" altLang="en-US" sz="1400" dirty="0" err="1">
                <a:cs typeface="Times New Roman" panose="02020603050405020304" pitchFamily="18" charset="0"/>
              </a:rPr>
              <a:t>Xenografting</a:t>
            </a:r>
            <a:r>
              <a:rPr lang="en-US" altLang="en-US" sz="1400" dirty="0">
                <a:cs typeface="Times New Roman" panose="02020603050405020304" pitchFamily="18" charset="0"/>
              </a:rPr>
              <a:t> </a:t>
            </a:r>
            <a:r>
              <a:rPr lang="en-US" altLang="en-US" sz="1400" dirty="0" smtClean="0">
                <a:cs typeface="Times New Roman" panose="02020603050405020304" pitchFamily="18" charset="0"/>
              </a:rPr>
              <a:t>is a </a:t>
            </a:r>
            <a:r>
              <a:rPr lang="en-US" altLang="en-US" sz="1400" dirty="0">
                <a:cs typeface="Times New Roman" panose="02020603050405020304" pitchFamily="18" charset="0"/>
              </a:rPr>
              <a:t>complete and accurate study of tumor growth and the activity of drug administration</a:t>
            </a:r>
            <a:r>
              <a:rPr lang="en-US" altLang="en-US" sz="1400" dirty="0" smtClean="0">
                <a:cs typeface="Times New Roman" panose="02020603050405020304" pitchFamily="18" charset="0"/>
              </a:rPr>
              <a:t>.</a:t>
            </a:r>
          </a:p>
        </p:txBody>
      </p:sp>
      <p:sp>
        <p:nvSpPr>
          <p:cNvPr id="7172"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pic>
        <p:nvPicPr>
          <p:cNvPr id="7173"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4"/>
          <p:cNvSpPr txBox="1">
            <a:spLocks noChangeArrowheads="1"/>
          </p:cNvSpPr>
          <p:nvPr/>
        </p:nvSpPr>
        <p:spPr bwMode="auto">
          <a:xfrm>
            <a:off x="1992313" y="1682968"/>
            <a:ext cx="54087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ct val="50000"/>
              </a:spcBef>
              <a:buClr>
                <a:schemeClr val="accent3"/>
              </a:buClr>
              <a:buFont typeface="Wingdings" pitchFamily="2" charset="2"/>
              <a:buChar char="Ø"/>
              <a:defRPr/>
            </a:pPr>
            <a:r>
              <a:rPr lang="en-US" altLang="en-US" sz="3200" b="1" dirty="0" smtClean="0">
                <a:ea typeface="MS PGothic" pitchFamily="34" charset="-128"/>
              </a:rPr>
              <a:t>HT29 </a:t>
            </a:r>
            <a:r>
              <a:rPr lang="en-US" altLang="en-US" sz="3200" b="1" dirty="0" smtClean="0">
                <a:ea typeface="MS PGothic" pitchFamily="34" charset="-128"/>
              </a:rPr>
              <a:t>Xenograft Model</a:t>
            </a:r>
            <a:endParaRPr lang="en-US" altLang="en-US" sz="2200" b="1" dirty="0">
              <a:ea typeface="MS PGothic" pitchFamily="34" charset="-128"/>
            </a:endParaRPr>
          </a:p>
        </p:txBody>
      </p:sp>
      <p:sp>
        <p:nvSpPr>
          <p:cNvPr id="7175" name="TextBox 15"/>
          <p:cNvSpPr txBox="1">
            <a:spLocks noChangeArrowheads="1"/>
          </p:cNvSpPr>
          <p:nvPr/>
        </p:nvSpPr>
        <p:spPr bwMode="auto">
          <a:xfrm>
            <a:off x="1811338" y="1268413"/>
            <a:ext cx="752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a:t>Services &gt; In Vivo Xenograft Services</a:t>
            </a:r>
          </a:p>
        </p:txBody>
      </p:sp>
      <p:grpSp>
        <p:nvGrpSpPr>
          <p:cNvPr id="7176" name="Group 1"/>
          <p:cNvGrpSpPr>
            <a:grpSpLocks/>
          </p:cNvGrpSpPr>
          <p:nvPr/>
        </p:nvGrpSpPr>
        <p:grpSpPr bwMode="auto">
          <a:xfrm>
            <a:off x="2287588" y="6210300"/>
            <a:ext cx="7543800" cy="609600"/>
            <a:chOff x="762794" y="6210300"/>
            <a:chExt cx="7543800" cy="609600"/>
          </a:xfrm>
        </p:grpSpPr>
        <p:sp>
          <p:nvSpPr>
            <p:cNvPr id="7179"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718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8" name="TextBox 2"/>
          <p:cNvSpPr txBox="1">
            <a:spLocks noChangeArrowheads="1"/>
          </p:cNvSpPr>
          <p:nvPr/>
        </p:nvSpPr>
        <p:spPr bwMode="auto">
          <a:xfrm>
            <a:off x="8048977" y="4890231"/>
            <a:ext cx="36688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err="1">
                <a:latin typeface="Arial Black" panose="020B0A04020102020204" pitchFamily="34" charset="0"/>
              </a:rPr>
              <a:t>Xenografting</a:t>
            </a:r>
            <a:r>
              <a:rPr lang="en-US" altLang="en-US" sz="1600" dirty="0">
                <a:latin typeface="Arial Black" panose="020B0A04020102020204" pitchFamily="34" charset="0"/>
              </a:rPr>
              <a:t> tumor cells into mice has advanced pre-clinical cancer research </a:t>
            </a:r>
            <a:r>
              <a:rPr lang="en-US" altLang="en-US" sz="1600" dirty="0" smtClean="0">
                <a:latin typeface="Arial Black" panose="020B0A04020102020204" pitchFamily="34" charset="0"/>
              </a:rPr>
              <a:t>significantly</a:t>
            </a:r>
            <a:endParaRPr lang="en-US" altLang="en-US" sz="16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659" y="2267743"/>
            <a:ext cx="2898843" cy="2536764"/>
          </a:xfrm>
          <a:prstGeom prst="rect">
            <a:avLst/>
          </a:prstGeom>
        </p:spPr>
      </p:pic>
    </p:spTree>
    <p:extLst>
      <p:ext uri="{BB962C8B-B14F-4D97-AF65-F5344CB8AC3E}">
        <p14:creationId xmlns:p14="http://schemas.microsoft.com/office/powerpoint/2010/main" val="36790137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p:cNvSpPr>
          <p:nvPr/>
        </p:nvSpPr>
        <p:spPr bwMode="auto">
          <a:xfrm>
            <a:off x="564444" y="2714189"/>
            <a:ext cx="3804356" cy="313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ct val="20000"/>
              </a:spcBef>
              <a:buClr>
                <a:srgbClr val="0BD0D9"/>
              </a:buClr>
              <a:buSzPct val="95000"/>
              <a:buFont typeface="Wingdings 2" pitchFamily="18" charset="2"/>
              <a:buChar char=""/>
              <a:defRPr/>
            </a:pPr>
            <a:endParaRPr lang="en-US" altLang="en-US" dirty="0">
              <a:solidFill>
                <a:srgbClr val="0070C0"/>
              </a:solidFill>
              <a:latin typeface="Arial" charset="0"/>
              <a:cs typeface="Times New Roman" pitchFamily="18" charset="0"/>
            </a:endParaRPr>
          </a:p>
        </p:txBody>
      </p:sp>
      <p:sp>
        <p:nvSpPr>
          <p:cNvPr id="25603"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pic>
        <p:nvPicPr>
          <p:cNvPr id="25604"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5"/>
          <p:cNvSpPr txBox="1">
            <a:spLocks noChangeArrowheads="1"/>
          </p:cNvSpPr>
          <p:nvPr/>
        </p:nvSpPr>
        <p:spPr bwMode="auto">
          <a:xfrm>
            <a:off x="2133599" y="1268413"/>
            <a:ext cx="7450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dirty="0"/>
              <a:t>Services &gt; In Vivo Xenograft Services</a:t>
            </a:r>
          </a:p>
        </p:txBody>
      </p:sp>
      <p:grpSp>
        <p:nvGrpSpPr>
          <p:cNvPr id="25607" name="Group 1"/>
          <p:cNvGrpSpPr>
            <a:grpSpLocks/>
          </p:cNvGrpSpPr>
          <p:nvPr/>
        </p:nvGrpSpPr>
        <p:grpSpPr bwMode="auto">
          <a:xfrm>
            <a:off x="2287588" y="6210300"/>
            <a:ext cx="7543800" cy="609600"/>
            <a:chOff x="762794" y="6210300"/>
            <a:chExt cx="7543800" cy="609600"/>
          </a:xfrm>
        </p:grpSpPr>
        <p:sp>
          <p:nvSpPr>
            <p:cNvPr id="25610"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256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8523110" y="3352488"/>
            <a:ext cx="3262489" cy="2825389"/>
          </a:xfrm>
          <a:prstGeom prst="rect">
            <a:avLst/>
          </a:prstGeom>
          <a:noFill/>
        </p:spPr>
        <p:txBody>
          <a:bodyPr wrap="square" rtlCol="0">
            <a:spAutoFit/>
          </a:bodyPr>
          <a:lstStyle/>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Estimated tumor volume (L x W</a:t>
            </a:r>
            <a:r>
              <a:rPr lang="en-US" altLang="en-US" sz="1400" baseline="30000" dirty="0">
                <a:latin typeface="Arial" charset="0"/>
                <a:cs typeface="Times New Roman" pitchFamily="18" charset="0"/>
              </a:rPr>
              <a:t>2</a:t>
            </a:r>
            <a:r>
              <a:rPr lang="en-US" altLang="en-US" sz="1400" dirty="0">
                <a:latin typeface="Arial" charset="0"/>
                <a:cs typeface="Times New Roman" pitchFamily="18" charset="0"/>
              </a:rPr>
              <a:t> /2)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Mean/median time to specified tumor volume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Survival time to specified tumor volume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Tumor doubling time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Tumor growth inhibition (TGI)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Tumor growth delay (TGD)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Increased life span (ILS)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Tumor cell kill rate</a:t>
            </a:r>
          </a:p>
          <a:p>
            <a:endParaRPr lang="en-US" dirty="0"/>
          </a:p>
        </p:txBody>
      </p:sp>
      <p:sp>
        <p:nvSpPr>
          <p:cNvPr id="6" name="TextBox 5"/>
          <p:cNvSpPr txBox="1"/>
          <p:nvPr/>
        </p:nvSpPr>
        <p:spPr>
          <a:xfrm>
            <a:off x="9144794" y="2811989"/>
            <a:ext cx="2031206" cy="615553"/>
          </a:xfrm>
          <a:prstGeom prst="rect">
            <a:avLst/>
          </a:prstGeom>
          <a:noFill/>
        </p:spPr>
        <p:txBody>
          <a:bodyPr wrap="square" rtlCol="0">
            <a:spAutoFit/>
          </a:bodyPr>
          <a:lstStyle/>
          <a:p>
            <a:r>
              <a:rPr lang="en-US" altLang="en-US" sz="1600" b="1" dirty="0" smtClean="0">
                <a:latin typeface="Arial" panose="020B0604020202020204" pitchFamily="34" charset="0"/>
                <a:ea typeface="MS PGothic" pitchFamily="34" charset="-128"/>
                <a:cs typeface="Arial" panose="020B0604020202020204" pitchFamily="34" charset="0"/>
              </a:rPr>
              <a:t>Data Endpoints</a:t>
            </a:r>
          </a:p>
          <a:p>
            <a:endParaRPr lang="en-US" dirty="0"/>
          </a:p>
        </p:txBody>
      </p:sp>
      <p:sp>
        <p:nvSpPr>
          <p:cNvPr id="7" name="TextBox 6"/>
          <p:cNvSpPr txBox="1"/>
          <p:nvPr/>
        </p:nvSpPr>
        <p:spPr>
          <a:xfrm>
            <a:off x="8692444" y="2009423"/>
            <a:ext cx="3409243" cy="369332"/>
          </a:xfrm>
          <a:prstGeom prst="rect">
            <a:avLst/>
          </a:prstGeom>
          <a:noFill/>
        </p:spPr>
        <p:txBody>
          <a:bodyPr wrap="square" rtlCol="0">
            <a:spAutoFit/>
          </a:bodyPr>
          <a:lstStyle/>
          <a:p>
            <a:r>
              <a:rPr lang="en-US" altLang="en-US" dirty="0" smtClean="0">
                <a:latin typeface="Arial Black" panose="020B0A04020102020204" pitchFamily="34" charset="0"/>
              </a:rPr>
              <a:t>HT29 </a:t>
            </a:r>
            <a:r>
              <a:rPr lang="en-US" altLang="en-US" b="1" dirty="0" smtClean="0">
                <a:latin typeface="Arial Black" panose="020B0A04020102020204" pitchFamily="34" charset="0"/>
              </a:rPr>
              <a:t>Xenograft Study</a:t>
            </a:r>
            <a:endParaRPr lang="en-US" altLang="en-US" b="1" dirty="0">
              <a:latin typeface="Arial Black" panose="020B0A040201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9191" y="1797377"/>
            <a:ext cx="6732411" cy="4391492"/>
          </a:xfrm>
          <a:prstGeom prst="rect">
            <a:avLst/>
          </a:prstGeom>
        </p:spPr>
      </p:pic>
    </p:spTree>
    <p:extLst>
      <p:ext uri="{BB962C8B-B14F-4D97-AF65-F5344CB8AC3E}">
        <p14:creationId xmlns:p14="http://schemas.microsoft.com/office/powerpoint/2010/main" val="426099318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p:cNvSpPr>
          <p:nvPr/>
        </p:nvSpPr>
        <p:spPr bwMode="auto">
          <a:xfrm>
            <a:off x="5044195" y="3115733"/>
            <a:ext cx="5036783" cy="308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BD0D9"/>
              </a:buClr>
              <a:buSzPct val="95000"/>
              <a:buFont typeface="Wingdings" pitchFamily="2" charset="2"/>
              <a:buChar char="Ø"/>
              <a:defRPr/>
            </a:pPr>
            <a:r>
              <a:rPr lang="en-US" altLang="en-US" sz="2000" dirty="0">
                <a:latin typeface="Arial" charset="0"/>
                <a:cs typeface="Times New Roman" pitchFamily="18" charset="0"/>
              </a:rPr>
              <a:t>Develop new therapeutic agents quickly, efficiently and cost-effectively</a:t>
            </a:r>
          </a:p>
          <a:p>
            <a:pPr marL="342900" indent="-342900">
              <a:spcBef>
                <a:spcPct val="20000"/>
              </a:spcBef>
              <a:buClr>
                <a:srgbClr val="0BD0D9"/>
              </a:buClr>
              <a:buSzPct val="95000"/>
              <a:buFont typeface="Wingdings" pitchFamily="2" charset="2"/>
              <a:buChar char="Ø"/>
              <a:defRPr/>
            </a:pPr>
            <a:r>
              <a:rPr lang="en-US" altLang="en-US" sz="2000" dirty="0">
                <a:latin typeface="Arial" charset="0"/>
                <a:cs typeface="Times New Roman" pitchFamily="18" charset="0"/>
              </a:rPr>
              <a:t>Evaluate the efficacy and toxicity of potential therapeutic agents </a:t>
            </a:r>
          </a:p>
          <a:p>
            <a:pPr marL="342900" indent="-342900">
              <a:spcBef>
                <a:spcPct val="20000"/>
              </a:spcBef>
              <a:buClr>
                <a:srgbClr val="0BD0D9"/>
              </a:buClr>
              <a:buSzPct val="95000"/>
              <a:buFont typeface="Wingdings" pitchFamily="2" charset="2"/>
              <a:buChar char="Ø"/>
              <a:defRPr/>
            </a:pPr>
            <a:r>
              <a:rPr lang="en-US" altLang="en-US" sz="2000" dirty="0">
                <a:latin typeface="Arial" charset="0"/>
                <a:cs typeface="Times New Roman" pitchFamily="18" charset="0"/>
              </a:rPr>
              <a:t>Evaluate target compound activity using </a:t>
            </a:r>
            <a:r>
              <a:rPr lang="en-US" altLang="en-US" sz="2000" i="1" dirty="0">
                <a:latin typeface="Arial" charset="0"/>
                <a:cs typeface="Times New Roman" pitchFamily="18" charset="0"/>
              </a:rPr>
              <a:t>in vivo</a:t>
            </a:r>
            <a:r>
              <a:rPr lang="en-US" altLang="en-US" sz="2000" dirty="0">
                <a:latin typeface="Arial" charset="0"/>
                <a:cs typeface="Times New Roman" pitchFamily="18" charset="0"/>
              </a:rPr>
              <a:t> system (human cells)</a:t>
            </a:r>
          </a:p>
          <a:p>
            <a:pPr marL="342900" indent="-342900">
              <a:spcBef>
                <a:spcPct val="20000"/>
              </a:spcBef>
              <a:buClr>
                <a:srgbClr val="0BD0D9"/>
              </a:buClr>
              <a:buSzPct val="95000"/>
              <a:buFont typeface="Wingdings" pitchFamily="2" charset="2"/>
              <a:buChar char="Ø"/>
              <a:defRPr/>
            </a:pPr>
            <a:r>
              <a:rPr lang="en-US" altLang="en-US" sz="2000" dirty="0">
                <a:latin typeface="Arial" charset="0"/>
                <a:cs typeface="Times New Roman" pitchFamily="18" charset="0"/>
              </a:rPr>
              <a:t>Predict cytotoxicity of cancer drugs</a:t>
            </a:r>
          </a:p>
          <a:p>
            <a:pPr marL="273050" indent="-273050">
              <a:lnSpc>
                <a:spcPct val="90000"/>
              </a:lnSpc>
              <a:spcBef>
                <a:spcPct val="20000"/>
              </a:spcBef>
              <a:buClr>
                <a:srgbClr val="0BD0D9"/>
              </a:buClr>
              <a:buSzPct val="95000"/>
              <a:buFont typeface="Wingdings 2" pitchFamily="18" charset="2"/>
              <a:buChar char=""/>
              <a:defRPr/>
            </a:pPr>
            <a:endParaRPr lang="en-US" altLang="en-US" dirty="0">
              <a:latin typeface="Arial" charset="0"/>
              <a:cs typeface="Times New Roman" pitchFamily="18" charset="0"/>
            </a:endParaRPr>
          </a:p>
        </p:txBody>
      </p:sp>
      <p:sp>
        <p:nvSpPr>
          <p:cNvPr id="9219" name="Rectangle 18"/>
          <p:cNvSpPr>
            <a:spLocks noChangeArrowheads="1"/>
          </p:cNvSpPr>
          <p:nvPr/>
        </p:nvSpPr>
        <p:spPr bwMode="auto">
          <a:xfrm>
            <a:off x="2063750" y="4841876"/>
            <a:ext cx="2808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rial Black" panose="020B0A04020102020204" pitchFamily="34" charset="0"/>
              </a:rPr>
              <a:t>Xenotransplantation</a:t>
            </a:r>
            <a:r>
              <a:rPr lang="en-US" altLang="en-US" sz="1600">
                <a:latin typeface="Arial Black" panose="020B0A04020102020204" pitchFamily="34" charset="0"/>
              </a:rPr>
              <a:t> is the transplantation of living cells, tissues or organs from one species to another. </a:t>
            </a:r>
          </a:p>
        </p:txBody>
      </p:sp>
      <p:pic>
        <p:nvPicPr>
          <p:cNvPr id="9220" name="Picture 21" descr="NolteFig1inv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2430463"/>
            <a:ext cx="25923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sp>
        <p:nvSpPr>
          <p:cNvPr id="9222" name="TextBox 15"/>
          <p:cNvSpPr txBox="1">
            <a:spLocks noChangeArrowheads="1"/>
          </p:cNvSpPr>
          <p:nvPr/>
        </p:nvSpPr>
        <p:spPr bwMode="auto">
          <a:xfrm>
            <a:off x="1811338" y="1268413"/>
            <a:ext cx="752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dirty="0"/>
              <a:t>Services &gt; In Vivo Xenograft Services</a:t>
            </a:r>
          </a:p>
        </p:txBody>
      </p:sp>
      <p:pic>
        <p:nvPicPr>
          <p:cNvPr id="9224" name="Picture 6" descr="altogen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1"/>
          <p:cNvGrpSpPr>
            <a:grpSpLocks/>
          </p:cNvGrpSpPr>
          <p:nvPr/>
        </p:nvGrpSpPr>
        <p:grpSpPr bwMode="auto">
          <a:xfrm>
            <a:off x="2287588" y="6203950"/>
            <a:ext cx="7543800" cy="609600"/>
            <a:chOff x="762794" y="6210300"/>
            <a:chExt cx="7543800" cy="609600"/>
          </a:xfrm>
        </p:grpSpPr>
        <p:sp>
          <p:nvSpPr>
            <p:cNvPr id="9226"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922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5260623" y="2546834"/>
            <a:ext cx="4075465" cy="400110"/>
          </a:xfrm>
          <a:prstGeom prst="rect">
            <a:avLst/>
          </a:prstGeom>
          <a:noFill/>
        </p:spPr>
        <p:txBody>
          <a:bodyPr wrap="square" rtlCol="0">
            <a:spAutoFit/>
          </a:bodyPr>
          <a:lstStyle/>
          <a:p>
            <a:pPr marL="342900" indent="-342900">
              <a:spcBef>
                <a:spcPct val="50000"/>
              </a:spcBef>
              <a:buClr>
                <a:schemeClr val="accent3"/>
              </a:buClr>
              <a:buFont typeface="Wingdings" pitchFamily="2" charset="2"/>
              <a:buChar char="Ø"/>
              <a:defRPr/>
            </a:pPr>
            <a:r>
              <a:rPr lang="en-US" altLang="en-US" sz="2000" b="1" dirty="0">
                <a:latin typeface="Arial" panose="020B0604020202020204" pitchFamily="34" charset="0"/>
                <a:ea typeface="MS PGothic" pitchFamily="34" charset="-128"/>
                <a:cs typeface="Arial" panose="020B0604020202020204" pitchFamily="34" charset="0"/>
              </a:rPr>
              <a:t>Advantages of </a:t>
            </a:r>
            <a:r>
              <a:rPr lang="en-US" altLang="en-US" sz="2000" b="1" dirty="0" err="1">
                <a:latin typeface="Arial" panose="020B0604020202020204" pitchFamily="34" charset="0"/>
                <a:ea typeface="MS PGothic" pitchFamily="34" charset="-128"/>
                <a:cs typeface="Arial" panose="020B0604020202020204" pitchFamily="34" charset="0"/>
              </a:rPr>
              <a:t>Xenografting</a:t>
            </a:r>
            <a:endParaRPr lang="en-US" altLang="en-US" sz="2000" b="1" dirty="0">
              <a:latin typeface="Arial" panose="020B0604020202020204" pitchFamily="34" charset="0"/>
              <a:ea typeface="MS PGothic" pitchFamily="34" charset="-128"/>
              <a:cs typeface="Arial" panose="020B0604020202020204" pitchFamily="34" charset="0"/>
            </a:endParaRPr>
          </a:p>
        </p:txBody>
      </p:sp>
      <p:sp>
        <p:nvSpPr>
          <p:cNvPr id="3" name="TextBox 2"/>
          <p:cNvSpPr txBox="1"/>
          <p:nvPr/>
        </p:nvSpPr>
        <p:spPr>
          <a:xfrm>
            <a:off x="2144890" y="1836737"/>
            <a:ext cx="6389510" cy="584775"/>
          </a:xfrm>
          <a:prstGeom prst="rect">
            <a:avLst/>
          </a:prstGeom>
          <a:noFill/>
        </p:spPr>
        <p:txBody>
          <a:bodyPr wrap="square" rtlCol="0">
            <a:spAutoFit/>
          </a:bodyPr>
          <a:lstStyle/>
          <a:p>
            <a:pPr marL="342900" indent="-342900">
              <a:spcBef>
                <a:spcPct val="50000"/>
              </a:spcBef>
              <a:buClr>
                <a:schemeClr val="accent3"/>
              </a:buClr>
              <a:buFont typeface="Wingdings" pitchFamily="2" charset="2"/>
              <a:buChar char="Ø"/>
              <a:defRPr/>
            </a:pPr>
            <a:r>
              <a:rPr lang="en-US" altLang="en-US" sz="3200" b="1" dirty="0" smtClean="0">
                <a:latin typeface="Arial" panose="020B0604020202020204" pitchFamily="34" charset="0"/>
                <a:ea typeface="MS PGothic" pitchFamily="34" charset="-128"/>
                <a:cs typeface="Arial" panose="020B0604020202020204" pitchFamily="34" charset="0"/>
              </a:rPr>
              <a:t>HT29 </a:t>
            </a:r>
            <a:r>
              <a:rPr lang="en-US" altLang="en-US" sz="3200" b="1" dirty="0">
                <a:latin typeface="Arial" panose="020B0604020202020204" pitchFamily="34" charset="0"/>
                <a:ea typeface="MS PGothic" pitchFamily="34" charset="-128"/>
                <a:cs typeface="Arial" panose="020B0604020202020204" pitchFamily="34" charset="0"/>
              </a:rPr>
              <a:t>Xenograft Model</a:t>
            </a:r>
          </a:p>
        </p:txBody>
      </p:sp>
    </p:spTree>
    <p:extLst>
      <p:ext uri="{BB962C8B-B14F-4D97-AF65-F5344CB8AC3E}">
        <p14:creationId xmlns:p14="http://schemas.microsoft.com/office/powerpoint/2010/main" val="36291137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2636838"/>
            <a:ext cx="74787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2424114" y="4581525"/>
            <a:ext cx="48228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altLang="en-US" sz="2000" b="1" dirty="0">
                <a:cs typeface="Arial" pitchFamily="34" charset="0"/>
              </a:rPr>
              <a:t>Xenograft studies can be designed to:</a:t>
            </a:r>
          </a:p>
          <a:p>
            <a:pPr marL="342900" indent="-342900">
              <a:buClr>
                <a:schemeClr val="accent3"/>
              </a:buClr>
              <a:buFont typeface="Wingdings" pitchFamily="2" charset="2"/>
              <a:buChar char="Ø"/>
              <a:defRPr/>
            </a:pPr>
            <a:r>
              <a:rPr lang="en-US" altLang="en-US" sz="2000" dirty="0">
                <a:cs typeface="Arial" pitchFamily="34" charset="0"/>
              </a:rPr>
              <a:t>Identify lead compounds</a:t>
            </a:r>
          </a:p>
          <a:p>
            <a:pPr marL="342900" indent="-342900">
              <a:buClr>
                <a:schemeClr val="accent3"/>
              </a:buClr>
              <a:buFont typeface="Wingdings" pitchFamily="2" charset="2"/>
              <a:buChar char="Ø"/>
              <a:defRPr/>
            </a:pPr>
            <a:r>
              <a:rPr lang="en-US" altLang="en-US" sz="2000" dirty="0">
                <a:cs typeface="Arial" pitchFamily="34" charset="0"/>
              </a:rPr>
              <a:t>Optimize dose schedules</a:t>
            </a:r>
          </a:p>
          <a:p>
            <a:pPr marL="342900" indent="-342900">
              <a:buClr>
                <a:schemeClr val="accent3"/>
              </a:buClr>
              <a:buFont typeface="Wingdings" pitchFamily="2" charset="2"/>
              <a:buChar char="Ø"/>
              <a:defRPr/>
            </a:pPr>
            <a:r>
              <a:rPr lang="en-US" altLang="en-US" sz="2000" dirty="0">
                <a:cs typeface="Arial" pitchFamily="34" charset="0"/>
              </a:rPr>
              <a:t>Identify combination strategies</a:t>
            </a:r>
          </a:p>
        </p:txBody>
      </p:sp>
      <p:sp>
        <p:nvSpPr>
          <p:cNvPr id="15364"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pic>
        <p:nvPicPr>
          <p:cNvPr id="15365" name="Picture 6" descr="altogen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4"/>
          <p:cNvSpPr txBox="1">
            <a:spLocks noChangeArrowheads="1"/>
          </p:cNvSpPr>
          <p:nvPr/>
        </p:nvSpPr>
        <p:spPr bwMode="auto">
          <a:xfrm>
            <a:off x="1816100" y="1763714"/>
            <a:ext cx="7823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ct val="50000"/>
              </a:spcBef>
              <a:buClr>
                <a:schemeClr val="accent3"/>
              </a:buClr>
              <a:buFont typeface="Wingdings" pitchFamily="2" charset="2"/>
              <a:buChar char="Ø"/>
              <a:defRPr/>
            </a:pPr>
            <a:r>
              <a:rPr lang="en-US" altLang="en-US" sz="3200" b="1" dirty="0" smtClean="0">
                <a:latin typeface="Arial" panose="020B0604020202020204" pitchFamily="34" charset="0"/>
                <a:ea typeface="MS PGothic" pitchFamily="34" charset="-128"/>
                <a:cs typeface="Arial" panose="020B0604020202020204" pitchFamily="34" charset="0"/>
              </a:rPr>
              <a:t>HT29 </a:t>
            </a:r>
            <a:r>
              <a:rPr lang="en-US" altLang="en-US" sz="3200" b="1" dirty="0">
                <a:latin typeface="Arial" panose="020B0604020202020204" pitchFamily="34" charset="0"/>
                <a:ea typeface="MS PGothic" pitchFamily="34" charset="-128"/>
                <a:cs typeface="Arial" panose="020B0604020202020204" pitchFamily="34" charset="0"/>
              </a:rPr>
              <a:t>Xenograft Model</a:t>
            </a:r>
          </a:p>
          <a:p>
            <a:pPr>
              <a:spcBef>
                <a:spcPct val="50000"/>
              </a:spcBef>
              <a:buClr>
                <a:schemeClr val="accent3"/>
              </a:buClr>
              <a:defRPr/>
            </a:pPr>
            <a:endParaRPr lang="en-US" altLang="en-US" sz="3200" b="1" dirty="0">
              <a:ea typeface="MS PGothic" pitchFamily="34" charset="-128"/>
            </a:endParaRPr>
          </a:p>
        </p:txBody>
      </p:sp>
      <p:sp>
        <p:nvSpPr>
          <p:cNvPr id="15367" name="TextBox 15"/>
          <p:cNvSpPr txBox="1">
            <a:spLocks noChangeArrowheads="1"/>
          </p:cNvSpPr>
          <p:nvPr/>
        </p:nvSpPr>
        <p:spPr bwMode="auto">
          <a:xfrm>
            <a:off x="1811338" y="1268413"/>
            <a:ext cx="752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a:t>Services &gt; In Vivo Xenograft Services</a:t>
            </a:r>
          </a:p>
        </p:txBody>
      </p:sp>
      <p:grpSp>
        <p:nvGrpSpPr>
          <p:cNvPr id="15368" name="Group 1"/>
          <p:cNvGrpSpPr>
            <a:grpSpLocks/>
          </p:cNvGrpSpPr>
          <p:nvPr/>
        </p:nvGrpSpPr>
        <p:grpSpPr bwMode="auto">
          <a:xfrm>
            <a:off x="2287588" y="6210300"/>
            <a:ext cx="7543800" cy="609600"/>
            <a:chOff x="762794" y="6210300"/>
            <a:chExt cx="7543800" cy="609600"/>
          </a:xfrm>
        </p:grpSpPr>
        <p:sp>
          <p:nvSpPr>
            <p:cNvPr id="15369"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1537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2878667" y="2317750"/>
            <a:ext cx="4560711" cy="400110"/>
          </a:xfrm>
          <a:prstGeom prst="rect">
            <a:avLst/>
          </a:prstGeom>
          <a:noFill/>
        </p:spPr>
        <p:txBody>
          <a:bodyPr wrap="square" rtlCol="0">
            <a:spAutoFit/>
          </a:bodyPr>
          <a:lstStyle/>
          <a:p>
            <a:pPr marL="342900" indent="-342900">
              <a:spcBef>
                <a:spcPct val="50000"/>
              </a:spcBef>
              <a:buClr>
                <a:schemeClr val="accent3"/>
              </a:buClr>
              <a:buFont typeface="Wingdings" pitchFamily="2" charset="2"/>
              <a:buChar char="Ø"/>
              <a:defRPr/>
            </a:pPr>
            <a:r>
              <a:rPr lang="en-US" altLang="en-US" sz="2000" b="1" dirty="0">
                <a:ea typeface="MS PGothic" pitchFamily="34" charset="-128"/>
              </a:rPr>
              <a:t>Basic Xenograft Study</a:t>
            </a:r>
          </a:p>
        </p:txBody>
      </p:sp>
    </p:spTree>
    <p:extLst>
      <p:ext uri="{BB962C8B-B14F-4D97-AF65-F5344CB8AC3E}">
        <p14:creationId xmlns:p14="http://schemas.microsoft.com/office/powerpoint/2010/main" val="16270846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3962400" y="5373688"/>
            <a:ext cx="8229600" cy="863600"/>
          </a:xfrm>
        </p:spPr>
        <p:txBody>
          <a:bodyPr/>
          <a:lstStyle/>
          <a:p>
            <a:pPr eaLnBrk="1" hangingPunct="1">
              <a:lnSpc>
                <a:spcPct val="90000"/>
              </a:lnSpc>
              <a:buFont typeface="Wingdings 2" panose="05020102010507070707" pitchFamily="18" charset="2"/>
              <a:buNone/>
            </a:pPr>
            <a:endParaRPr lang="en-US" altLang="en-US" sz="2400" dirty="0"/>
          </a:p>
          <a:p>
            <a:pPr eaLnBrk="1" hangingPunct="1">
              <a:lnSpc>
                <a:spcPct val="90000"/>
              </a:lnSpc>
              <a:buFont typeface="Wingdings 2" panose="05020102010507070707" pitchFamily="18" charset="2"/>
              <a:buNone/>
            </a:pPr>
            <a:endParaRPr lang="en-US" altLang="en-US" sz="2400" dirty="0">
              <a:latin typeface="Times New Roman" panose="02020603050405020304" pitchFamily="18" charset="0"/>
              <a:cs typeface="Times New Roman" panose="02020603050405020304" pitchFamily="18" charset="0"/>
            </a:endParaRPr>
          </a:p>
        </p:txBody>
      </p:sp>
      <p:sp>
        <p:nvSpPr>
          <p:cNvPr id="14339" name="Content Placeholder 2"/>
          <p:cNvSpPr>
            <a:spLocks/>
          </p:cNvSpPr>
          <p:nvPr/>
        </p:nvSpPr>
        <p:spPr bwMode="auto">
          <a:xfrm>
            <a:off x="1731963" y="2276475"/>
            <a:ext cx="403225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Clr>
                <a:schemeClr val="accent3"/>
              </a:buClr>
              <a:buSzPct val="85000"/>
              <a:buFont typeface="Wingdings" pitchFamily="2" charset="2"/>
              <a:buChar char="Ø"/>
              <a:defRPr/>
            </a:pPr>
            <a:r>
              <a:rPr lang="en-US" altLang="en-US" sz="2000" b="1" dirty="0" smtClean="0">
                <a:latin typeface="Arial" charset="0"/>
                <a:cs typeface="Times New Roman" pitchFamily="18" charset="0"/>
              </a:rPr>
              <a:t>Routes </a:t>
            </a:r>
            <a:r>
              <a:rPr lang="en-US" altLang="en-US" sz="2000" b="1" dirty="0">
                <a:latin typeface="Arial" charset="0"/>
                <a:cs typeface="Times New Roman" pitchFamily="18" charset="0"/>
              </a:rPr>
              <a:t>of </a:t>
            </a:r>
            <a:r>
              <a:rPr lang="en-US" altLang="en-US" sz="2000" b="1" dirty="0" smtClean="0">
                <a:latin typeface="Arial" charset="0"/>
                <a:cs typeface="Times New Roman" pitchFamily="18" charset="0"/>
              </a:rPr>
              <a:t>drug administration: </a:t>
            </a:r>
            <a:endParaRPr lang="en-US" altLang="en-US" sz="2000" b="1" dirty="0">
              <a:latin typeface="Arial" charset="0"/>
              <a:cs typeface="Times New Roman" pitchFamily="18" charset="0"/>
            </a:endParaRPr>
          </a:p>
          <a:p>
            <a:pPr marL="1200150" lvl="2" indent="-285750">
              <a:spcBef>
                <a:spcPct val="20000"/>
              </a:spcBef>
              <a:buClr>
                <a:schemeClr val="accent3"/>
              </a:buClr>
              <a:buSzPct val="70000"/>
              <a:buFont typeface="Wingdings" pitchFamily="2" charset="2"/>
              <a:buChar char="Ø"/>
              <a:defRPr/>
            </a:pPr>
            <a:r>
              <a:rPr lang="en-US" altLang="en-US" sz="1600" dirty="0" err="1">
                <a:latin typeface="Arial" panose="020B0604020202020204" pitchFamily="34" charset="0"/>
                <a:cs typeface="Arial" panose="020B0604020202020204" pitchFamily="34" charset="0"/>
              </a:rPr>
              <a:t>Intratumoral</a:t>
            </a:r>
            <a:endParaRPr lang="en-US" altLang="en-US" sz="1600" dirty="0">
              <a:latin typeface="Arial" panose="020B0604020202020204" pitchFamily="34" charset="0"/>
              <a:cs typeface="Arial" panose="020B0604020202020204" pitchFamily="34" charset="0"/>
            </a:endParaRPr>
          </a:p>
          <a:p>
            <a:pPr marL="1200150" lvl="2" indent="-285750">
              <a:spcBef>
                <a:spcPct val="20000"/>
              </a:spcBef>
              <a:buClr>
                <a:schemeClr val="accent3"/>
              </a:buClr>
              <a:buSzPct val="70000"/>
              <a:buFont typeface="Wingdings" pitchFamily="2" charset="2"/>
              <a:buChar char="Ø"/>
              <a:defRPr/>
            </a:pPr>
            <a:r>
              <a:rPr lang="en-US" altLang="en-US" sz="1600" dirty="0">
                <a:latin typeface="Arial" panose="020B0604020202020204" pitchFamily="34" charset="0"/>
                <a:cs typeface="Arial" panose="020B0604020202020204" pitchFamily="34" charset="0"/>
              </a:rPr>
              <a:t>Intramuscular</a:t>
            </a:r>
          </a:p>
          <a:p>
            <a:pPr marL="1200150" lvl="2" indent="-285750">
              <a:spcBef>
                <a:spcPct val="20000"/>
              </a:spcBef>
              <a:buClr>
                <a:schemeClr val="accent3"/>
              </a:buClr>
              <a:buSzPct val="70000"/>
              <a:buFont typeface="Wingdings" pitchFamily="2" charset="2"/>
              <a:buChar char="Ø"/>
              <a:defRPr/>
            </a:pPr>
            <a:r>
              <a:rPr lang="en-US" altLang="en-US" sz="1600" dirty="0" smtClean="0">
                <a:latin typeface="Arial" panose="020B0604020202020204" pitchFamily="34" charset="0"/>
                <a:cs typeface="Arial" panose="020B0604020202020204" pitchFamily="34" charset="0"/>
              </a:rPr>
              <a:t>Oral </a:t>
            </a:r>
            <a:r>
              <a:rPr lang="en-US" sz="1600" dirty="0">
                <a:latin typeface="Arial" panose="020B0604020202020204" pitchFamily="34" charset="0"/>
                <a:cs typeface="Arial" panose="020B0604020202020204" pitchFamily="34" charset="0"/>
              </a:rPr>
              <a:t>gavage</a:t>
            </a:r>
            <a:endParaRPr lang="en-US" altLang="en-US" sz="1600" dirty="0">
              <a:latin typeface="Arial" panose="020B0604020202020204" pitchFamily="34" charset="0"/>
              <a:cs typeface="Arial" panose="020B0604020202020204" pitchFamily="34" charset="0"/>
            </a:endParaRPr>
          </a:p>
          <a:p>
            <a:pPr marL="1200150" lvl="2" indent="-285750">
              <a:spcBef>
                <a:spcPct val="20000"/>
              </a:spcBef>
              <a:buClr>
                <a:schemeClr val="accent3"/>
              </a:buClr>
              <a:buSzPct val="70000"/>
              <a:buFont typeface="Wingdings" pitchFamily="2" charset="2"/>
              <a:buChar char="Ø"/>
              <a:defRPr/>
            </a:pPr>
            <a:r>
              <a:rPr lang="en-US" altLang="en-US" sz="1600" dirty="0">
                <a:latin typeface="Arial" panose="020B0604020202020204" pitchFamily="34" charset="0"/>
                <a:cs typeface="Arial" panose="020B0604020202020204" pitchFamily="34" charset="0"/>
              </a:rPr>
              <a:t>Intravenous</a:t>
            </a:r>
          </a:p>
          <a:p>
            <a:pPr marL="1200150" lvl="2" indent="-285750">
              <a:spcBef>
                <a:spcPct val="20000"/>
              </a:spcBef>
              <a:buClr>
                <a:schemeClr val="accent3"/>
              </a:buClr>
              <a:buSzPct val="70000"/>
              <a:buFont typeface="Wingdings" pitchFamily="2" charset="2"/>
              <a:buChar char="Ø"/>
              <a:defRPr/>
            </a:pPr>
            <a:r>
              <a:rPr lang="en-US" altLang="en-US" sz="1600" dirty="0" err="1">
                <a:latin typeface="Arial" panose="020B0604020202020204" pitchFamily="34" charset="0"/>
                <a:cs typeface="Arial" panose="020B0604020202020204" pitchFamily="34" charset="0"/>
              </a:rPr>
              <a:t>Intratracheal</a:t>
            </a:r>
            <a:endParaRPr lang="en-US" altLang="en-US" sz="1600" dirty="0">
              <a:latin typeface="Arial" panose="020B0604020202020204" pitchFamily="34" charset="0"/>
              <a:cs typeface="Arial" panose="020B0604020202020204" pitchFamily="34" charset="0"/>
            </a:endParaRPr>
          </a:p>
          <a:p>
            <a:pPr marL="1200150" lvl="2" indent="-285750">
              <a:spcBef>
                <a:spcPct val="20000"/>
              </a:spcBef>
              <a:buClr>
                <a:schemeClr val="accent3"/>
              </a:buClr>
              <a:buSzPct val="70000"/>
              <a:buFont typeface="Wingdings" pitchFamily="2" charset="2"/>
              <a:buChar char="Ø"/>
              <a:defRPr/>
            </a:pPr>
            <a:r>
              <a:rPr lang="en-US" altLang="en-US" sz="1600" dirty="0">
                <a:latin typeface="Arial" panose="020B0604020202020204" pitchFamily="34" charset="0"/>
                <a:cs typeface="Arial" panose="020B0604020202020204" pitchFamily="34" charset="0"/>
              </a:rPr>
              <a:t>Subcutaneous</a:t>
            </a:r>
          </a:p>
          <a:p>
            <a:pPr marL="1200150" lvl="2" indent="-285750">
              <a:spcBef>
                <a:spcPct val="20000"/>
              </a:spcBef>
              <a:buClr>
                <a:schemeClr val="accent3"/>
              </a:buClr>
              <a:buSzPct val="70000"/>
              <a:buFont typeface="Wingdings" pitchFamily="2" charset="2"/>
              <a:buChar char="Ø"/>
              <a:defRPr/>
            </a:pPr>
            <a:r>
              <a:rPr lang="en-US" altLang="en-US" sz="1600" dirty="0" smtClean="0">
                <a:latin typeface="Arial" panose="020B0604020202020204" pitchFamily="34" charset="0"/>
                <a:cs typeface="Arial" panose="020B0604020202020204" pitchFamily="34" charset="0"/>
              </a:rPr>
              <a:t>Intraperitoneal</a:t>
            </a:r>
          </a:p>
          <a:p>
            <a:pPr marL="1200150" lvl="2" indent="-285750">
              <a:spcBef>
                <a:spcPct val="20000"/>
              </a:spcBef>
              <a:buClr>
                <a:schemeClr val="accent3"/>
              </a:buClr>
              <a:buSzPct val="70000"/>
              <a:buFont typeface="Wingdings" pitchFamily="2" charset="2"/>
              <a:buChar char="Ø"/>
              <a:defRPr/>
            </a:pPr>
            <a:r>
              <a:rPr lang="en-US" sz="1600" dirty="0" smtClean="0">
                <a:latin typeface="Arial" panose="020B0604020202020204" pitchFamily="34" charset="0"/>
                <a:cs typeface="Arial" panose="020B0604020202020204" pitchFamily="34" charset="0"/>
              </a:rPr>
              <a:t>Continuous infusion</a:t>
            </a:r>
          </a:p>
          <a:p>
            <a:pPr marL="1200150" lvl="2" indent="-285750">
              <a:spcBef>
                <a:spcPct val="20000"/>
              </a:spcBef>
              <a:buClr>
                <a:schemeClr val="accent3"/>
              </a:buClr>
              <a:buSzPct val="70000"/>
              <a:buFont typeface="Wingdings" pitchFamily="2" charset="2"/>
              <a:buChar char="Ø"/>
              <a:defRPr/>
            </a:pPr>
            <a:r>
              <a:rPr lang="en-US" sz="1600" dirty="0" smtClean="0">
                <a:latin typeface="Arial" panose="020B0604020202020204" pitchFamily="34" charset="0"/>
                <a:cs typeface="Arial" panose="020B0604020202020204" pitchFamily="34" charset="0"/>
              </a:rPr>
              <a:t>Intranasal</a:t>
            </a:r>
          </a:p>
          <a:p>
            <a:pPr marL="1200150" lvl="2" indent="-285750">
              <a:spcBef>
                <a:spcPct val="20000"/>
              </a:spcBef>
              <a:buClr>
                <a:schemeClr val="accent3"/>
              </a:buClr>
              <a:buSzPct val="70000"/>
              <a:buFont typeface="Wingdings" pitchFamily="2" charset="2"/>
              <a:buChar char="Ø"/>
              <a:defRPr/>
            </a:pPr>
            <a:r>
              <a:rPr lang="en-US" sz="1600" dirty="0" smtClean="0">
                <a:latin typeface="Arial" panose="020B0604020202020204" pitchFamily="34" charset="0"/>
                <a:cs typeface="Arial" panose="020B0604020202020204" pitchFamily="34" charset="0"/>
              </a:rPr>
              <a:t>Using </a:t>
            </a:r>
            <a:r>
              <a:rPr lang="en-US" sz="1600" dirty="0">
                <a:latin typeface="Arial" panose="020B0604020202020204" pitchFamily="34" charset="0"/>
                <a:cs typeface="Arial" panose="020B0604020202020204" pitchFamily="34" charset="0"/>
              </a:rPr>
              <a:t>cutting-edge micro-injection techniques</a:t>
            </a:r>
            <a:endParaRPr lang="en-US" sz="1600" dirty="0" smtClean="0">
              <a:latin typeface="Arial" panose="020B0604020202020204" pitchFamily="34" charset="0"/>
              <a:cs typeface="Arial" panose="020B0604020202020204" pitchFamily="34" charset="0"/>
            </a:endParaRPr>
          </a:p>
          <a:p>
            <a:pPr marL="1200150" lvl="2" indent="-285750">
              <a:spcBef>
                <a:spcPct val="20000"/>
              </a:spcBef>
              <a:buClr>
                <a:schemeClr val="accent3"/>
              </a:buClr>
              <a:buSzPct val="70000"/>
              <a:buFont typeface="Wingdings" pitchFamily="2" charset="2"/>
              <a:buChar char="Ø"/>
              <a:defRPr/>
            </a:pPr>
            <a:endParaRPr lang="en-US" sz="2000" dirty="0" smtClean="0"/>
          </a:p>
          <a:p>
            <a:pPr marL="1200150" lvl="2" indent="-285750">
              <a:spcBef>
                <a:spcPct val="20000"/>
              </a:spcBef>
              <a:buClr>
                <a:schemeClr val="accent3"/>
              </a:buClr>
              <a:buSzPct val="70000"/>
              <a:buFont typeface="Wingdings" pitchFamily="2" charset="2"/>
              <a:buChar char="Ø"/>
              <a:defRPr/>
            </a:pPr>
            <a:endParaRPr lang="en-US" altLang="en-US" sz="2000" dirty="0">
              <a:latin typeface="Arial" charset="0"/>
              <a:cs typeface="Times New Roman" pitchFamily="18" charset="0"/>
            </a:endParaRPr>
          </a:p>
        </p:txBody>
      </p:sp>
      <p:pic>
        <p:nvPicPr>
          <p:cNvPr id="23556" name="Picture 8" descr="iStock_000008482797Small1-300x199"/>
          <p:cNvPicPr>
            <a:picLocks noChangeAspect="1" noChangeArrowheads="1"/>
          </p:cNvPicPr>
          <p:nvPr/>
        </p:nvPicPr>
        <p:blipFill>
          <a:blip r:embed="rId3">
            <a:extLst>
              <a:ext uri="{28A0092B-C50C-407E-A947-70E740481C1C}">
                <a14:useLocalDpi xmlns:a14="http://schemas.microsoft.com/office/drawing/2010/main" val="0"/>
              </a:ext>
            </a:extLst>
          </a:blip>
          <a:srcRect l="20032" t="-6772" b="6772"/>
          <a:stretch>
            <a:fillRect/>
          </a:stretch>
        </p:blipFill>
        <p:spPr bwMode="auto">
          <a:xfrm>
            <a:off x="6488113" y="2247901"/>
            <a:ext cx="309245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11"/>
          <p:cNvSpPr>
            <a:spLocks noChangeArrowheads="1"/>
          </p:cNvSpPr>
          <p:nvPr/>
        </p:nvSpPr>
        <p:spPr bwMode="auto">
          <a:xfrm>
            <a:off x="6694489" y="5705476"/>
            <a:ext cx="2681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www.patient-derived-xenograft-services.com</a:t>
            </a:r>
          </a:p>
        </p:txBody>
      </p:sp>
      <p:sp>
        <p:nvSpPr>
          <p:cNvPr id="23558"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pic>
        <p:nvPicPr>
          <p:cNvPr id="23559" name="Picture 6" descr="altogen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4"/>
          <p:cNvSpPr txBox="1">
            <a:spLocks noChangeArrowheads="1"/>
          </p:cNvSpPr>
          <p:nvPr/>
        </p:nvSpPr>
        <p:spPr bwMode="auto">
          <a:xfrm>
            <a:off x="1816100" y="1698625"/>
            <a:ext cx="782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ct val="50000"/>
              </a:spcBef>
              <a:buClr>
                <a:schemeClr val="accent3"/>
              </a:buClr>
              <a:buFont typeface="Wingdings" pitchFamily="2" charset="2"/>
              <a:buChar char="Ø"/>
              <a:defRPr/>
            </a:pPr>
            <a:r>
              <a:rPr lang="en-US" altLang="en-US" sz="3200" b="1" dirty="0" smtClean="0">
                <a:ea typeface="MS PGothic" pitchFamily="34" charset="-128"/>
              </a:rPr>
              <a:t>HT29 </a:t>
            </a:r>
            <a:r>
              <a:rPr lang="en-US" altLang="en-US" sz="3200" b="1" dirty="0">
                <a:ea typeface="MS PGothic" pitchFamily="34" charset="-128"/>
              </a:rPr>
              <a:t>Xenograft </a:t>
            </a:r>
            <a:r>
              <a:rPr lang="en-US" altLang="en-US" sz="3200" b="1" dirty="0" smtClean="0">
                <a:ea typeface="MS PGothic" pitchFamily="34" charset="-128"/>
              </a:rPr>
              <a:t>Model</a:t>
            </a:r>
            <a:endParaRPr lang="en-US" altLang="en-US" sz="2200" b="1" dirty="0">
              <a:ea typeface="MS PGothic" pitchFamily="34" charset="-128"/>
            </a:endParaRPr>
          </a:p>
        </p:txBody>
      </p:sp>
      <p:sp>
        <p:nvSpPr>
          <p:cNvPr id="23561" name="TextBox 15"/>
          <p:cNvSpPr txBox="1">
            <a:spLocks noChangeArrowheads="1"/>
          </p:cNvSpPr>
          <p:nvPr/>
        </p:nvSpPr>
        <p:spPr bwMode="auto">
          <a:xfrm>
            <a:off x="1722438" y="1268414"/>
            <a:ext cx="75422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a:t>Services &gt; In Vivo Xenograft Services</a:t>
            </a:r>
          </a:p>
        </p:txBody>
      </p:sp>
      <p:grpSp>
        <p:nvGrpSpPr>
          <p:cNvPr id="23562" name="Group 1"/>
          <p:cNvGrpSpPr>
            <a:grpSpLocks/>
          </p:cNvGrpSpPr>
          <p:nvPr/>
        </p:nvGrpSpPr>
        <p:grpSpPr bwMode="auto">
          <a:xfrm>
            <a:off x="2287588" y="6210300"/>
            <a:ext cx="7543800" cy="609600"/>
            <a:chOff x="762794" y="6210300"/>
            <a:chExt cx="7543800" cy="609600"/>
          </a:xfrm>
        </p:grpSpPr>
        <p:sp>
          <p:nvSpPr>
            <p:cNvPr id="23564"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2356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3" name="TextBox 2"/>
          <p:cNvSpPr txBox="1">
            <a:spLocks noChangeArrowheads="1"/>
          </p:cNvSpPr>
          <p:nvPr/>
        </p:nvSpPr>
        <p:spPr bwMode="auto">
          <a:xfrm>
            <a:off x="6665913" y="4727576"/>
            <a:ext cx="27368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latin typeface="Arial Black" panose="020B0A04020102020204" pitchFamily="34" charset="0"/>
              </a:rPr>
              <a:t>Several routes of drug administration can be explored in a Xenograft model</a:t>
            </a:r>
          </a:p>
        </p:txBody>
      </p:sp>
    </p:spTree>
    <p:extLst>
      <p:ext uri="{BB962C8B-B14F-4D97-AF65-F5344CB8AC3E}">
        <p14:creationId xmlns:p14="http://schemas.microsoft.com/office/powerpoint/2010/main" val="88913227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6573838" y="5514975"/>
            <a:ext cx="5618162" cy="531813"/>
          </a:xfrm>
        </p:spPr>
        <p:txBody>
          <a:bodyPr/>
          <a:lstStyle/>
          <a:p>
            <a:pPr eaLnBrk="1" hangingPunct="1">
              <a:lnSpc>
                <a:spcPct val="90000"/>
              </a:lnSpc>
              <a:buFont typeface="Wingdings 2" panose="05020102010507070707" pitchFamily="18" charset="2"/>
              <a:buNone/>
            </a:pPr>
            <a:endParaRPr lang="en-US" altLang="en-US" sz="2400" dirty="0"/>
          </a:p>
          <a:p>
            <a:pPr eaLnBrk="1" hangingPunct="1">
              <a:lnSpc>
                <a:spcPct val="90000"/>
              </a:lnSpc>
              <a:buFont typeface="Wingdings 2" panose="05020102010507070707" pitchFamily="18" charset="2"/>
              <a:buNone/>
            </a:pPr>
            <a:endParaRPr lang="en-US" altLang="en-US" sz="2400" dirty="0">
              <a:latin typeface="Times New Roman" panose="02020603050405020304" pitchFamily="18" charset="0"/>
              <a:cs typeface="Times New Roman" panose="02020603050405020304" pitchFamily="18" charset="0"/>
            </a:endParaRPr>
          </a:p>
        </p:txBody>
      </p:sp>
      <p:sp>
        <p:nvSpPr>
          <p:cNvPr id="14339" name="Content Placeholder 2"/>
          <p:cNvSpPr>
            <a:spLocks/>
          </p:cNvSpPr>
          <p:nvPr/>
        </p:nvSpPr>
        <p:spPr bwMode="auto">
          <a:xfrm>
            <a:off x="880534" y="2276475"/>
            <a:ext cx="1014871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57300" lvl="2" indent="-342900">
              <a:spcBef>
                <a:spcPct val="20000"/>
              </a:spcBef>
              <a:buClr>
                <a:schemeClr val="accent3"/>
              </a:buClr>
              <a:buSzPct val="70000"/>
              <a:buFont typeface="Wingdings" panose="05000000000000000000" pitchFamily="2" charset="2"/>
              <a:buChar char="Ø"/>
              <a:defRPr/>
            </a:pPr>
            <a:r>
              <a:rPr lang="en-US" sz="2000" b="1" dirty="0" smtClean="0">
                <a:latin typeface="Arial" panose="020B0604020202020204" pitchFamily="34" charset="0"/>
                <a:cs typeface="Arial" panose="020B0604020202020204" pitchFamily="34" charset="0"/>
              </a:rPr>
              <a:t>Following options are available for </a:t>
            </a:r>
            <a:r>
              <a:rPr lang="en-US" sz="2000" b="1" dirty="0">
                <a:latin typeface="Arial" panose="020B0604020202020204" pitchFamily="34" charset="0"/>
                <a:cs typeface="Arial" panose="020B0604020202020204" pitchFamily="34" charset="0"/>
              </a:rPr>
              <a:t>the </a:t>
            </a:r>
            <a:r>
              <a:rPr lang="en-US" sz="2000" b="1" dirty="0" smtClean="0">
                <a:latin typeface="Arial" panose="020B0604020202020204" pitchFamily="34" charset="0"/>
                <a:cs typeface="Arial" panose="020B0604020202020204" pitchFamily="34" charset="0"/>
              </a:rPr>
              <a:t>HT29</a:t>
            </a:r>
            <a:r>
              <a:rPr lang="en-US" sz="2000" b="1" dirty="0">
                <a:latin typeface="Arial" panose="020B0604020202020204" pitchFamily="34" charset="0"/>
                <a:cs typeface="Arial" panose="020B0604020202020204" pitchFamily="34" charset="0"/>
              </a:rPr>
              <a:t> xenograft </a:t>
            </a:r>
            <a:r>
              <a:rPr lang="en-US" sz="2000" b="1" dirty="0" smtClean="0">
                <a:latin typeface="Arial" panose="020B0604020202020204" pitchFamily="34" charset="0"/>
                <a:cs typeface="Arial" panose="020B0604020202020204" pitchFamily="34" charset="0"/>
              </a:rPr>
              <a:t>model:</a:t>
            </a:r>
          </a:p>
          <a:p>
            <a:pPr marL="285750" indent="-285750" fontAlgn="base">
              <a:buClr>
                <a:schemeClr val="accent2"/>
              </a:buClr>
              <a:buFont typeface="Wingdings" panose="05000000000000000000" pitchFamily="2" charset="2"/>
              <a:buChar char="Ø"/>
            </a:pPr>
            <a:r>
              <a:rPr lang="en-US" sz="1700" dirty="0" smtClean="0">
                <a:latin typeface="Arial" panose="020B0604020202020204" pitchFamily="34" charset="0"/>
                <a:cs typeface="Arial" panose="020B0604020202020204" pitchFamily="34" charset="0"/>
              </a:rPr>
              <a:t>HT29 </a:t>
            </a:r>
            <a:r>
              <a:rPr lang="en-US" sz="1700" dirty="0">
                <a:latin typeface="Arial" panose="020B0604020202020204" pitchFamily="34" charset="0"/>
                <a:cs typeface="Arial" panose="020B0604020202020204" pitchFamily="34" charset="0"/>
              </a:rPr>
              <a:t>Tumor Growth Delay (TGD; </a:t>
            </a:r>
            <a:r>
              <a:rPr lang="en-US" sz="1700" dirty="0" smtClean="0">
                <a:latin typeface="Arial" panose="020B0604020202020204" pitchFamily="34" charset="0"/>
                <a:cs typeface="Arial" panose="020B0604020202020204" pitchFamily="34" charset="0"/>
              </a:rPr>
              <a:t>latency)</a:t>
            </a:r>
          </a:p>
          <a:p>
            <a:pPr marL="285750" indent="-285750" fontAlgn="base">
              <a:buClr>
                <a:schemeClr val="accent2"/>
              </a:buClr>
              <a:buFont typeface="Wingdings" panose="05000000000000000000" pitchFamily="2" charset="2"/>
              <a:buChar char="Ø"/>
            </a:pPr>
            <a:r>
              <a:rPr lang="en-US" sz="1700" dirty="0" smtClean="0">
                <a:latin typeface="Arial" panose="020B0604020202020204" pitchFamily="34" charset="0"/>
                <a:cs typeface="Arial" panose="020B0604020202020204" pitchFamily="34" charset="0"/>
              </a:rPr>
              <a:t>HT29 </a:t>
            </a:r>
            <a:r>
              <a:rPr lang="en-US" sz="1700" dirty="0">
                <a:latin typeface="Arial" panose="020B0604020202020204" pitchFamily="34" charset="0"/>
                <a:cs typeface="Arial" panose="020B0604020202020204" pitchFamily="34" charset="0"/>
              </a:rPr>
              <a:t>Tumor Growth Inhibition (TGI)</a:t>
            </a:r>
          </a:p>
          <a:p>
            <a:pPr marL="285750" indent="-285750" fontAlgn="base">
              <a:buClr>
                <a:schemeClr val="accent2"/>
              </a:buClr>
              <a:buFont typeface="Wingdings" panose="05000000000000000000" pitchFamily="2" charset="2"/>
              <a:buChar char="Ø"/>
            </a:pPr>
            <a:r>
              <a:rPr lang="en-US" sz="1700" dirty="0" smtClean="0">
                <a:latin typeface="Arial" panose="020B0604020202020204" pitchFamily="34" charset="0"/>
                <a:cs typeface="Arial" panose="020B0604020202020204" pitchFamily="34" charset="0"/>
              </a:rPr>
              <a:t>Dosing </a:t>
            </a:r>
            <a:r>
              <a:rPr lang="en-US" sz="1700" dirty="0">
                <a:latin typeface="Arial" panose="020B0604020202020204" pitchFamily="34" charset="0"/>
                <a:cs typeface="Arial" panose="020B0604020202020204" pitchFamily="34" charset="0"/>
              </a:rPr>
              <a:t>frequency and duration of dose administration</a:t>
            </a:r>
          </a:p>
          <a:p>
            <a:pPr marL="285750" indent="-285750" fontAlgn="base">
              <a:buClr>
                <a:schemeClr val="accent2"/>
              </a:buClr>
              <a:buFont typeface="Wingdings" panose="05000000000000000000" pitchFamily="2" charset="2"/>
              <a:buChar char="Ø"/>
            </a:pPr>
            <a:r>
              <a:rPr lang="en-US" sz="1700" dirty="0" smtClean="0">
                <a:latin typeface="Arial" panose="020B0604020202020204" pitchFamily="34" charset="0"/>
                <a:cs typeface="Arial" panose="020B0604020202020204" pitchFamily="34" charset="0"/>
              </a:rPr>
              <a:t>HT29 </a:t>
            </a:r>
            <a:r>
              <a:rPr lang="en-US" sz="1700" dirty="0">
                <a:latin typeface="Arial" panose="020B0604020202020204" pitchFamily="34" charset="0"/>
                <a:cs typeface="Arial" panose="020B0604020202020204" pitchFamily="34" charset="0"/>
              </a:rPr>
              <a:t>tumor immunohistochemistry</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Alternative cell engraftment sites (</a:t>
            </a:r>
            <a:r>
              <a:rPr lang="en-US" sz="1700" dirty="0" err="1">
                <a:latin typeface="Arial" panose="020B0604020202020204" pitchFamily="34" charset="0"/>
                <a:cs typeface="Arial" panose="020B0604020202020204" pitchFamily="34" charset="0"/>
              </a:rPr>
              <a:t>orthotopic</a:t>
            </a:r>
            <a:r>
              <a:rPr lang="en-US" sz="1700" dirty="0">
                <a:latin typeface="Arial" panose="020B0604020202020204" pitchFamily="34" charset="0"/>
                <a:cs typeface="Arial" panose="020B0604020202020204" pitchFamily="34" charset="0"/>
              </a:rPr>
              <a:t> transplantation, tail vein injection and left ventricular injection for metastasis studies, injection into the mammary fat pad, intraperitoneal injection)</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Blood chemistry analysis</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Toxicity and survival (optional: performing a broad health observation program)</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Gross necropsies and histopathology</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Positive control group employing cyclophosphamide, at a dosage of 50 mg/kg administered by intramuscular injection to the control group daily for the study duration</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Lipid distribution and metabolic assays</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Imaging studies: Fluorescence-based whole body imaging, MRI</a:t>
            </a:r>
          </a:p>
          <a:p>
            <a:pPr marL="1200150" lvl="2" indent="-285750">
              <a:spcBef>
                <a:spcPct val="20000"/>
              </a:spcBef>
              <a:buClr>
                <a:schemeClr val="accent3"/>
              </a:buClr>
              <a:buSzPct val="70000"/>
              <a:buFont typeface="Wingdings" pitchFamily="2" charset="2"/>
              <a:buChar char="Ø"/>
              <a:defRPr/>
            </a:pPr>
            <a:endParaRPr lang="en-US" altLang="en-US" sz="2000" dirty="0">
              <a:latin typeface="Arial" charset="0"/>
              <a:cs typeface="Times New Roman" pitchFamily="18" charset="0"/>
            </a:endParaRPr>
          </a:p>
        </p:txBody>
      </p:sp>
      <p:sp>
        <p:nvSpPr>
          <p:cNvPr id="23558"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pic>
        <p:nvPicPr>
          <p:cNvPr id="23559"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4"/>
          <p:cNvSpPr txBox="1">
            <a:spLocks noChangeArrowheads="1"/>
          </p:cNvSpPr>
          <p:nvPr/>
        </p:nvSpPr>
        <p:spPr bwMode="auto">
          <a:xfrm>
            <a:off x="1535289" y="1698625"/>
            <a:ext cx="81040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ct val="50000"/>
              </a:spcBef>
              <a:buClr>
                <a:schemeClr val="accent3"/>
              </a:buClr>
              <a:buFont typeface="Wingdings" pitchFamily="2" charset="2"/>
              <a:buChar char="Ø"/>
              <a:defRPr/>
            </a:pPr>
            <a:r>
              <a:rPr lang="en-US" altLang="en-US" sz="3200" b="1" dirty="0" smtClean="0">
                <a:ea typeface="MS PGothic" pitchFamily="34" charset="-128"/>
              </a:rPr>
              <a:t>HT29 </a:t>
            </a:r>
            <a:r>
              <a:rPr lang="en-US" altLang="en-US" sz="3200" b="1" dirty="0">
                <a:ea typeface="MS PGothic" pitchFamily="34" charset="-128"/>
              </a:rPr>
              <a:t>Xenograft </a:t>
            </a:r>
            <a:r>
              <a:rPr lang="en-US" altLang="en-US" sz="3200" b="1" dirty="0" smtClean="0">
                <a:ea typeface="MS PGothic" pitchFamily="34" charset="-128"/>
              </a:rPr>
              <a:t>Model</a:t>
            </a:r>
            <a:endParaRPr lang="en-US" altLang="en-US" sz="2200" b="1" dirty="0">
              <a:ea typeface="MS PGothic" pitchFamily="34" charset="-128"/>
            </a:endParaRPr>
          </a:p>
        </p:txBody>
      </p:sp>
      <p:sp>
        <p:nvSpPr>
          <p:cNvPr id="23561" name="TextBox 15"/>
          <p:cNvSpPr txBox="1">
            <a:spLocks noChangeArrowheads="1"/>
          </p:cNvSpPr>
          <p:nvPr/>
        </p:nvSpPr>
        <p:spPr bwMode="auto">
          <a:xfrm>
            <a:off x="1722438" y="1268414"/>
            <a:ext cx="75422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a:t>Services &gt; In Vivo Xenograft Services</a:t>
            </a:r>
          </a:p>
        </p:txBody>
      </p:sp>
      <p:grpSp>
        <p:nvGrpSpPr>
          <p:cNvPr id="23562" name="Group 1"/>
          <p:cNvGrpSpPr>
            <a:grpSpLocks/>
          </p:cNvGrpSpPr>
          <p:nvPr/>
        </p:nvGrpSpPr>
        <p:grpSpPr bwMode="auto">
          <a:xfrm>
            <a:off x="2287588" y="6210300"/>
            <a:ext cx="7543800" cy="609600"/>
            <a:chOff x="762794" y="6210300"/>
            <a:chExt cx="7543800" cy="609600"/>
          </a:xfrm>
        </p:grpSpPr>
        <p:sp>
          <p:nvSpPr>
            <p:cNvPr id="23564"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2356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49522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4294967295"/>
          </p:nvPr>
        </p:nvSpPr>
        <p:spPr>
          <a:xfrm>
            <a:off x="1343377" y="2438400"/>
            <a:ext cx="5904089" cy="2892425"/>
          </a:xfrm>
        </p:spPr>
        <p:txBody>
          <a:bodyPr/>
          <a:lstStyle/>
          <a:p>
            <a:pPr eaLnBrk="1" hangingPunct="1">
              <a:buFont typeface="Wingdings" panose="05000000000000000000" pitchFamily="2" charset="2"/>
              <a:buChar char="Ø"/>
            </a:pPr>
            <a:r>
              <a:rPr lang="en-US" altLang="en-US" sz="2000" dirty="0" err="1">
                <a:latin typeface="Arial" panose="020B0604020202020204" pitchFamily="34" charset="0"/>
                <a:cs typeface="Arial" panose="020B0604020202020204" pitchFamily="34" charset="0"/>
              </a:rPr>
              <a:t>Altogen</a:t>
            </a:r>
            <a:r>
              <a:rPr lang="en-US" altLang="en-US" sz="2000" dirty="0">
                <a:latin typeface="Arial" panose="020B0604020202020204" pitchFamily="34" charset="0"/>
                <a:cs typeface="Arial" panose="020B0604020202020204" pitchFamily="34" charset="0"/>
              </a:rPr>
              <a:t> Labs’ team of scientists carries extensive experience in Xenograft model </a:t>
            </a:r>
            <a:r>
              <a:rPr lang="en-US" altLang="en-US" sz="2000" dirty="0" smtClean="0">
                <a:latin typeface="Arial" panose="020B0604020202020204" pitchFamily="34" charset="0"/>
                <a:cs typeface="Arial" panose="020B0604020202020204" pitchFamily="34" charset="0"/>
              </a:rPr>
              <a:t>research.</a:t>
            </a:r>
            <a:endParaRPr lang="en-US" altLang="en-US" sz="20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Ø"/>
            </a:pPr>
            <a:r>
              <a:rPr lang="en-US" altLang="en-US" sz="2000" dirty="0" err="1">
                <a:latin typeface="Arial" panose="020B0604020202020204" pitchFamily="34" charset="0"/>
                <a:cs typeface="Arial" panose="020B0604020202020204" pitchFamily="34" charset="0"/>
              </a:rPr>
              <a:t>Altogen</a:t>
            </a:r>
            <a:r>
              <a:rPr lang="en-US" altLang="en-US" sz="2000" dirty="0">
                <a:latin typeface="Arial" panose="020B0604020202020204" pitchFamily="34" charset="0"/>
                <a:cs typeface="Arial" panose="020B0604020202020204" pitchFamily="34" charset="0"/>
              </a:rPr>
              <a:t> Labs is compliant as a Good Laboratory Practices (GLP) environment, which is required by the FDA for pre-clinical research.</a:t>
            </a:r>
          </a:p>
          <a:p>
            <a:pPr eaLnBrk="1" hangingPunct="1">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Our </a:t>
            </a:r>
            <a:r>
              <a:rPr lang="en-US" altLang="en-US" sz="2000" dirty="0" err="1">
                <a:latin typeface="Arial" panose="020B0604020202020204" pitchFamily="34" charset="0"/>
                <a:cs typeface="Arial" panose="020B0604020202020204" pitchFamily="34" charset="0"/>
              </a:rPr>
              <a:t>Altogen</a:t>
            </a:r>
            <a:r>
              <a:rPr lang="en-US" altLang="en-US" sz="2000" dirty="0">
                <a:latin typeface="Arial" panose="020B0604020202020204" pitchFamily="34" charset="0"/>
                <a:cs typeface="Arial" panose="020B0604020202020204" pitchFamily="34" charset="0"/>
              </a:rPr>
              <a:t> Labs’ Xenograft services are extensive, rigorous, and flexible.</a:t>
            </a:r>
          </a:p>
        </p:txBody>
      </p:sp>
      <p:pic>
        <p:nvPicPr>
          <p:cNvPr id="29699"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sp>
        <p:nvSpPr>
          <p:cNvPr id="29701" name="TextBox 7"/>
          <p:cNvSpPr txBox="1">
            <a:spLocks noChangeArrowheads="1"/>
          </p:cNvSpPr>
          <p:nvPr/>
        </p:nvSpPr>
        <p:spPr bwMode="auto">
          <a:xfrm>
            <a:off x="1774826" y="1371600"/>
            <a:ext cx="7453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i="1">
                <a:cs typeface="Arial" panose="020B0604020202020204" pitchFamily="34" charset="0"/>
              </a:rPr>
              <a:t>Services &gt; In Vivo Xenograft Services</a:t>
            </a:r>
          </a:p>
        </p:txBody>
      </p:sp>
      <p:grpSp>
        <p:nvGrpSpPr>
          <p:cNvPr id="29702" name="Group 8"/>
          <p:cNvGrpSpPr>
            <a:grpSpLocks/>
          </p:cNvGrpSpPr>
          <p:nvPr/>
        </p:nvGrpSpPr>
        <p:grpSpPr bwMode="auto">
          <a:xfrm>
            <a:off x="2287588" y="6172200"/>
            <a:ext cx="7543800" cy="609600"/>
            <a:chOff x="762794" y="6210300"/>
            <a:chExt cx="7543800" cy="609600"/>
          </a:xfrm>
        </p:grpSpPr>
        <p:sp>
          <p:nvSpPr>
            <p:cNvPr id="29706"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2970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3" name="TextBox 1"/>
          <p:cNvSpPr txBox="1">
            <a:spLocks noChangeArrowheads="1"/>
          </p:cNvSpPr>
          <p:nvPr/>
        </p:nvSpPr>
        <p:spPr bwMode="auto">
          <a:xfrm>
            <a:off x="1676400" y="5373688"/>
            <a:ext cx="87630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i="1">
                <a:cs typeface="Arial" panose="020B0604020202020204" pitchFamily="34" charset="0"/>
              </a:rPr>
              <a:t>Contact us to discuss Xenograft model </a:t>
            </a:r>
            <a:r>
              <a:rPr lang="en-US" altLang="en-US" sz="2000" b="1" i="1" u="sng">
                <a:cs typeface="Arial" panose="020B0604020202020204" pitchFamily="34" charset="0"/>
              </a:rPr>
              <a:t>details</a:t>
            </a:r>
            <a:r>
              <a:rPr lang="en-US" altLang="en-US" sz="2000" b="1" i="1">
                <a:cs typeface="Arial" panose="020B0604020202020204" pitchFamily="34" charset="0"/>
              </a:rPr>
              <a:t>, </a:t>
            </a:r>
            <a:r>
              <a:rPr lang="en-US" altLang="en-US" sz="2000" b="1" i="1" u="sng">
                <a:cs typeface="Arial" panose="020B0604020202020204" pitchFamily="34" charset="0"/>
              </a:rPr>
              <a:t>timeline estimates</a:t>
            </a:r>
            <a:r>
              <a:rPr lang="en-US" altLang="en-US" sz="2000" b="1" i="1">
                <a:cs typeface="Arial" panose="020B0604020202020204" pitchFamily="34" charset="0"/>
              </a:rPr>
              <a:t>, and </a:t>
            </a:r>
            <a:r>
              <a:rPr lang="en-US" altLang="en-US" sz="2000" b="1" i="1" u="sng">
                <a:cs typeface="Arial" panose="020B0604020202020204" pitchFamily="34" charset="0"/>
              </a:rPr>
              <a:t>price quotes!</a:t>
            </a:r>
          </a:p>
          <a:p>
            <a:endParaRPr lang="en-US" altLang="en-US">
              <a:cs typeface="Arial" panose="020B0604020202020204" pitchFamily="34" charset="0"/>
            </a:endParaRPr>
          </a:p>
        </p:txBody>
      </p:sp>
      <p:sp>
        <p:nvSpPr>
          <p:cNvPr id="3" name="TextBox 2"/>
          <p:cNvSpPr txBox="1"/>
          <p:nvPr/>
        </p:nvSpPr>
        <p:spPr>
          <a:xfrm>
            <a:off x="7464425" y="4221163"/>
            <a:ext cx="2794000" cy="900112"/>
          </a:xfrm>
          <a:prstGeom prst="rect">
            <a:avLst/>
          </a:prstGeom>
          <a:noFill/>
        </p:spPr>
        <p:txBody>
          <a:bodyPr>
            <a:spAutoFit/>
          </a:bodyPr>
          <a:lstStyle/>
          <a:p>
            <a:pPr>
              <a:defRPr/>
            </a:pPr>
            <a:r>
              <a:rPr lang="en-US" sz="1400" dirty="0" err="1">
                <a:latin typeface="Arial Black" pitchFamily="34" charset="0"/>
              </a:rPr>
              <a:t>Altogen</a:t>
            </a:r>
            <a:r>
              <a:rPr lang="en-US" sz="1400" dirty="0">
                <a:latin typeface="Arial Black" pitchFamily="34" charset="0"/>
              </a:rPr>
              <a:t> Labs can partner with you for any Xenograft research project.</a:t>
            </a:r>
          </a:p>
          <a:p>
            <a:pPr>
              <a:defRPr/>
            </a:pPr>
            <a:r>
              <a:rPr lang="en-US" sz="1050" dirty="0">
                <a:latin typeface="Arial" charset="0"/>
              </a:rPr>
              <a:t>Photo credit: wisegeek.com</a:t>
            </a:r>
          </a:p>
        </p:txBody>
      </p:sp>
      <p:pic>
        <p:nvPicPr>
          <p:cNvPr id="29705" name="Picture 1"/>
          <p:cNvPicPr>
            <a:picLocks noChangeAspect="1"/>
          </p:cNvPicPr>
          <p:nvPr/>
        </p:nvPicPr>
        <p:blipFill>
          <a:blip r:embed="rId5" cstate="print">
            <a:extLst>
              <a:ext uri="{28A0092B-C50C-407E-A947-70E740481C1C}">
                <a14:useLocalDpi xmlns:a14="http://schemas.microsoft.com/office/drawing/2010/main" val="0"/>
              </a:ext>
            </a:extLst>
          </a:blip>
          <a:srcRect r="13414" b="7764"/>
          <a:stretch>
            <a:fillRect/>
          </a:stretch>
        </p:blipFill>
        <p:spPr bwMode="auto">
          <a:xfrm>
            <a:off x="7535864" y="2363789"/>
            <a:ext cx="2619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88443" y="1854200"/>
            <a:ext cx="5375981" cy="584775"/>
          </a:xfrm>
          <a:prstGeom prst="rect">
            <a:avLst/>
          </a:prstGeom>
          <a:noFill/>
        </p:spPr>
        <p:txBody>
          <a:bodyPr wrap="square" rtlCol="0">
            <a:spAutoFit/>
          </a:bodyPr>
          <a:lstStyle/>
          <a:p>
            <a:pPr marL="342900" indent="-342900">
              <a:spcBef>
                <a:spcPct val="50000"/>
              </a:spcBef>
              <a:buClr>
                <a:schemeClr val="accent3"/>
              </a:buClr>
              <a:buFont typeface="Wingdings" pitchFamily="2" charset="2"/>
              <a:buChar char="Ø"/>
              <a:defRPr/>
            </a:pPr>
            <a:r>
              <a:rPr lang="en-US" altLang="en-US" sz="3200" b="1" dirty="0" smtClean="0">
                <a:latin typeface="Arial" panose="020B0604020202020204" pitchFamily="34" charset="0"/>
                <a:ea typeface="MS PGothic" pitchFamily="34" charset="-128"/>
                <a:cs typeface="Arial" panose="020B0604020202020204" pitchFamily="34" charset="0"/>
              </a:rPr>
              <a:t>HT29 </a:t>
            </a:r>
            <a:r>
              <a:rPr lang="en-US" altLang="en-US" sz="3200" b="1" dirty="0">
                <a:latin typeface="Arial" panose="020B0604020202020204" pitchFamily="34" charset="0"/>
                <a:ea typeface="MS PGothic" pitchFamily="34" charset="-128"/>
                <a:cs typeface="Arial" panose="020B0604020202020204" pitchFamily="34" charset="0"/>
              </a:rPr>
              <a:t>Xenograft Model</a:t>
            </a:r>
          </a:p>
        </p:txBody>
      </p:sp>
    </p:spTree>
    <p:extLst>
      <p:ext uri="{BB962C8B-B14F-4D97-AF65-F5344CB8AC3E}">
        <p14:creationId xmlns:p14="http://schemas.microsoft.com/office/powerpoint/2010/main" val="1038548955"/>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1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Theme1" id="{9B837493-7EA7-4DAA-B380-5CC98F0A51AA}" vid="{87B4CE05-0FB5-47BD-A166-B73C520EACC5}"/>
    </a:ext>
  </a:extLst>
</a:theme>
</file>

<file path=ppt/theme/theme2.xml><?xml version="1.0" encoding="utf-8"?>
<a:theme xmlns:a="http://schemas.openxmlformats.org/drawingml/2006/main" name="The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Theme1</Template>
  <TotalTime>160</TotalTime>
  <Words>639</Words>
  <Application>Microsoft Office PowerPoint</Application>
  <PresentationFormat>Widescreen</PresentationFormat>
  <Paragraphs>95</Paragraphs>
  <Slides>7</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vt:i4>
      </vt:variant>
    </vt:vector>
  </HeadingPairs>
  <TitlesOfParts>
    <vt:vector size="20" baseType="lpstr">
      <vt:lpstr>MS PGothic</vt:lpstr>
      <vt:lpstr>Arial</vt:lpstr>
      <vt:lpstr>Arial Black</vt:lpstr>
      <vt:lpstr>Calibri</vt:lpstr>
      <vt:lpstr>Constantia</vt:lpstr>
      <vt:lpstr>Lucida Sans Unicode</vt:lpstr>
      <vt:lpstr>Times New Roman</vt:lpstr>
      <vt:lpstr>Verdana</vt:lpstr>
      <vt:lpstr>Wingdings</vt:lpstr>
      <vt:lpstr>Wingdings 2</vt:lpstr>
      <vt:lpstr>Wingdings 3</vt:lpstr>
      <vt:lpstr>Theme1</vt:lpstr>
      <vt:lpstr>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Irina Burlak</dc:creator>
  <cp:lastModifiedBy>Irina Burlak</cp:lastModifiedBy>
  <cp:revision>3</cp:revision>
  <dcterms:created xsi:type="dcterms:W3CDTF">2018-01-13T00:27:35Z</dcterms:created>
  <dcterms:modified xsi:type="dcterms:W3CDTF">2018-01-13T03:07:52Z</dcterms:modified>
</cp:coreProperties>
</file>