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9" r:id="rId2"/>
  </p:sldMasterIdLst>
  <p:notesMasterIdLst>
    <p:notesMasterId r:id="rId10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789047-4FC9-4ED4-AD65-71C454D6E2FD}" type="datetimeFigureOut">
              <a:rPr lang="en-US" smtClean="0"/>
              <a:t>1/13/2018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ECCBD5-A5DF-42CE-87C7-D3036C017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707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735773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z="7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9295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Altogen labs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8570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136973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669847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115943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2E7E4B4-7AC5-449C-BE47-5344E8766AC0}" type="slidenum">
              <a:rPr lang="en-US" altLang="en-US" smtClean="0">
                <a:latin typeface="Calibri" panose="020F0502020204030204" pitchFamily="34" charset="0"/>
                <a:cs typeface="Arial" panose="020B0604020202020204" pitchFamily="34" charset="0"/>
              </a:rPr>
              <a:pPr/>
              <a:t>7</a:t>
            </a:fld>
            <a:endParaRPr lang="en-US" altLang="en-US" smtClean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728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" name="Right Triangle 5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7" name="Straight Connector 6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hevron 6"/>
          <p:cNvSpPr/>
          <p:nvPr/>
        </p:nvSpPr>
        <p:spPr>
          <a:xfrm>
            <a:off x="4849284" y="3005138"/>
            <a:ext cx="243416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9" name="Chevron 7"/>
          <p:cNvSpPr/>
          <p:nvPr/>
        </p:nvSpPr>
        <p:spPr>
          <a:xfrm>
            <a:off x="4599518" y="3005138"/>
            <a:ext cx="24553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E32712DE-5E95-42D5-8B9F-FC980351DDEB}" type="datetimeFigureOut">
              <a:rPr lang="en-US" smtClean="0"/>
              <a:t>1/13/2018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1FE6F12-B7B7-417C-A2D3-869676362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9502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33402-5D7C-4715-A974-FD8A7D36442C}" type="datetime1">
              <a:rPr lang="en-US"/>
              <a:pPr>
                <a:defRPr/>
              </a:pPr>
              <a:t>1/13/2018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8BE4A-3182-4679-B07A-D4A1F55626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9675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21BC1-504A-404C-9F3A-683AAA00F1A2}" type="datetime1">
              <a:rPr lang="en-US"/>
              <a:pPr>
                <a:defRPr/>
              </a:pPr>
              <a:t>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173DB061-30B7-4BDF-9E8B-4F63AC55E7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32155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9B897-9B74-41C2-A8F8-331FB0283344}" type="datetime1">
              <a:rPr lang="en-US"/>
              <a:pPr>
                <a:defRPr/>
              </a:pPr>
              <a:t>1/13/2018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49226-46E9-4875-B4F4-EFAC5B6801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89959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3EFA9-380E-4303-BFE5-62F63D16EC5F}" type="datetime1">
              <a:rPr lang="en-US"/>
              <a:pPr>
                <a:defRPr/>
              </a:pPr>
              <a:t>1/13/2018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7C342-6586-4E85-8C37-C6C684BADF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12794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6F438-5E4B-43FE-B805-1784D23D1B04}" type="datetime1">
              <a:rPr lang="en-US"/>
              <a:pPr>
                <a:defRPr/>
              </a:pPr>
              <a:t>1/13/2018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37B5B-7765-4065-86DD-35C411B5AE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75347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96DA0-B9BF-428B-9687-090103C16FE2}" type="datetime1">
              <a:rPr lang="en-US"/>
              <a:pPr>
                <a:defRPr/>
              </a:pPr>
              <a:t>1/13/2018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8E50B-D5BC-44BB-B4F0-EC12B5A2A0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18211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46B94-889D-4F56-91B7-E9F4C0590855}" type="datetime1">
              <a:rPr lang="en-US"/>
              <a:pPr>
                <a:defRPr/>
              </a:pPr>
              <a:t>1/13/2018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0494A-5F52-4B59-9421-7560DEDE88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91465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D8A9C-1F33-4258-964A-F7FED737AD2D}" type="datetime1">
              <a:rPr lang="en-US"/>
              <a:pPr>
                <a:defRPr/>
              </a:pPr>
              <a:t>1/13/2018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5E5DE6A-01FD-4AD1-8470-E49C3BB3B7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53917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7BD21-992D-4A2B-8526-FF0F005E9E89}" type="datetime1">
              <a:rPr lang="en-US"/>
              <a:pPr>
                <a:defRPr/>
              </a:pPr>
              <a:t>1/13/2018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73939-C452-4C4B-B6D8-C03762CEE6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15421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B0CAA-8926-4204-ACA3-B446221F417C}" type="datetime1">
              <a:rPr lang="en-US"/>
              <a:pPr>
                <a:defRPr/>
              </a:pPr>
              <a:t>1/13/2018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345AC-6A8D-4D48-BEC4-7DDC98CDF5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0802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9" name="Straight Connector 8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E32712DE-5E95-42D5-8B9F-FC980351DDEB}" type="datetimeFigureOut">
              <a:rPr lang="en-US" smtClean="0"/>
              <a:t>1/13/2018</a:t>
            </a:fld>
            <a:endParaRPr lang="en-US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1FE6F12-B7B7-417C-A2D3-869676362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5579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E32712DE-5E95-42D5-8B9F-FC980351DDEB}" type="datetimeFigureOut">
              <a:rPr lang="en-US" smtClean="0"/>
              <a:t>1/13/2018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1FE6F12-B7B7-417C-A2D3-869676362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4996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4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5" name="Right Triangle 4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7" name="Straight Connector 6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E32712DE-5E95-42D5-8B9F-FC980351DDEB}" type="datetimeFigureOut">
              <a:rPr lang="en-US" smtClean="0"/>
              <a:t>1/13/2018</a:t>
            </a:fld>
            <a:endParaRPr 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1FE6F12-B7B7-417C-A2D3-869676362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0753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E32712DE-5E95-42D5-8B9F-FC980351DDEB}" type="datetimeFigureOut">
              <a:rPr lang="en-US" smtClean="0"/>
              <a:t>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1FE6F12-B7B7-417C-A2D3-869676362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8397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8" name="Straight Connector 7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11552768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0" name="Chevron 9"/>
          <p:cNvSpPr/>
          <p:nvPr/>
        </p:nvSpPr>
        <p:spPr>
          <a:xfrm>
            <a:off x="11303001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32712DE-5E95-42D5-8B9F-FC980351DDEB}" type="datetimeFigureOut">
              <a:rPr lang="en-US" smtClean="0"/>
              <a:t>1/13/2018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1FE6F12-B7B7-417C-A2D3-869676362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5362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12DE-5E95-42D5-8B9F-FC980351DDEB}" type="datetimeFigureOut">
              <a:rPr lang="en-US" smtClean="0"/>
              <a:t>1/13/2018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6F12-B7B7-417C-A2D3-869676362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672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12DE-5E95-42D5-8B9F-FC980351DDEB}" type="datetimeFigureOut">
              <a:rPr lang="en-US" smtClean="0"/>
              <a:t>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6F12-B7B7-417C-A2D3-869676362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159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BA467-23CD-48E8-8C46-0C1A3DBA9A1F}" type="datetime1">
              <a:rPr lang="en-US"/>
              <a:pPr>
                <a:defRPr/>
              </a:pPr>
              <a:t>1/13/2018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7A780AF5-572D-4702-9420-A31BD1EC98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99515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481138"/>
            <a:ext cx="10972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23" name="Date Placeholder 4"/>
          <p:cNvSpPr>
            <a:spLocks noGrp="1"/>
          </p:cNvSpPr>
          <p:nvPr>
            <p:ph type="dt" sz="half" idx="2"/>
          </p:nvPr>
        </p:nvSpPr>
        <p:spPr>
          <a:xfrm>
            <a:off x="8970433" y="6408739"/>
            <a:ext cx="2559051" cy="365125"/>
          </a:xfrm>
          <a:prstGeom prst="rect">
            <a:avLst/>
          </a:prstGeom>
        </p:spPr>
        <p:txBody>
          <a:bodyPr vert="horz" anchor="b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fld id="{E32712DE-5E95-42D5-8B9F-FC980351DDEB}" type="datetimeFigureOut">
              <a:rPr lang="en-US" smtClean="0"/>
              <a:t>1/13/2018</a:t>
            </a:fld>
            <a:endParaRPr lang="en-US"/>
          </a:p>
        </p:txBody>
      </p:sp>
      <p:sp>
        <p:nvSpPr>
          <p:cNvPr id="24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839884" y="6408739"/>
            <a:ext cx="3134783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Lucida Sans Unicode" pitchFamily="34" charset="0"/>
                <a:cs typeface="Arial" charset="0"/>
              </a:defRPr>
            </a:lvl1pPr>
          </a:lstStyle>
          <a:p>
            <a:endParaRPr lang="en-US"/>
          </a:p>
        </p:txBody>
      </p:sp>
      <p:sp>
        <p:nvSpPr>
          <p:cNvPr id="2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1529484" y="6408739"/>
            <a:ext cx="488949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fld id="{81FE6F12-B7B7-417C-A2D3-869676362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8884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Arial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1" fontAlgn="base" hangingPunct="1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20713" indent="-228600" algn="l" rtl="0" eaLnBrk="1" fontAlgn="base" hangingPunct="1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858838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430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3716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2052" name="Title Placeholder 8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205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3E64F6B8-1E4B-4F1B-B30C-A9E31590A116}" type="datetime1">
              <a:rPr lang="en-US"/>
              <a:pPr>
                <a:defRPr/>
              </a:pPr>
              <a:t>1/13/2018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045C75"/>
                </a:solidFill>
                <a:latin typeface="Constantia" panose="02030602050306030303" pitchFamily="18" charset="0"/>
              </a:defRPr>
            </a:lvl1pPr>
          </a:lstStyle>
          <a:p>
            <a:pPr>
              <a:defRPr/>
            </a:pPr>
            <a:fld id="{8FC04EA8-EA7D-4307-804B-0E0C6EA3BC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2057" name="Group 1"/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Arial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18604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1" fontAlgn="base" hangingPunct="1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9.jp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3.jpe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4294967295"/>
          </p:nvPr>
        </p:nvSpPr>
        <p:spPr>
          <a:xfrm>
            <a:off x="3962400" y="5373688"/>
            <a:ext cx="8229600" cy="86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1" name="Content Placeholder 2"/>
          <p:cNvSpPr>
            <a:spLocks/>
          </p:cNvSpPr>
          <p:nvPr/>
        </p:nvSpPr>
        <p:spPr bwMode="auto">
          <a:xfrm>
            <a:off x="270933" y="2217738"/>
            <a:ext cx="7778044" cy="3949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sz="1400" dirty="0"/>
              <a:t>Human embryonic kidney cells are frequently used in cancer research as well as for pharmaceutical and biomedical </a:t>
            </a:r>
            <a:r>
              <a:rPr lang="en-US" sz="1400" dirty="0" smtClean="0"/>
              <a:t>purposes. </a:t>
            </a:r>
            <a:r>
              <a:rPr lang="en-US" sz="1400" dirty="0"/>
              <a:t>The HEK-293 cell line is isolated from human embryonic kidney cells through the transformation with sheared adenovirus 5 DNA and involves the incorporation of the viral genome into human chromosome 19. HEK-293 cells are particularly helpful for producing therapeutic proteins and viruses for gene therapy. Also, the HEK-293 cell line </a:t>
            </a:r>
            <a:r>
              <a:rPr lang="en-US" sz="1400" dirty="0" smtClean="0"/>
              <a:t>has high </a:t>
            </a:r>
            <a:r>
              <a:rPr lang="en-US" sz="1400" dirty="0"/>
              <a:t>transfection efficiency is a valuable tool for a variety of medical applications. </a:t>
            </a:r>
            <a:endParaRPr lang="en-US" sz="1400" dirty="0" smtClean="0"/>
          </a:p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sz="1400" dirty="0" smtClean="0"/>
              <a:t>The </a:t>
            </a:r>
            <a:r>
              <a:rPr lang="en-US" sz="1400" dirty="0"/>
              <a:t>HEK-293</a:t>
            </a:r>
            <a:r>
              <a:rPr lang="en-US" sz="1400" dirty="0" smtClean="0"/>
              <a:t> </a:t>
            </a:r>
            <a:r>
              <a:rPr lang="en-US" sz="1400" dirty="0" smtClean="0"/>
              <a:t>human kidney </a:t>
            </a:r>
            <a:r>
              <a:rPr lang="en-US" sz="1400" dirty="0" smtClean="0"/>
              <a:t>cell </a:t>
            </a:r>
            <a:r>
              <a:rPr lang="en-US" sz="1400" dirty="0"/>
              <a:t>line is used to create the CDX (Cell Line Derived Xenograft) </a:t>
            </a:r>
            <a:r>
              <a:rPr lang="en-US" sz="1400" dirty="0"/>
              <a:t>HEK-293</a:t>
            </a:r>
            <a:r>
              <a:rPr lang="en-US" sz="1400" dirty="0" smtClean="0"/>
              <a:t> </a:t>
            </a:r>
            <a:r>
              <a:rPr lang="en-US" sz="1400" dirty="0" smtClean="0"/>
              <a:t>xenograft </a:t>
            </a:r>
            <a:r>
              <a:rPr lang="en-US" sz="1400" dirty="0"/>
              <a:t>mouse </a:t>
            </a:r>
            <a:r>
              <a:rPr lang="en-US" sz="1400" dirty="0" smtClean="0"/>
              <a:t>model, a </a:t>
            </a:r>
            <a:r>
              <a:rPr lang="en-US" sz="1400" dirty="0"/>
              <a:t>highly </a:t>
            </a:r>
            <a:r>
              <a:rPr lang="en-US" sz="1400" dirty="0" smtClean="0"/>
              <a:t>utilized CDX </a:t>
            </a:r>
            <a:r>
              <a:rPr lang="en-US" sz="1400" dirty="0"/>
              <a:t>in </a:t>
            </a:r>
            <a:r>
              <a:rPr lang="en-US" sz="1400" dirty="0" smtClean="0"/>
              <a:t>kidney</a:t>
            </a:r>
            <a:r>
              <a:rPr lang="en-US" sz="1400" dirty="0" smtClean="0"/>
              <a:t> </a:t>
            </a:r>
            <a:r>
              <a:rPr lang="en-US" sz="1400" dirty="0"/>
              <a:t>cancer research </a:t>
            </a:r>
            <a:r>
              <a:rPr lang="en-US" sz="1400" dirty="0"/>
              <a:t>for studying the anti-angiogenic and anti-tumor efficacy of kinase inhibitors such as </a:t>
            </a:r>
            <a:r>
              <a:rPr lang="en-US" sz="1400" dirty="0" err="1"/>
              <a:t>sunitinib</a:t>
            </a:r>
            <a:r>
              <a:rPr lang="en-US" sz="1400" dirty="0" smtClean="0"/>
              <a:t>. </a:t>
            </a:r>
            <a:r>
              <a:rPr lang="en-US" sz="1400" dirty="0" smtClean="0"/>
              <a:t>The </a:t>
            </a:r>
            <a:r>
              <a:rPr lang="en-US" sz="1400" dirty="0"/>
              <a:t>HEK-293</a:t>
            </a:r>
            <a:r>
              <a:rPr lang="en-US" sz="1400" dirty="0" smtClean="0"/>
              <a:t> </a:t>
            </a:r>
            <a:r>
              <a:rPr lang="en-US" sz="1400" dirty="0" smtClean="0"/>
              <a:t>xenograft model </a:t>
            </a:r>
            <a:r>
              <a:rPr lang="en-US" sz="1400" dirty="0"/>
              <a:t>is </a:t>
            </a:r>
            <a:r>
              <a:rPr lang="en-US" sz="1400" dirty="0" smtClean="0"/>
              <a:t>useful </a:t>
            </a:r>
            <a:r>
              <a:rPr lang="en-US" sz="1400" dirty="0"/>
              <a:t>for biomedical research related to </a:t>
            </a:r>
            <a:r>
              <a:rPr lang="en-US" sz="1400" dirty="0" smtClean="0"/>
              <a:t>renal cancer</a:t>
            </a:r>
            <a:r>
              <a:rPr lang="en-US" sz="1400" dirty="0" smtClean="0"/>
              <a:t>. </a:t>
            </a:r>
            <a:endParaRPr lang="en-US" sz="1400" dirty="0" smtClean="0"/>
          </a:p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 err="1" smtClean="0">
                <a:cs typeface="Times New Roman" panose="02020603050405020304" pitchFamily="18" charset="0"/>
              </a:rPr>
              <a:t>Xenografting</a:t>
            </a:r>
            <a:r>
              <a:rPr lang="en-US" altLang="en-US" sz="1400" dirty="0" smtClean="0">
                <a:cs typeface="Times New Roman" panose="02020603050405020304" pitchFamily="18" charset="0"/>
              </a:rPr>
              <a:t> </a:t>
            </a:r>
            <a:r>
              <a:rPr lang="en-US" altLang="en-US" sz="1400" dirty="0">
                <a:cs typeface="Times New Roman" panose="02020603050405020304" pitchFamily="18" charset="0"/>
              </a:rPr>
              <a:t>is the transplantation of tissue from one species into another. 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 err="1">
                <a:cs typeface="Times New Roman" panose="02020603050405020304" pitchFamily="18" charset="0"/>
              </a:rPr>
              <a:t>Xenografting</a:t>
            </a:r>
            <a:r>
              <a:rPr lang="en-US" altLang="en-US" sz="1400" dirty="0">
                <a:cs typeface="Times New Roman" panose="02020603050405020304" pitchFamily="18" charset="0"/>
              </a:rPr>
              <a:t> has been established as benchmark studies in pre-clinical cancer research.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>
                <a:cs typeface="Times New Roman" panose="02020603050405020304" pitchFamily="18" charset="0"/>
              </a:rPr>
              <a:t>Typically, </a:t>
            </a:r>
            <a:r>
              <a:rPr lang="en-US" altLang="en-US" sz="1400" dirty="0" err="1">
                <a:cs typeface="Times New Roman" panose="02020603050405020304" pitchFamily="18" charset="0"/>
              </a:rPr>
              <a:t>immunodeficient</a:t>
            </a:r>
            <a:r>
              <a:rPr lang="en-US" altLang="en-US" sz="1400" dirty="0">
                <a:cs typeface="Times New Roman" panose="02020603050405020304" pitchFamily="18" charset="0"/>
              </a:rPr>
              <a:t> mice serve as hosts for a wide variety of human tumors, effectively serving as models for human subjects.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 err="1">
                <a:cs typeface="Times New Roman" panose="02020603050405020304" pitchFamily="18" charset="0"/>
              </a:rPr>
              <a:t>Xenografting</a:t>
            </a:r>
            <a:r>
              <a:rPr lang="en-US" altLang="en-US" sz="1400" dirty="0">
                <a:cs typeface="Times New Roman" panose="02020603050405020304" pitchFamily="18" charset="0"/>
              </a:rPr>
              <a:t> </a:t>
            </a:r>
            <a:r>
              <a:rPr lang="en-US" altLang="en-US" sz="1400" dirty="0" smtClean="0">
                <a:cs typeface="Times New Roman" panose="02020603050405020304" pitchFamily="18" charset="0"/>
              </a:rPr>
              <a:t>is a </a:t>
            </a:r>
            <a:r>
              <a:rPr lang="en-US" altLang="en-US" sz="1400" dirty="0">
                <a:cs typeface="Times New Roman" panose="02020603050405020304" pitchFamily="18" charset="0"/>
              </a:rPr>
              <a:t>complete and accurate study of tumor growth and the activity of drug administration</a:t>
            </a:r>
            <a:r>
              <a:rPr lang="en-US" altLang="en-US" sz="1400" dirty="0" smtClean="0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172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7173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Text Box 4"/>
          <p:cNvSpPr txBox="1">
            <a:spLocks noChangeArrowheads="1"/>
          </p:cNvSpPr>
          <p:nvPr/>
        </p:nvSpPr>
        <p:spPr bwMode="auto">
          <a:xfrm>
            <a:off x="1992313" y="1682968"/>
            <a:ext cx="566155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/>
              <a:t>HEK-293</a:t>
            </a:r>
            <a:r>
              <a:rPr lang="en-US" altLang="en-US" sz="3200" b="1" dirty="0" smtClean="0">
                <a:ea typeface="MS PGothic" pitchFamily="34" charset="-128"/>
              </a:rPr>
              <a:t> </a:t>
            </a:r>
            <a:r>
              <a:rPr lang="en-US" altLang="en-US" sz="3200" b="1" dirty="0" smtClean="0">
                <a:ea typeface="MS PGothic" pitchFamily="34" charset="-128"/>
              </a:rPr>
              <a:t>Xenograft 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7175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7176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7179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7180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81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178" name="TextBox 2"/>
          <p:cNvSpPr txBox="1">
            <a:spLocks noChangeArrowheads="1"/>
          </p:cNvSpPr>
          <p:nvPr/>
        </p:nvSpPr>
        <p:spPr bwMode="auto">
          <a:xfrm>
            <a:off x="8048977" y="4890231"/>
            <a:ext cx="366888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dirty="0" err="1">
                <a:latin typeface="Arial Black" panose="020B0A04020102020204" pitchFamily="34" charset="0"/>
              </a:rPr>
              <a:t>Xenografting</a:t>
            </a:r>
            <a:r>
              <a:rPr lang="en-US" altLang="en-US" sz="1600" dirty="0">
                <a:latin typeface="Arial Black" panose="020B0A04020102020204" pitchFamily="34" charset="0"/>
              </a:rPr>
              <a:t> tumor cells into mice has advanced pre-clinical cancer research </a:t>
            </a:r>
            <a:r>
              <a:rPr lang="en-US" altLang="en-US" sz="1600" dirty="0" smtClean="0">
                <a:latin typeface="Arial Black" panose="020B0A04020102020204" pitchFamily="34" charset="0"/>
              </a:rPr>
              <a:t>significantly</a:t>
            </a:r>
            <a:endParaRPr lang="en-US" altLang="en-US" sz="1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0659" y="2267743"/>
            <a:ext cx="2898843" cy="2536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966598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363311" y="2491220"/>
          <a:ext cx="9392354" cy="3325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9949"/>
                <a:gridCol w="2969949"/>
                <a:gridCol w="345245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Cell</a:t>
                      </a:r>
                      <a:r>
                        <a:rPr lang="en-US" sz="1800" baseline="0" dirty="0" smtClean="0"/>
                        <a:t> Line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Tissue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Disease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Caki-2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Kidney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Clear Cell 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PANC-1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Pancreas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Epithiloid</a:t>
                      </a:r>
                      <a:r>
                        <a:rPr lang="en-US" sz="1800" dirty="0" smtClean="0"/>
                        <a:t> 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SK-MEL-2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Skin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Malignant Melanoma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SK-OV-3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Ovary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Adenocarcinoma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9976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U-87 MG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Brain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Glioblastoma</a:t>
                      </a:r>
                      <a:r>
                        <a:rPr lang="en-US" sz="1800" dirty="0" smtClean="0"/>
                        <a:t>/Astrocytoma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A431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Epidermis</a:t>
                      </a:r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Epidermoid</a:t>
                      </a:r>
                      <a:r>
                        <a:rPr lang="en-US" sz="1800" dirty="0" smtClean="0"/>
                        <a:t> 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SW-480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Colon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Adenocarcinoma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HeLa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Cervix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Adenocarcinoma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</a:tbl>
          </a:graphicData>
        </a:graphic>
      </p:graphicFrame>
      <p:sp>
        <p:nvSpPr>
          <p:cNvPr id="21548" name="Content Placeholder 2"/>
          <p:cNvSpPr>
            <a:spLocks noGrp="1"/>
          </p:cNvSpPr>
          <p:nvPr>
            <p:ph idx="4294967295"/>
          </p:nvPr>
        </p:nvSpPr>
        <p:spPr>
          <a:xfrm>
            <a:off x="4794250" y="5826125"/>
            <a:ext cx="7397750" cy="492125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en-US" sz="1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Labs has ~150 cell lines available for xenograft animal studies</a:t>
            </a:r>
          </a:p>
          <a:p>
            <a:pPr algn="just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en-US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Complete listing available at </a:t>
            </a:r>
            <a:r>
              <a:rPr lang="en-US" altLang="en-US" sz="14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altogenlabs.com/xenograft-models</a:t>
            </a:r>
          </a:p>
        </p:txBody>
      </p:sp>
      <p:sp>
        <p:nvSpPr>
          <p:cNvPr id="21549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1550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5" name="Text Box 4"/>
          <p:cNvSpPr txBox="1">
            <a:spLocks noChangeArrowheads="1"/>
          </p:cNvSpPr>
          <p:nvPr/>
        </p:nvSpPr>
        <p:spPr bwMode="auto">
          <a:xfrm>
            <a:off x="2179198" y="2069179"/>
            <a:ext cx="538435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800" b="1" dirty="0">
                <a:ea typeface="MS PGothic" pitchFamily="34" charset="-128"/>
              </a:rPr>
              <a:t>Sample Cell Lines Available</a:t>
            </a:r>
            <a:endParaRPr lang="en-US" altLang="en-US" sz="2400" b="1" dirty="0">
              <a:ea typeface="MS PGothic" pitchFamily="34" charset="-128"/>
            </a:endParaRPr>
          </a:p>
        </p:txBody>
      </p:sp>
      <p:sp>
        <p:nvSpPr>
          <p:cNvPr id="21552" name="TextBox 15"/>
          <p:cNvSpPr txBox="1">
            <a:spLocks noChangeArrowheads="1"/>
          </p:cNvSpPr>
          <p:nvPr/>
        </p:nvSpPr>
        <p:spPr bwMode="auto">
          <a:xfrm>
            <a:off x="1591733" y="1170224"/>
            <a:ext cx="811221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 dirty="0"/>
              <a:t>Services &gt; In Vivo Xenograft Services</a:t>
            </a:r>
          </a:p>
        </p:txBody>
      </p:sp>
      <p:grpSp>
        <p:nvGrpSpPr>
          <p:cNvPr id="21553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155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 dirty="0" err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Labs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 dirty="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 dirty="0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 dirty="0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 dirty="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1555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56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" name="TextBox 3"/>
          <p:cNvSpPr txBox="1"/>
          <p:nvPr/>
        </p:nvSpPr>
        <p:spPr>
          <a:xfrm>
            <a:off x="1591733" y="1600867"/>
            <a:ext cx="702168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accent3"/>
              </a:buClr>
              <a:buFont typeface="Wingdings" panose="05000000000000000000" pitchFamily="2" charset="2"/>
              <a:buChar char="Ø"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HEK-293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55796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2"/>
          <p:cNvSpPr>
            <a:spLocks/>
          </p:cNvSpPr>
          <p:nvPr/>
        </p:nvSpPr>
        <p:spPr bwMode="auto">
          <a:xfrm>
            <a:off x="5044195" y="3115733"/>
            <a:ext cx="5036783" cy="3088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Develop new therapeutic agents quickly, efficiently and cost-effectively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Evaluate the efficacy and toxicity of potential therapeutic agents 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Evaluate target compound activity using </a:t>
            </a:r>
            <a:r>
              <a:rPr lang="en-US" altLang="en-US" sz="2000" i="1" dirty="0">
                <a:latin typeface="Arial" charset="0"/>
                <a:cs typeface="Times New Roman" pitchFamily="18" charset="0"/>
              </a:rPr>
              <a:t>in vivo</a:t>
            </a:r>
            <a:r>
              <a:rPr lang="en-US" altLang="en-US" sz="2000" dirty="0">
                <a:latin typeface="Arial" charset="0"/>
                <a:cs typeface="Times New Roman" pitchFamily="18" charset="0"/>
              </a:rPr>
              <a:t> system (human cells)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Predict cytotoxicity of cancer drugs</a:t>
            </a: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/>
            </a:pPr>
            <a:endParaRPr lang="en-US" altLang="en-US" dirty="0">
              <a:latin typeface="Arial" charset="0"/>
              <a:cs typeface="Times New Roman" pitchFamily="18" charset="0"/>
            </a:endParaRPr>
          </a:p>
        </p:txBody>
      </p:sp>
      <p:sp>
        <p:nvSpPr>
          <p:cNvPr id="9219" name="Rectangle 18"/>
          <p:cNvSpPr>
            <a:spLocks noChangeArrowheads="1"/>
          </p:cNvSpPr>
          <p:nvPr/>
        </p:nvSpPr>
        <p:spPr bwMode="auto">
          <a:xfrm>
            <a:off x="2063750" y="4841876"/>
            <a:ext cx="28082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b="1">
                <a:latin typeface="Arial Black" panose="020B0A04020102020204" pitchFamily="34" charset="0"/>
              </a:rPr>
              <a:t>Xenotransplantation</a:t>
            </a:r>
            <a:r>
              <a:rPr lang="en-US" altLang="en-US" sz="1600">
                <a:latin typeface="Arial Black" panose="020B0A04020102020204" pitchFamily="34" charset="0"/>
              </a:rPr>
              <a:t> is the transplantation of living cells, tissues or organs from one species to another. </a:t>
            </a:r>
          </a:p>
        </p:txBody>
      </p:sp>
      <p:pic>
        <p:nvPicPr>
          <p:cNvPr id="9220" name="Picture 21" descr="NolteFig1inviv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0" y="2430463"/>
            <a:ext cx="2592388" cy="248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sp>
        <p:nvSpPr>
          <p:cNvPr id="9222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 dirty="0"/>
              <a:t>Services &gt; In Vivo Xenograft Services</a:t>
            </a:r>
          </a:p>
        </p:txBody>
      </p:sp>
      <p:pic>
        <p:nvPicPr>
          <p:cNvPr id="9224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225" name="Group 1"/>
          <p:cNvGrpSpPr>
            <a:grpSpLocks/>
          </p:cNvGrpSpPr>
          <p:nvPr/>
        </p:nvGrpSpPr>
        <p:grpSpPr bwMode="auto">
          <a:xfrm>
            <a:off x="2287588" y="6203950"/>
            <a:ext cx="7543800" cy="609600"/>
            <a:chOff x="762794" y="6210300"/>
            <a:chExt cx="7543800" cy="609600"/>
          </a:xfrm>
        </p:grpSpPr>
        <p:sp>
          <p:nvSpPr>
            <p:cNvPr id="9226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9227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8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5260623" y="2546834"/>
            <a:ext cx="40754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Advantages of </a:t>
            </a:r>
            <a:r>
              <a:rPr lang="en-US" altLang="en-US" sz="2000" b="1" dirty="0" err="1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Xenografting</a:t>
            </a:r>
            <a:endParaRPr lang="en-US" altLang="en-US" sz="2000" b="1" dirty="0">
              <a:latin typeface="Arial" panose="020B0604020202020204" pitchFamily="34" charset="0"/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4890" y="1836737"/>
            <a:ext cx="63895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HEK-293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3357867502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188" y="2636838"/>
            <a:ext cx="7478712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2424114" y="4581525"/>
            <a:ext cx="4822825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2000" b="1" dirty="0">
                <a:cs typeface="Arial" pitchFamily="34" charset="0"/>
              </a:rPr>
              <a:t>Xenograft studies can be designed to: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Identify lead compounds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Optimize dose schedules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Identify combination strategies</a:t>
            </a:r>
          </a:p>
        </p:txBody>
      </p:sp>
      <p:sp>
        <p:nvSpPr>
          <p:cNvPr id="15364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15365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Text Box 4"/>
          <p:cNvSpPr txBox="1">
            <a:spLocks noChangeArrowheads="1"/>
          </p:cNvSpPr>
          <p:nvPr/>
        </p:nvSpPr>
        <p:spPr bwMode="auto">
          <a:xfrm>
            <a:off x="1816100" y="1763714"/>
            <a:ext cx="78232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/>
              <a:t>HEK-293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  <a:p>
            <a:pPr>
              <a:spcBef>
                <a:spcPct val="50000"/>
              </a:spcBef>
              <a:buClr>
                <a:schemeClr val="accent3"/>
              </a:buClr>
              <a:defRPr/>
            </a:pPr>
            <a:endParaRPr lang="en-US" altLang="en-US" sz="3200" b="1" dirty="0">
              <a:ea typeface="MS PGothic" pitchFamily="34" charset="-128"/>
            </a:endParaRPr>
          </a:p>
        </p:txBody>
      </p:sp>
      <p:sp>
        <p:nvSpPr>
          <p:cNvPr id="15367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15368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15369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15370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1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2878667" y="2317750"/>
            <a:ext cx="45607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b="1" dirty="0">
                <a:ea typeface="MS PGothic" pitchFamily="34" charset="-128"/>
              </a:rPr>
              <a:t>Basic Xenograft Study</a:t>
            </a:r>
          </a:p>
        </p:txBody>
      </p:sp>
    </p:spTree>
    <p:extLst>
      <p:ext uri="{BB962C8B-B14F-4D97-AF65-F5344CB8AC3E}">
        <p14:creationId xmlns:p14="http://schemas.microsoft.com/office/powerpoint/2010/main" val="118327269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>
          <a:xfrm>
            <a:off x="3962400" y="5373688"/>
            <a:ext cx="8229600" cy="86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Content Placeholder 2"/>
          <p:cNvSpPr>
            <a:spLocks/>
          </p:cNvSpPr>
          <p:nvPr/>
        </p:nvSpPr>
        <p:spPr bwMode="auto">
          <a:xfrm>
            <a:off x="1731963" y="2276475"/>
            <a:ext cx="4032250" cy="379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3"/>
              </a:buClr>
              <a:buSzPct val="85000"/>
              <a:buFont typeface="Wingdings" pitchFamily="2" charset="2"/>
              <a:buChar char="Ø"/>
              <a:defRPr/>
            </a:pPr>
            <a:r>
              <a:rPr lang="en-US" altLang="en-US" sz="2000" b="1" dirty="0" smtClean="0">
                <a:latin typeface="Arial" charset="0"/>
                <a:cs typeface="Times New Roman" pitchFamily="18" charset="0"/>
              </a:rPr>
              <a:t>Routes </a:t>
            </a:r>
            <a:r>
              <a:rPr lang="en-US" altLang="en-US" sz="2000" b="1" dirty="0">
                <a:latin typeface="Arial" charset="0"/>
                <a:cs typeface="Times New Roman" pitchFamily="18" charset="0"/>
              </a:rPr>
              <a:t>of </a:t>
            </a:r>
            <a:r>
              <a:rPr lang="en-US" altLang="en-US" sz="2000" b="1" dirty="0" smtClean="0">
                <a:latin typeface="Arial" charset="0"/>
                <a:cs typeface="Times New Roman" pitchFamily="18" charset="0"/>
              </a:rPr>
              <a:t>drug administration: </a:t>
            </a:r>
            <a:endParaRPr lang="en-US" altLang="en-US" sz="2000" b="1" dirty="0">
              <a:latin typeface="Arial" charset="0"/>
              <a:cs typeface="Times New Roman" pitchFamily="18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Intratumoral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Intramuscular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Oral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gavage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Intravenous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Intratracheal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Subcutaneous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Intraperitoneal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Continuous infusion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Intranasal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Using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cutting-edge micro-injection techniques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sz="2000" dirty="0" smtClean="0"/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altLang="en-US" sz="2000" dirty="0">
              <a:latin typeface="Arial" charset="0"/>
              <a:cs typeface="Times New Roman" pitchFamily="18" charset="0"/>
            </a:endParaRPr>
          </a:p>
        </p:txBody>
      </p:sp>
      <p:pic>
        <p:nvPicPr>
          <p:cNvPr id="23556" name="Picture 8" descr="iStock_000008482797Small1-300x19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32" t="-6772" b="6772"/>
          <a:stretch>
            <a:fillRect/>
          </a:stretch>
        </p:blipFill>
        <p:spPr bwMode="auto">
          <a:xfrm>
            <a:off x="6488113" y="2247901"/>
            <a:ext cx="3092450" cy="256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Rectangle 11"/>
          <p:cNvSpPr>
            <a:spLocks noChangeArrowheads="1"/>
          </p:cNvSpPr>
          <p:nvPr/>
        </p:nvSpPr>
        <p:spPr bwMode="auto">
          <a:xfrm>
            <a:off x="6694489" y="5705476"/>
            <a:ext cx="268128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/>
              <a:t>www.patient-derived-xenograft-services.com</a:t>
            </a:r>
          </a:p>
        </p:txBody>
      </p:sp>
      <p:sp>
        <p:nvSpPr>
          <p:cNvPr id="23558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3559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Text Box 4"/>
          <p:cNvSpPr txBox="1">
            <a:spLocks noChangeArrowheads="1"/>
          </p:cNvSpPr>
          <p:nvPr/>
        </p:nvSpPr>
        <p:spPr bwMode="auto">
          <a:xfrm>
            <a:off x="1816100" y="1698625"/>
            <a:ext cx="7823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/>
              <a:t>HEK-293</a:t>
            </a:r>
            <a:r>
              <a:rPr lang="en-US" altLang="en-US" sz="3200" b="1" dirty="0" smtClean="0">
                <a:ea typeface="MS PGothic" pitchFamily="34" charset="-128"/>
              </a:rPr>
              <a:t> </a:t>
            </a:r>
            <a:r>
              <a:rPr lang="en-US" altLang="en-US" sz="3200" b="1" dirty="0">
                <a:ea typeface="MS PGothic" pitchFamily="34" charset="-128"/>
              </a:rPr>
              <a:t>Xenograft </a:t>
            </a:r>
            <a:r>
              <a:rPr lang="en-US" altLang="en-US" sz="3200" b="1" dirty="0" smtClean="0">
                <a:ea typeface="MS PGothic" pitchFamily="34" charset="-128"/>
              </a:rPr>
              <a:t>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23561" name="TextBox 15"/>
          <p:cNvSpPr txBox="1">
            <a:spLocks noChangeArrowheads="1"/>
          </p:cNvSpPr>
          <p:nvPr/>
        </p:nvSpPr>
        <p:spPr bwMode="auto">
          <a:xfrm>
            <a:off x="1722438" y="1268414"/>
            <a:ext cx="75422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23562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356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3565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6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563" name="TextBox 2"/>
          <p:cNvSpPr txBox="1">
            <a:spLocks noChangeArrowheads="1"/>
          </p:cNvSpPr>
          <p:nvPr/>
        </p:nvSpPr>
        <p:spPr bwMode="auto">
          <a:xfrm>
            <a:off x="6665913" y="4727576"/>
            <a:ext cx="273685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>
                <a:latin typeface="Arial Black" panose="020B0A04020102020204" pitchFamily="34" charset="0"/>
              </a:rPr>
              <a:t>Several routes of drug administration can be explored in a 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40048083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>
          <a:xfrm>
            <a:off x="6573838" y="5514975"/>
            <a:ext cx="5618162" cy="5318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Content Placeholder 2"/>
          <p:cNvSpPr>
            <a:spLocks/>
          </p:cNvSpPr>
          <p:nvPr/>
        </p:nvSpPr>
        <p:spPr bwMode="auto">
          <a:xfrm>
            <a:off x="880534" y="2276475"/>
            <a:ext cx="10148710" cy="379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257300" lvl="2" indent="-342900">
              <a:spcBef>
                <a:spcPct val="20000"/>
              </a:spcBef>
              <a:buClr>
                <a:schemeClr val="accent3"/>
              </a:buClr>
              <a:buSzPct val="70000"/>
              <a:buFont typeface="Wingdings" panose="05000000000000000000" pitchFamily="2" charset="2"/>
              <a:buChar char="Ø"/>
              <a:defRPr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Following options are available for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HEK-293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 xenograft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model: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HEK-293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Growth Delay (TGD; 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latency)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HEK-293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Growth Inhibition (TGI)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Dosing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frequency and duration of dose administration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HEK-293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immunohistochemistry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Alternative cell engraftment sites (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orthotopic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transplantation, tail vein injection and left ventricular injection for metastasis studies, injection into the mammary fat pad, intraperitoneal injection)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Blood chemistry analysis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Toxicity and survival (optional: performing a broad health observation program)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Gross necropsies and histopathology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Positive control group employing cyclophosphamide, at a dosage of 50 mg/kg administered by intramuscular injection to the control group daily for the study duration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Lipid distribution and metabolic assays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Imaging studies: Fluorescence-based whole body imaging, MRI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altLang="en-US" sz="2000" dirty="0">
              <a:latin typeface="Arial" charset="0"/>
              <a:cs typeface="Times New Roman" pitchFamily="18" charset="0"/>
            </a:endParaRPr>
          </a:p>
        </p:txBody>
      </p:sp>
      <p:sp>
        <p:nvSpPr>
          <p:cNvPr id="23558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3559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Text Box 4"/>
          <p:cNvSpPr txBox="1">
            <a:spLocks noChangeArrowheads="1"/>
          </p:cNvSpPr>
          <p:nvPr/>
        </p:nvSpPr>
        <p:spPr bwMode="auto">
          <a:xfrm>
            <a:off x="1535289" y="1698625"/>
            <a:ext cx="81040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/>
              <a:t>HEK-293</a:t>
            </a:r>
            <a:r>
              <a:rPr lang="en-US" altLang="en-US" sz="3200" b="1" dirty="0" smtClean="0">
                <a:ea typeface="MS PGothic" pitchFamily="34" charset="-128"/>
              </a:rPr>
              <a:t> </a:t>
            </a:r>
            <a:r>
              <a:rPr lang="en-US" altLang="en-US" sz="3200" b="1" dirty="0">
                <a:ea typeface="MS PGothic" pitchFamily="34" charset="-128"/>
              </a:rPr>
              <a:t>Xenograft </a:t>
            </a:r>
            <a:r>
              <a:rPr lang="en-US" altLang="en-US" sz="3200" b="1" dirty="0" smtClean="0">
                <a:ea typeface="MS PGothic" pitchFamily="34" charset="-128"/>
              </a:rPr>
              <a:t>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23561" name="TextBox 15"/>
          <p:cNvSpPr txBox="1">
            <a:spLocks noChangeArrowheads="1"/>
          </p:cNvSpPr>
          <p:nvPr/>
        </p:nvSpPr>
        <p:spPr bwMode="auto">
          <a:xfrm>
            <a:off x="1722438" y="1268414"/>
            <a:ext cx="75422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23562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356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3565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6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60266629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4"/>
          <p:cNvSpPr>
            <a:spLocks noGrp="1"/>
          </p:cNvSpPr>
          <p:nvPr>
            <p:ph idx="4294967295"/>
          </p:nvPr>
        </p:nvSpPr>
        <p:spPr>
          <a:xfrm>
            <a:off x="1230489" y="2438400"/>
            <a:ext cx="6130750" cy="28924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Labs’ team of scientists carries extensive experience in Xenograft model 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research.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 is compliant as a Good Laboratory Practices (GLP) environment, which is required by the FDA for pre-clinical research.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Our </a:t>
            </a: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Labs’ Xenograft services are extensive, rigorous, and flexible.</a:t>
            </a:r>
          </a:p>
        </p:txBody>
      </p:sp>
      <p:pic>
        <p:nvPicPr>
          <p:cNvPr id="29699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0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sp>
        <p:nvSpPr>
          <p:cNvPr id="29701" name="TextBox 7"/>
          <p:cNvSpPr txBox="1">
            <a:spLocks noChangeArrowheads="1"/>
          </p:cNvSpPr>
          <p:nvPr/>
        </p:nvSpPr>
        <p:spPr bwMode="auto">
          <a:xfrm>
            <a:off x="1774826" y="1371600"/>
            <a:ext cx="74533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 i="1">
                <a:cs typeface="Arial" panose="020B0604020202020204" pitchFamily="34" charset="0"/>
              </a:rPr>
              <a:t>Services &gt; In Vivo Xenograft Services</a:t>
            </a:r>
          </a:p>
        </p:txBody>
      </p:sp>
      <p:grpSp>
        <p:nvGrpSpPr>
          <p:cNvPr id="29702" name="Group 8"/>
          <p:cNvGrpSpPr>
            <a:grpSpLocks/>
          </p:cNvGrpSpPr>
          <p:nvPr/>
        </p:nvGrpSpPr>
        <p:grpSpPr bwMode="auto">
          <a:xfrm>
            <a:off x="2287588" y="6172200"/>
            <a:ext cx="7543800" cy="609600"/>
            <a:chOff x="762794" y="6210300"/>
            <a:chExt cx="7543800" cy="609600"/>
          </a:xfrm>
        </p:grpSpPr>
        <p:sp>
          <p:nvSpPr>
            <p:cNvPr id="29706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9707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08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9703" name="TextBox 1"/>
          <p:cNvSpPr txBox="1">
            <a:spLocks noChangeArrowheads="1"/>
          </p:cNvSpPr>
          <p:nvPr/>
        </p:nvSpPr>
        <p:spPr bwMode="auto">
          <a:xfrm>
            <a:off x="1676400" y="5373688"/>
            <a:ext cx="8763000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b="1" i="1">
                <a:cs typeface="Arial" panose="020B0604020202020204" pitchFamily="34" charset="0"/>
              </a:rPr>
              <a:t>Contact us to discuss Xenograft model </a:t>
            </a:r>
            <a:r>
              <a:rPr lang="en-US" altLang="en-US" sz="2000" b="1" i="1" u="sng">
                <a:cs typeface="Arial" panose="020B0604020202020204" pitchFamily="34" charset="0"/>
              </a:rPr>
              <a:t>details</a:t>
            </a:r>
            <a:r>
              <a:rPr lang="en-US" altLang="en-US" sz="2000" b="1" i="1">
                <a:cs typeface="Arial" panose="020B0604020202020204" pitchFamily="34" charset="0"/>
              </a:rPr>
              <a:t>, </a:t>
            </a:r>
            <a:r>
              <a:rPr lang="en-US" altLang="en-US" sz="2000" b="1" i="1" u="sng">
                <a:cs typeface="Arial" panose="020B0604020202020204" pitchFamily="34" charset="0"/>
              </a:rPr>
              <a:t>timeline estimates</a:t>
            </a:r>
            <a:r>
              <a:rPr lang="en-US" altLang="en-US" sz="2000" b="1" i="1">
                <a:cs typeface="Arial" panose="020B0604020202020204" pitchFamily="34" charset="0"/>
              </a:rPr>
              <a:t>, and </a:t>
            </a:r>
            <a:r>
              <a:rPr lang="en-US" altLang="en-US" sz="2000" b="1" i="1" u="sng">
                <a:cs typeface="Arial" panose="020B0604020202020204" pitchFamily="34" charset="0"/>
              </a:rPr>
              <a:t>price quotes!</a:t>
            </a:r>
          </a:p>
          <a:p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464425" y="4221163"/>
            <a:ext cx="2794000" cy="900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 err="1">
                <a:latin typeface="Arial Black" pitchFamily="34" charset="0"/>
              </a:rPr>
              <a:t>Altogen</a:t>
            </a:r>
            <a:r>
              <a:rPr lang="en-US" sz="1400" dirty="0">
                <a:latin typeface="Arial Black" pitchFamily="34" charset="0"/>
              </a:rPr>
              <a:t> Labs can partner with you for any Xenograft research project.</a:t>
            </a:r>
          </a:p>
          <a:p>
            <a:pPr>
              <a:defRPr/>
            </a:pPr>
            <a:r>
              <a:rPr lang="en-US" sz="1050" dirty="0">
                <a:latin typeface="Arial" charset="0"/>
              </a:rPr>
              <a:t>Photo credit: wisegeek.com</a:t>
            </a:r>
          </a:p>
        </p:txBody>
      </p:sp>
      <p:pic>
        <p:nvPicPr>
          <p:cNvPr id="29705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414" b="7764"/>
          <a:stretch>
            <a:fillRect/>
          </a:stretch>
        </p:blipFill>
        <p:spPr bwMode="auto">
          <a:xfrm>
            <a:off x="7535864" y="2363789"/>
            <a:ext cx="2619375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088443" y="1854200"/>
            <a:ext cx="59379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HEK-293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323550891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Theme1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1_Concours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9B837493-7EA7-4DAA-B380-5CC98F0A51AA}" vid="{87B4CE05-0FB5-47BD-A166-B73C520EACC5}"/>
    </a:ext>
  </a:extLst>
</a:theme>
</file>

<file path=ppt/theme/theme2.xml><?xml version="1.0" encoding="utf-8"?>
<a:theme xmlns:a="http://schemas.openxmlformats.org/drawingml/2006/main" name="Theme2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100</TotalTime>
  <Words>659</Words>
  <Application>Microsoft Office PowerPoint</Application>
  <PresentationFormat>Widescreen</PresentationFormat>
  <Paragraphs>116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20" baseType="lpstr">
      <vt:lpstr>MS PGothic</vt:lpstr>
      <vt:lpstr>Arial</vt:lpstr>
      <vt:lpstr>Arial Black</vt:lpstr>
      <vt:lpstr>Calibri</vt:lpstr>
      <vt:lpstr>Constantia</vt:lpstr>
      <vt:lpstr>Lucida Sans Unicode</vt:lpstr>
      <vt:lpstr>Times New Roman</vt:lpstr>
      <vt:lpstr>Verdana</vt:lpstr>
      <vt:lpstr>Wingdings</vt:lpstr>
      <vt:lpstr>Wingdings 2</vt:lpstr>
      <vt:lpstr>Wingdings 3</vt:lpstr>
      <vt:lpstr>Theme1</vt:lpstr>
      <vt:lpstr>Theme2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Irina Burlak</dc:creator>
  <cp:lastModifiedBy>Irina Burlak</cp:lastModifiedBy>
  <cp:revision>3</cp:revision>
  <dcterms:created xsi:type="dcterms:W3CDTF">2018-01-13T22:30:01Z</dcterms:created>
  <dcterms:modified xsi:type="dcterms:W3CDTF">2018-01-14T00:10:44Z</dcterms:modified>
</cp:coreProperties>
</file>