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3A603-F18B-4929-9531-24F580DCEBA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13A0F-B983-420A-BDF0-C5B3CF956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4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049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7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1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958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954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3966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25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2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869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449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463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368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995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881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159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39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632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72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63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499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67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5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044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D3B79D9C-0713-40CB-9024-6BE897A8E55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76C8D622-70FA-4DF5-AD9C-8099588D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72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450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7" y="2217738"/>
            <a:ext cx="7021689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600" dirty="0">
                <a:cs typeface="Arial" panose="020B0604020202020204" pitchFamily="34" charset="0"/>
              </a:rPr>
              <a:t>The H1155 epithelial cell line was derived from a lymph node metastasis obtained from a 36-year-old Caucasian male patient with </a:t>
            </a:r>
            <a:r>
              <a:rPr lang="en-US" sz="1600" dirty="0" smtClean="0">
                <a:cs typeface="Arial" panose="020B0604020202020204" pitchFamily="34" charset="0"/>
              </a:rPr>
              <a:t>lung </a:t>
            </a:r>
            <a:r>
              <a:rPr lang="en-US" sz="1600" dirty="0">
                <a:cs typeface="Arial" panose="020B0604020202020204" pitchFamily="34" charset="0"/>
              </a:rPr>
              <a:t>carcinoma before the treatment. </a:t>
            </a:r>
            <a:endParaRPr lang="en-US" sz="1600" dirty="0" smtClean="0"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600" dirty="0" smtClean="0">
                <a:cs typeface="Arial" panose="020B0604020202020204" pitchFamily="34" charset="0"/>
              </a:rPr>
              <a:t>The </a:t>
            </a:r>
            <a:r>
              <a:rPr lang="en-US" sz="1600" dirty="0">
                <a:cs typeface="Arial" panose="020B0604020202020204" pitchFamily="34" charset="0"/>
              </a:rPr>
              <a:t>H1155 human lung cell line is used to create the CDX (Cell Line Derived Xenograft) H1155  xenograft mouse </a:t>
            </a:r>
            <a:r>
              <a:rPr lang="en-US" sz="1600" dirty="0" smtClean="0">
                <a:cs typeface="Arial" panose="020B0604020202020204" pitchFamily="34" charset="0"/>
              </a:rPr>
              <a:t>model, a </a:t>
            </a:r>
            <a:r>
              <a:rPr lang="en-US" sz="1600" dirty="0">
                <a:cs typeface="Arial" panose="020B0604020202020204" pitchFamily="34" charset="0"/>
              </a:rPr>
              <a:t>widely used </a:t>
            </a:r>
            <a:r>
              <a:rPr lang="en-US" sz="1600" dirty="0" smtClean="0">
                <a:cs typeface="Arial" panose="020B0604020202020204" pitchFamily="34" charset="0"/>
              </a:rPr>
              <a:t>CDX </a:t>
            </a:r>
            <a:r>
              <a:rPr lang="en-US" sz="1600" dirty="0">
                <a:cs typeface="Arial" panose="020B0604020202020204" pitchFamily="34" charset="0"/>
              </a:rPr>
              <a:t>that enables efficacy studies for acquired and preexisting EGFR-inhibitor resistance. </a:t>
            </a:r>
            <a:endParaRPr lang="en-US" sz="1600" dirty="0" smtClean="0"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6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600" dirty="0" smtClean="0">
                <a:cs typeface="Arial" panose="020B0604020202020204" pitchFamily="34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600" dirty="0" err="1">
                <a:cs typeface="Arial" panose="020B0604020202020204" pitchFamily="34" charset="0"/>
              </a:rPr>
              <a:t>Xenografting</a:t>
            </a:r>
            <a:r>
              <a:rPr lang="en-US" altLang="en-US" sz="16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600" dirty="0">
                <a:cs typeface="Arial" panose="020B0604020202020204" pitchFamily="34" charset="0"/>
              </a:rPr>
              <a:t>Typically, </a:t>
            </a:r>
            <a:r>
              <a:rPr lang="en-US" altLang="en-US" sz="1600" dirty="0" err="1">
                <a:cs typeface="Arial" panose="020B0604020202020204" pitchFamily="34" charset="0"/>
              </a:rPr>
              <a:t>immunodeficient</a:t>
            </a:r>
            <a:r>
              <a:rPr lang="en-US" altLang="en-US" sz="16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600" dirty="0" err="1">
                <a:cs typeface="Arial" panose="020B0604020202020204" pitchFamily="34" charset="0"/>
              </a:rPr>
              <a:t>Xenografting</a:t>
            </a:r>
            <a:r>
              <a:rPr lang="en-US" altLang="en-US" sz="1600" dirty="0"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cs typeface="Arial" panose="020B0604020202020204" pitchFamily="34" charset="0"/>
              </a:rPr>
              <a:t>is a </a:t>
            </a:r>
            <a:r>
              <a:rPr lang="en-US" altLang="en-US" sz="16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600" dirty="0" smtClean="0"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1600" dirty="0">
                <a:cs typeface="Arial" panose="020B0604020202020204" pitchFamily="34" charset="0"/>
              </a:rPr>
              <a:t> </a:t>
            </a:r>
            <a:endParaRPr lang="en-US" sz="1600" dirty="0" smtClean="0">
              <a:cs typeface="Arial" panose="020B0604020202020204" pitchFamily="34" charset="0"/>
            </a:endParaRP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H1155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809652" y="4958558"/>
            <a:ext cx="39195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560" y="2362292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10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464751"/>
              </p:ext>
            </p:extLst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2974182" y="5826152"/>
            <a:ext cx="7398632" cy="4918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H1155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78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H1155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240451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H1155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980971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H1155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380350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H1155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H1155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H1155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H1155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H1155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5137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004710" y="2438400"/>
            <a:ext cx="548640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H1155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748985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397</TotalTime>
  <Words>598</Words>
  <Application>Microsoft Office PowerPoint</Application>
  <PresentationFormat>Widescreen</PresentationFormat>
  <Paragraphs>117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13</cp:revision>
  <dcterms:created xsi:type="dcterms:W3CDTF">2018-01-10T02:47:36Z</dcterms:created>
  <dcterms:modified xsi:type="dcterms:W3CDTF">2018-01-12T02:49:43Z</dcterms:modified>
</cp:coreProperties>
</file>