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0"/>
  </p:notesMasterIdLst>
  <p:sldIdLst>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F14D02-03F4-4F37-A407-4C9E2E80B153}"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D668AC-9043-40E7-888A-9B949BEDF282}" type="slidenum">
              <a:rPr lang="en-US" smtClean="0"/>
              <a:t>‹#›</a:t>
            </a:fld>
            <a:endParaRPr lang="en-US"/>
          </a:p>
        </p:txBody>
      </p:sp>
    </p:spTree>
    <p:extLst>
      <p:ext uri="{BB962C8B-B14F-4D97-AF65-F5344CB8AC3E}">
        <p14:creationId xmlns:p14="http://schemas.microsoft.com/office/powerpoint/2010/main" val="1069964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146567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z="7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3825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Altogen labs</a:t>
            </a:r>
            <a:endParaRPr lang="en-US"/>
          </a:p>
        </p:txBody>
      </p:sp>
    </p:spTree>
    <p:extLst>
      <p:ext uri="{BB962C8B-B14F-4D97-AF65-F5344CB8AC3E}">
        <p14:creationId xmlns:p14="http://schemas.microsoft.com/office/powerpoint/2010/main" val="2565823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386992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682145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379564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E7E4B4-7AC5-449C-BE47-5344E8766AC0}" type="slidenum">
              <a:rPr lang="en-US" altLang="en-US" smtClean="0">
                <a:latin typeface="Calibri" panose="020F0502020204030204" pitchFamily="34" charset="0"/>
                <a:cs typeface="Arial" panose="020B0604020202020204" pitchFamily="34" charset="0"/>
              </a:rPr>
              <a:pPr/>
              <a:t>7</a:t>
            </a:fld>
            <a:endParaRPr lang="en-US" altLang="en-US" smtClean="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593820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5" name="Freeform 7"/>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6" name="Right Triangle 5"/>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7" name="Straight Connector 6"/>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8" name="Chevron 6"/>
          <p:cNvSpPr/>
          <p:nvPr/>
        </p:nvSpPr>
        <p:spPr>
          <a:xfrm>
            <a:off x="4849284" y="3005138"/>
            <a:ext cx="243416"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9" name="Chevron 7"/>
          <p:cNvSpPr/>
          <p:nvPr/>
        </p:nvSpPr>
        <p:spPr>
          <a:xfrm>
            <a:off x="4599518" y="3005138"/>
            <a:ext cx="24553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2" name="Title 1"/>
          <p:cNvSpPr>
            <a:spLocks noGrp="1"/>
          </p:cNvSpPr>
          <p:nvPr>
            <p:ph type="title"/>
          </p:nvPr>
        </p:nvSpPr>
        <p:spPr>
          <a:xfrm>
            <a:off x="963168" y="1059712"/>
            <a:ext cx="103632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5230284" y="2931712"/>
            <a:ext cx="6096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extLst/>
          </a:lstStyle>
          <a:p>
            <a:fld id="{B9DCE06C-5728-483C-96F8-FC7DFFF4174E}" type="datetimeFigureOut">
              <a:rPr lang="en-US" smtClean="0"/>
              <a:t>1/16/2018</a:t>
            </a:fld>
            <a:endParaRPr lang="en-US"/>
          </a:p>
        </p:txBody>
      </p:sp>
      <p:sp>
        <p:nvSpPr>
          <p:cNvPr id="11" name="Footer Placeholder 4"/>
          <p:cNvSpPr>
            <a:spLocks noGrp="1"/>
          </p:cNvSpPr>
          <p:nvPr>
            <p:ph type="ftr" sz="quarter" idx="11"/>
          </p:nvPr>
        </p:nvSpPr>
        <p:spPr/>
        <p:txBody>
          <a:bodyPr/>
          <a:lstStyle>
            <a:lvl1pPr>
              <a:defRPr/>
            </a:lvl1pPr>
          </a:lstStyle>
          <a:p>
            <a:endParaRPr lang="en-US"/>
          </a:p>
        </p:txBody>
      </p:sp>
      <p:sp>
        <p:nvSpPr>
          <p:cNvPr id="12" name="Slide Number Placeholder 5"/>
          <p:cNvSpPr>
            <a:spLocks noGrp="1"/>
          </p:cNvSpPr>
          <p:nvPr>
            <p:ph type="sldNum" sz="quarter" idx="12"/>
          </p:nvPr>
        </p:nvSpPr>
        <p:spPr/>
        <p:txBody>
          <a:bodyPr/>
          <a:lstStyle>
            <a:lvl1pPr>
              <a:defRPr smtClean="0"/>
            </a:lvl1pPr>
          </a:lstStyle>
          <a:p>
            <a:fld id="{EAA61143-57D0-41CD-947F-1F8BF7A20401}" type="slidenum">
              <a:rPr lang="en-US" smtClean="0"/>
              <a:t>‹#›</a:t>
            </a:fld>
            <a:endParaRPr lang="en-US"/>
          </a:p>
        </p:txBody>
      </p:sp>
    </p:spTree>
    <p:extLst>
      <p:ext uri="{BB962C8B-B14F-4D97-AF65-F5344CB8AC3E}">
        <p14:creationId xmlns:p14="http://schemas.microsoft.com/office/powerpoint/2010/main" val="149044302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3333402-5D7C-4715-A974-FD8A7D36442C}" type="datetime1">
              <a:rPr lang="en-US"/>
              <a:pPr>
                <a:defRPr/>
              </a:pPr>
              <a:t>1/16/2018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17"/>
          <p:cNvSpPr>
            <a:spLocks noGrp="1"/>
          </p:cNvSpPr>
          <p:nvPr>
            <p:ph type="sldNum" sz="quarter" idx="12"/>
          </p:nvPr>
        </p:nvSpPr>
        <p:spPr/>
        <p:txBody>
          <a:bodyPr/>
          <a:lstStyle>
            <a:lvl1pPr>
              <a:defRPr/>
            </a:lvl1pPr>
          </a:lstStyle>
          <a:p>
            <a:pPr>
              <a:defRPr/>
            </a:pPr>
            <a:fld id="{F228BE4A-3182-4679-B07A-D4A1F55626BA}" type="slidenum">
              <a:rPr lang="en-US" altLang="en-US"/>
              <a:pPr>
                <a:defRPr/>
              </a:pPr>
              <a:t>‹#›</a:t>
            </a:fld>
            <a:endParaRPr lang="en-US" altLang="en-US"/>
          </a:p>
        </p:txBody>
      </p:sp>
    </p:spTree>
    <p:extLst>
      <p:ext uri="{BB962C8B-B14F-4D97-AF65-F5344CB8AC3E}">
        <p14:creationId xmlns:p14="http://schemas.microsoft.com/office/powerpoint/2010/main" val="2042288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E121BC1-504A-404C-9F3A-683AAA00F1A2}" type="datetime1">
              <a:rPr lang="en-US"/>
              <a:pPr>
                <a:defRPr/>
              </a:pPr>
              <a:t>1/16/2018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173DB061-30B7-4BDF-9E8B-4F63AC55E743}" type="slidenum">
              <a:rPr lang="en-US" altLang="en-US"/>
              <a:pPr>
                <a:defRPr/>
              </a:pPr>
              <a:t>‹#›</a:t>
            </a:fld>
            <a:endParaRPr lang="en-US" altLang="en-US"/>
          </a:p>
        </p:txBody>
      </p:sp>
    </p:spTree>
    <p:extLst>
      <p:ext uri="{BB962C8B-B14F-4D97-AF65-F5344CB8AC3E}">
        <p14:creationId xmlns:p14="http://schemas.microsoft.com/office/powerpoint/2010/main" val="3214846534"/>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029B897-9B74-41C2-A8F8-331FB0283344}" type="datetime1">
              <a:rPr lang="en-US"/>
              <a:pPr>
                <a:defRPr/>
              </a:pPr>
              <a:t>1/16/2018</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7" name="Slide Number Placeholder 17"/>
          <p:cNvSpPr>
            <a:spLocks noGrp="1"/>
          </p:cNvSpPr>
          <p:nvPr>
            <p:ph type="sldNum" sz="quarter" idx="12"/>
          </p:nvPr>
        </p:nvSpPr>
        <p:spPr/>
        <p:txBody>
          <a:bodyPr/>
          <a:lstStyle>
            <a:lvl1pPr>
              <a:defRPr/>
            </a:lvl1pPr>
          </a:lstStyle>
          <a:p>
            <a:pPr>
              <a:defRPr/>
            </a:pPr>
            <a:fld id="{FB749226-46E9-4875-B4F4-EFAC5B68013A}" type="slidenum">
              <a:rPr lang="en-US" altLang="en-US"/>
              <a:pPr>
                <a:defRPr/>
              </a:pPr>
              <a:t>‹#›</a:t>
            </a:fld>
            <a:endParaRPr lang="en-US" altLang="en-US"/>
          </a:p>
        </p:txBody>
      </p:sp>
    </p:spTree>
    <p:extLst>
      <p:ext uri="{BB962C8B-B14F-4D97-AF65-F5344CB8AC3E}">
        <p14:creationId xmlns:p14="http://schemas.microsoft.com/office/powerpoint/2010/main" val="3053863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E1A3EFA9-380E-4303-BFE5-62F63D16EC5F}" type="datetime1">
              <a:rPr lang="en-US"/>
              <a:pPr>
                <a:defRPr/>
              </a:pPr>
              <a:t>1/16/2018</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9" name="Slide Number Placeholder 17"/>
          <p:cNvSpPr>
            <a:spLocks noGrp="1"/>
          </p:cNvSpPr>
          <p:nvPr>
            <p:ph type="sldNum" sz="quarter" idx="12"/>
          </p:nvPr>
        </p:nvSpPr>
        <p:spPr/>
        <p:txBody>
          <a:bodyPr/>
          <a:lstStyle>
            <a:lvl1pPr>
              <a:defRPr/>
            </a:lvl1pPr>
          </a:lstStyle>
          <a:p>
            <a:pPr>
              <a:defRPr/>
            </a:pPr>
            <a:fld id="{DE77C342-6586-4E85-8C37-C6C684BADF9B}" type="slidenum">
              <a:rPr lang="en-US" altLang="en-US"/>
              <a:pPr>
                <a:defRPr/>
              </a:pPr>
              <a:t>‹#›</a:t>
            </a:fld>
            <a:endParaRPr lang="en-US" altLang="en-US"/>
          </a:p>
        </p:txBody>
      </p:sp>
    </p:spTree>
    <p:extLst>
      <p:ext uri="{BB962C8B-B14F-4D97-AF65-F5344CB8AC3E}">
        <p14:creationId xmlns:p14="http://schemas.microsoft.com/office/powerpoint/2010/main" val="4234160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E2A6F438-5E4B-43FE-B805-1784D23D1B04}" type="datetime1">
              <a:rPr lang="en-US"/>
              <a:pPr>
                <a:defRPr/>
              </a:pPr>
              <a:t>1/16/2018</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5" name="Slide Number Placeholder 17"/>
          <p:cNvSpPr>
            <a:spLocks noGrp="1"/>
          </p:cNvSpPr>
          <p:nvPr>
            <p:ph type="sldNum" sz="quarter" idx="12"/>
          </p:nvPr>
        </p:nvSpPr>
        <p:spPr/>
        <p:txBody>
          <a:bodyPr/>
          <a:lstStyle>
            <a:lvl1pPr>
              <a:defRPr/>
            </a:lvl1pPr>
          </a:lstStyle>
          <a:p>
            <a:pPr>
              <a:defRPr/>
            </a:pPr>
            <a:fld id="{95037B5B-7765-4065-86DD-35C411B5AEF5}" type="slidenum">
              <a:rPr lang="en-US" altLang="en-US"/>
              <a:pPr>
                <a:defRPr/>
              </a:pPr>
              <a:t>‹#›</a:t>
            </a:fld>
            <a:endParaRPr lang="en-US" altLang="en-US"/>
          </a:p>
        </p:txBody>
      </p:sp>
    </p:spTree>
    <p:extLst>
      <p:ext uri="{BB962C8B-B14F-4D97-AF65-F5344CB8AC3E}">
        <p14:creationId xmlns:p14="http://schemas.microsoft.com/office/powerpoint/2010/main" val="4197400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8296DA0-B9BF-428B-9687-090103C16FE2}" type="datetime1">
              <a:rPr lang="en-US"/>
              <a:pPr>
                <a:defRPr/>
              </a:pPr>
              <a:t>1/16/2018</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4" name="Slide Number Placeholder 17"/>
          <p:cNvSpPr>
            <a:spLocks noGrp="1"/>
          </p:cNvSpPr>
          <p:nvPr>
            <p:ph type="sldNum" sz="quarter" idx="12"/>
          </p:nvPr>
        </p:nvSpPr>
        <p:spPr/>
        <p:txBody>
          <a:bodyPr/>
          <a:lstStyle>
            <a:lvl1pPr>
              <a:defRPr/>
            </a:lvl1pPr>
          </a:lstStyle>
          <a:p>
            <a:pPr>
              <a:defRPr/>
            </a:pPr>
            <a:fld id="{82A8E50B-D5BC-44BB-B4F0-EC12B5A2A04B}" type="slidenum">
              <a:rPr lang="en-US" altLang="en-US"/>
              <a:pPr>
                <a:defRPr/>
              </a:pPr>
              <a:t>‹#›</a:t>
            </a:fld>
            <a:endParaRPr lang="en-US" altLang="en-US"/>
          </a:p>
        </p:txBody>
      </p:sp>
    </p:spTree>
    <p:extLst>
      <p:ext uri="{BB962C8B-B14F-4D97-AF65-F5344CB8AC3E}">
        <p14:creationId xmlns:p14="http://schemas.microsoft.com/office/powerpoint/2010/main" val="3329807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8946B94-889D-4F56-91B7-E9F4C0590855}" type="datetime1">
              <a:rPr lang="en-US"/>
              <a:pPr>
                <a:defRPr/>
              </a:pPr>
              <a:t>1/16/2018</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7" name="Slide Number Placeholder 17"/>
          <p:cNvSpPr>
            <a:spLocks noGrp="1"/>
          </p:cNvSpPr>
          <p:nvPr>
            <p:ph type="sldNum" sz="quarter" idx="12"/>
          </p:nvPr>
        </p:nvSpPr>
        <p:spPr/>
        <p:txBody>
          <a:bodyPr/>
          <a:lstStyle>
            <a:lvl1pPr>
              <a:defRPr/>
            </a:lvl1pPr>
          </a:lstStyle>
          <a:p>
            <a:pPr>
              <a:defRPr/>
            </a:pPr>
            <a:fld id="{50F0494A-5F52-4B59-9421-7560DEDE88EC}" type="slidenum">
              <a:rPr lang="en-US" altLang="en-US"/>
              <a:pPr>
                <a:defRPr/>
              </a:pPr>
              <a:t>‹#›</a:t>
            </a:fld>
            <a:endParaRPr lang="en-US" altLang="en-US"/>
          </a:p>
        </p:txBody>
      </p:sp>
    </p:spTree>
    <p:extLst>
      <p:ext uri="{BB962C8B-B14F-4D97-AF65-F5344CB8AC3E}">
        <p14:creationId xmlns:p14="http://schemas.microsoft.com/office/powerpoint/2010/main" val="17449843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6" name="Right Triangle 11"/>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7"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8"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2" name="Title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5FD8A9C-1F33-4258-964A-F7FED737AD2D}" type="datetime1">
              <a:rPr lang="en-US"/>
              <a:pPr>
                <a:defRPr/>
              </a:pPr>
              <a:t>1/16/2018</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11" name="Slide Number Placeholder 6"/>
          <p:cNvSpPr>
            <a:spLocks noGrp="1"/>
          </p:cNvSpPr>
          <p:nvPr>
            <p:ph type="sldNum" sz="quarter" idx="12"/>
          </p:nvPr>
        </p:nvSpPr>
        <p:spPr>
          <a:xfrm>
            <a:off x="10769600" y="6356351"/>
            <a:ext cx="812800" cy="365125"/>
          </a:xfrm>
        </p:spPr>
        <p:txBody>
          <a:bodyPr/>
          <a:lstStyle>
            <a:lvl1pPr>
              <a:defRPr smtClean="0"/>
            </a:lvl1pPr>
          </a:lstStyle>
          <a:p>
            <a:pPr>
              <a:defRPr/>
            </a:pPr>
            <a:fld id="{35E5DE6A-01FD-4AD1-8470-E49C3BB3B721}" type="slidenum">
              <a:rPr lang="en-US" altLang="en-US"/>
              <a:pPr>
                <a:defRPr/>
              </a:pPr>
              <a:t>‹#›</a:t>
            </a:fld>
            <a:endParaRPr lang="en-US" altLang="en-US"/>
          </a:p>
        </p:txBody>
      </p:sp>
    </p:spTree>
    <p:extLst>
      <p:ext uri="{BB962C8B-B14F-4D97-AF65-F5344CB8AC3E}">
        <p14:creationId xmlns:p14="http://schemas.microsoft.com/office/powerpoint/2010/main" val="2282560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D07BD21-992D-4A2B-8526-FF0F005E9E89}" type="datetime1">
              <a:rPr lang="en-US"/>
              <a:pPr>
                <a:defRPr/>
              </a:pPr>
              <a:t>1/16/2018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17"/>
          <p:cNvSpPr>
            <a:spLocks noGrp="1"/>
          </p:cNvSpPr>
          <p:nvPr>
            <p:ph type="sldNum" sz="quarter" idx="12"/>
          </p:nvPr>
        </p:nvSpPr>
        <p:spPr/>
        <p:txBody>
          <a:bodyPr/>
          <a:lstStyle>
            <a:lvl1pPr>
              <a:defRPr/>
            </a:lvl1pPr>
          </a:lstStyle>
          <a:p>
            <a:pPr>
              <a:defRPr/>
            </a:pPr>
            <a:fld id="{7B873939-C452-4C4B-B6D8-C03762CEE67C}" type="slidenum">
              <a:rPr lang="en-US" altLang="en-US"/>
              <a:pPr>
                <a:defRPr/>
              </a:pPr>
              <a:t>‹#›</a:t>
            </a:fld>
            <a:endParaRPr lang="en-US" altLang="en-US"/>
          </a:p>
        </p:txBody>
      </p:sp>
    </p:spTree>
    <p:extLst>
      <p:ext uri="{BB962C8B-B14F-4D97-AF65-F5344CB8AC3E}">
        <p14:creationId xmlns:p14="http://schemas.microsoft.com/office/powerpoint/2010/main" val="42522276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FFB0CAA-8926-4204-ACA3-B446221F417C}" type="datetime1">
              <a:rPr lang="en-US"/>
              <a:pPr>
                <a:defRPr/>
              </a:pPr>
              <a:t>1/16/2018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17"/>
          <p:cNvSpPr>
            <a:spLocks noGrp="1"/>
          </p:cNvSpPr>
          <p:nvPr>
            <p:ph type="sldNum" sz="quarter" idx="12"/>
          </p:nvPr>
        </p:nvSpPr>
        <p:spPr/>
        <p:txBody>
          <a:bodyPr/>
          <a:lstStyle>
            <a:lvl1pPr>
              <a:defRPr/>
            </a:lvl1pPr>
          </a:lstStyle>
          <a:p>
            <a:pPr>
              <a:defRPr/>
            </a:pPr>
            <a:fld id="{60E345AC-6A8D-4D48-BEC4-7DDC98CDF55C}" type="slidenum">
              <a:rPr lang="en-US" altLang="en-US"/>
              <a:pPr>
                <a:defRPr/>
              </a:pPr>
              <a:t>‹#›</a:t>
            </a:fld>
            <a:endParaRPr lang="en-US" altLang="en-US"/>
          </a:p>
        </p:txBody>
      </p:sp>
    </p:spTree>
    <p:extLst>
      <p:ext uri="{BB962C8B-B14F-4D97-AF65-F5344CB8AC3E}">
        <p14:creationId xmlns:p14="http://schemas.microsoft.com/office/powerpoint/2010/main" val="2238025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4"/>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6" name="Freeform 7"/>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7" name="Right Triangle 6"/>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9" name="Straight Connector 8"/>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10" name="Date Placeholder 4"/>
          <p:cNvSpPr>
            <a:spLocks noGrp="1"/>
          </p:cNvSpPr>
          <p:nvPr>
            <p:ph type="dt" sz="half" idx="10"/>
          </p:nvPr>
        </p:nvSpPr>
        <p:spPr/>
        <p:txBody>
          <a:bodyPr/>
          <a:lstStyle>
            <a:lvl1pPr>
              <a:defRPr/>
            </a:lvl1pPr>
            <a:extLst/>
          </a:lstStyle>
          <a:p>
            <a:fld id="{B9DCE06C-5728-483C-96F8-FC7DFFF4174E}" type="datetimeFigureOut">
              <a:rPr lang="en-US" smtClean="0"/>
              <a:t>1/16/2018</a:t>
            </a:fld>
            <a:endParaRPr lang="en-US"/>
          </a:p>
        </p:txBody>
      </p:sp>
      <p:sp>
        <p:nvSpPr>
          <p:cNvPr id="11" name="Footer Placeholder 5"/>
          <p:cNvSpPr>
            <a:spLocks noGrp="1"/>
          </p:cNvSpPr>
          <p:nvPr>
            <p:ph type="ftr" sz="quarter" idx="11"/>
          </p:nvPr>
        </p:nvSpPr>
        <p:spPr/>
        <p:txBody>
          <a:bodyPr/>
          <a:lstStyle>
            <a:lvl1pPr>
              <a:defRPr/>
            </a:lvl1pPr>
          </a:lstStyle>
          <a:p>
            <a:endParaRPr lang="en-US"/>
          </a:p>
        </p:txBody>
      </p:sp>
      <p:sp>
        <p:nvSpPr>
          <p:cNvPr id="12" name="Slide Number Placeholder 6"/>
          <p:cNvSpPr>
            <a:spLocks noGrp="1"/>
          </p:cNvSpPr>
          <p:nvPr>
            <p:ph type="sldNum" sz="quarter" idx="12"/>
          </p:nvPr>
        </p:nvSpPr>
        <p:spPr/>
        <p:txBody>
          <a:bodyPr/>
          <a:lstStyle>
            <a:lvl1pPr>
              <a:defRPr smtClean="0"/>
            </a:lvl1pPr>
          </a:lstStyle>
          <a:p>
            <a:fld id="{EAA61143-57D0-41CD-947F-1F8BF7A20401}" type="slidenum">
              <a:rPr lang="en-US" smtClean="0"/>
              <a:t>‹#›</a:t>
            </a:fld>
            <a:endParaRPr lang="en-US"/>
          </a:p>
        </p:txBody>
      </p:sp>
    </p:spTree>
    <p:extLst>
      <p:ext uri="{BB962C8B-B14F-4D97-AF65-F5344CB8AC3E}">
        <p14:creationId xmlns:p14="http://schemas.microsoft.com/office/powerpoint/2010/main" val="2057286989"/>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fld id="{B9DCE06C-5728-483C-96F8-FC7DFFF4174E}" type="datetimeFigureOut">
              <a:rPr lang="en-US" smtClean="0"/>
              <a:t>1/16/2018</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EAA61143-57D0-41CD-947F-1F8BF7A20401}" type="slidenum">
              <a:rPr lang="en-US" smtClean="0"/>
              <a:t>‹#›</a:t>
            </a:fld>
            <a:endParaRPr lang="en-US"/>
          </a:p>
        </p:txBody>
      </p:sp>
    </p:spTree>
    <p:extLst>
      <p:ext uri="{BB962C8B-B14F-4D97-AF65-F5344CB8AC3E}">
        <p14:creationId xmlns:p14="http://schemas.microsoft.com/office/powerpoint/2010/main" val="259544610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2"/>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4" name="Freeform 7"/>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5" name="Right Triangle 4"/>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7" name="Straight Connector 6"/>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8" name="Date Placeholder 2"/>
          <p:cNvSpPr>
            <a:spLocks noGrp="1"/>
          </p:cNvSpPr>
          <p:nvPr>
            <p:ph type="dt" sz="half" idx="10"/>
          </p:nvPr>
        </p:nvSpPr>
        <p:spPr/>
        <p:txBody>
          <a:bodyPr/>
          <a:lstStyle>
            <a:lvl1pPr>
              <a:defRPr/>
            </a:lvl1pPr>
            <a:extLst/>
          </a:lstStyle>
          <a:p>
            <a:fld id="{B9DCE06C-5728-483C-96F8-FC7DFFF4174E}" type="datetimeFigureOut">
              <a:rPr lang="en-US" smtClean="0"/>
              <a:t>1/16/2018</a:t>
            </a:fld>
            <a:endParaRPr lang="en-US"/>
          </a:p>
        </p:txBody>
      </p:sp>
      <p:sp>
        <p:nvSpPr>
          <p:cNvPr id="9" name="Footer Placeholder 3"/>
          <p:cNvSpPr>
            <a:spLocks noGrp="1"/>
          </p:cNvSpPr>
          <p:nvPr>
            <p:ph type="ftr" sz="quarter" idx="11"/>
          </p:nvPr>
        </p:nvSpPr>
        <p:spPr/>
        <p:txBody>
          <a:bodyPr/>
          <a:lstStyle>
            <a:lvl1pPr>
              <a:defRPr/>
            </a:lvl1pPr>
          </a:lstStyle>
          <a:p>
            <a:endParaRPr lang="en-US"/>
          </a:p>
        </p:txBody>
      </p:sp>
      <p:sp>
        <p:nvSpPr>
          <p:cNvPr id="10" name="Slide Number Placeholder 4"/>
          <p:cNvSpPr>
            <a:spLocks noGrp="1"/>
          </p:cNvSpPr>
          <p:nvPr>
            <p:ph type="sldNum" sz="quarter" idx="12"/>
          </p:nvPr>
        </p:nvSpPr>
        <p:spPr/>
        <p:txBody>
          <a:bodyPr/>
          <a:lstStyle>
            <a:lvl1pPr>
              <a:defRPr smtClean="0"/>
            </a:lvl1pPr>
          </a:lstStyle>
          <a:p>
            <a:fld id="{EAA61143-57D0-41CD-947F-1F8BF7A20401}" type="slidenum">
              <a:rPr lang="en-US" smtClean="0"/>
              <a:t>‹#›</a:t>
            </a:fld>
            <a:endParaRPr lang="en-US"/>
          </a:p>
        </p:txBody>
      </p:sp>
    </p:spTree>
    <p:extLst>
      <p:ext uri="{BB962C8B-B14F-4D97-AF65-F5344CB8AC3E}">
        <p14:creationId xmlns:p14="http://schemas.microsoft.com/office/powerpoint/2010/main" val="1958774097"/>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fld id="{B9DCE06C-5728-483C-96F8-FC7DFFF4174E}" type="datetimeFigureOut">
              <a:rPr lang="en-US" smtClean="0"/>
              <a:t>1/16/2018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EAA61143-57D0-41CD-947F-1F8BF7A20401}" type="slidenum">
              <a:rPr lang="en-US" smtClean="0"/>
              <a:t>‹#›</a:t>
            </a:fld>
            <a:endParaRPr lang="en-US"/>
          </a:p>
        </p:txBody>
      </p:sp>
    </p:spTree>
    <p:extLst>
      <p:ext uri="{BB962C8B-B14F-4D97-AF65-F5344CB8AC3E}">
        <p14:creationId xmlns:p14="http://schemas.microsoft.com/office/powerpoint/2010/main" val="171510899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7"/>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6" name="Freeform 8"/>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7" name="Right Triangle 6"/>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8" name="Straight Connector 7"/>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11552768"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10" name="Chevron 9"/>
          <p:cNvSpPr/>
          <p:nvPr/>
        </p:nvSpPr>
        <p:spPr>
          <a:xfrm>
            <a:off x="11303001"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4" name="Text Placeholder 3"/>
          <p:cNvSpPr>
            <a:spLocks noGrp="1"/>
          </p:cNvSpPr>
          <p:nvPr>
            <p:ph type="body" sz="half" idx="2"/>
          </p:nvPr>
        </p:nvSpPr>
        <p:spPr>
          <a:xfrm>
            <a:off x="1521643" y="5443402"/>
            <a:ext cx="95504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fld id="{B9DCE06C-5728-483C-96F8-FC7DFFF4174E}" type="datetimeFigureOut">
              <a:rPr lang="en-US" smtClean="0"/>
              <a:t>1/16/2018</a:t>
            </a:fld>
            <a:endParaRPr lang="en-US"/>
          </a:p>
        </p:txBody>
      </p:sp>
      <p:sp>
        <p:nvSpPr>
          <p:cNvPr id="12" name="Footer Placeholder 5"/>
          <p:cNvSpPr>
            <a:spLocks noGrp="1"/>
          </p:cNvSpPr>
          <p:nvPr>
            <p:ph type="ftr" sz="quarter" idx="11"/>
          </p:nvPr>
        </p:nvSpPr>
        <p:spPr/>
        <p:txBody>
          <a:bodyPr/>
          <a:lstStyle>
            <a:lvl1pPr>
              <a:defRPr/>
            </a:lvl1pPr>
          </a:lstStyle>
          <a:p>
            <a:endParaRPr lang="en-US"/>
          </a:p>
        </p:txBody>
      </p:sp>
      <p:sp>
        <p:nvSpPr>
          <p:cNvPr id="13" name="Slide Number Placeholder 6"/>
          <p:cNvSpPr>
            <a:spLocks noGrp="1"/>
          </p:cNvSpPr>
          <p:nvPr>
            <p:ph type="sldNum" sz="quarter" idx="12"/>
          </p:nvPr>
        </p:nvSpPr>
        <p:spPr/>
        <p:txBody>
          <a:bodyPr/>
          <a:lstStyle>
            <a:lvl1pPr>
              <a:defRPr smtClean="0"/>
            </a:lvl1pPr>
          </a:lstStyle>
          <a:p>
            <a:fld id="{EAA61143-57D0-41CD-947F-1F8BF7A20401}" type="slidenum">
              <a:rPr lang="en-US" smtClean="0"/>
              <a:t>‹#›</a:t>
            </a:fld>
            <a:endParaRPr lang="en-US"/>
          </a:p>
        </p:txBody>
      </p:sp>
    </p:spTree>
    <p:extLst>
      <p:ext uri="{BB962C8B-B14F-4D97-AF65-F5344CB8AC3E}">
        <p14:creationId xmlns:p14="http://schemas.microsoft.com/office/powerpoint/2010/main" val="133970498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DCE06C-5728-483C-96F8-FC7DFFF4174E}"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A61143-57D0-41CD-947F-1F8BF7A20401}" type="slidenum">
              <a:rPr lang="en-US" smtClean="0"/>
              <a:t>‹#›</a:t>
            </a:fld>
            <a:endParaRPr lang="en-US"/>
          </a:p>
        </p:txBody>
      </p:sp>
    </p:spTree>
    <p:extLst>
      <p:ext uri="{BB962C8B-B14F-4D97-AF65-F5344CB8AC3E}">
        <p14:creationId xmlns:p14="http://schemas.microsoft.com/office/powerpoint/2010/main" val="2224061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DCE06C-5728-483C-96F8-FC7DFFF4174E}"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61143-57D0-41CD-947F-1F8BF7A20401}" type="slidenum">
              <a:rPr lang="en-US" smtClean="0"/>
              <a:t>‹#›</a:t>
            </a:fld>
            <a:endParaRPr lang="en-US"/>
          </a:p>
        </p:txBody>
      </p:sp>
    </p:spTree>
    <p:extLst>
      <p:ext uri="{BB962C8B-B14F-4D97-AF65-F5344CB8AC3E}">
        <p14:creationId xmlns:p14="http://schemas.microsoft.com/office/powerpoint/2010/main" val="2014622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89BA467-23CD-48E8-8C46-0C1A3DBA9A1F}" type="datetime1">
              <a:rPr lang="en-US"/>
              <a:pPr>
                <a:defRPr/>
              </a:pPr>
              <a:t>1/16/2018</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7A780AF5-572D-4702-9420-A31BD1EC98F1}" type="slidenum">
              <a:rPr lang="en-US" altLang="en-US"/>
              <a:pPr>
                <a:defRPr/>
              </a:pPr>
              <a:t>‹#›</a:t>
            </a:fld>
            <a:endParaRPr lang="en-US" altLang="en-US"/>
          </a:p>
        </p:txBody>
      </p:sp>
    </p:spTree>
    <p:extLst>
      <p:ext uri="{BB962C8B-B14F-4D97-AF65-F5344CB8AC3E}">
        <p14:creationId xmlns:p14="http://schemas.microsoft.com/office/powerpoint/2010/main" val="136974821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image" Target="../media/image5.jpe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27" name="Text Placeholder 29"/>
          <p:cNvSpPr>
            <a:spLocks noGrp="1"/>
          </p:cNvSpPr>
          <p:nvPr>
            <p:ph type="body" idx="1"/>
          </p:nvPr>
        </p:nvSpPr>
        <p:spPr bwMode="auto">
          <a:xfrm>
            <a:off x="609600" y="14811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23" name="Date Placeholder 4"/>
          <p:cNvSpPr>
            <a:spLocks noGrp="1"/>
          </p:cNvSpPr>
          <p:nvPr>
            <p:ph type="dt" sz="half" idx="2"/>
          </p:nvPr>
        </p:nvSpPr>
        <p:spPr>
          <a:xfrm>
            <a:off x="8970433" y="6408739"/>
            <a:ext cx="2559051" cy="365125"/>
          </a:xfrm>
          <a:prstGeom prst="rect">
            <a:avLst/>
          </a:prstGeom>
        </p:spPr>
        <p:txBody>
          <a:bodyPr vert="horz" anchor="b"/>
          <a:lstStyle>
            <a:lvl1pPr eaLnBrk="1" fontAlgn="auto" hangingPunct="1">
              <a:spcBef>
                <a:spcPts val="0"/>
              </a:spcBef>
              <a:spcAft>
                <a:spcPts val="0"/>
              </a:spcAft>
              <a:defRPr sz="1000">
                <a:solidFill>
                  <a:schemeClr val="tx1"/>
                </a:solidFill>
                <a:latin typeface="+mn-lt"/>
                <a:cs typeface="+mn-cs"/>
              </a:defRPr>
            </a:lvl1pPr>
            <a:extLst/>
          </a:lstStyle>
          <a:p>
            <a:fld id="{B9DCE06C-5728-483C-96F8-FC7DFFF4174E}" type="datetimeFigureOut">
              <a:rPr lang="en-US" smtClean="0"/>
              <a:t>1/16/2018</a:t>
            </a:fld>
            <a:endParaRPr lang="en-US"/>
          </a:p>
        </p:txBody>
      </p:sp>
      <p:sp>
        <p:nvSpPr>
          <p:cNvPr id="24" name="Footer Placeholder 5"/>
          <p:cNvSpPr>
            <a:spLocks noGrp="1"/>
          </p:cNvSpPr>
          <p:nvPr>
            <p:ph type="ftr" sz="quarter" idx="3"/>
          </p:nvPr>
        </p:nvSpPr>
        <p:spPr>
          <a:xfrm>
            <a:off x="5839884" y="6408739"/>
            <a:ext cx="3134783"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atin typeface="Lucida Sans Unicode" pitchFamily="34" charset="0"/>
                <a:cs typeface="Arial" charset="0"/>
              </a:defRPr>
            </a:lvl1pPr>
          </a:lstStyle>
          <a:p>
            <a:endParaRPr lang="en-US"/>
          </a:p>
        </p:txBody>
      </p:sp>
      <p:sp>
        <p:nvSpPr>
          <p:cNvPr id="25" name="Slide Number Placeholder 6"/>
          <p:cNvSpPr>
            <a:spLocks noGrp="1"/>
          </p:cNvSpPr>
          <p:nvPr>
            <p:ph type="sldNum" sz="quarter" idx="4"/>
          </p:nvPr>
        </p:nvSpPr>
        <p:spPr>
          <a:xfrm>
            <a:off x="11529484" y="6408739"/>
            <a:ext cx="488949"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smtClean="0"/>
            </a:lvl1pPr>
          </a:lstStyle>
          <a:p>
            <a:fld id="{EAA61143-57D0-41CD-947F-1F8BF7A20401}" type="slidenum">
              <a:rPr lang="en-US" smtClean="0"/>
              <a:t>‹#›</a:t>
            </a:fld>
            <a:endParaRPr lang="en-US"/>
          </a:p>
        </p:txBody>
      </p:sp>
    </p:spTree>
    <p:extLst>
      <p:ext uri="{BB962C8B-B14F-4D97-AF65-F5344CB8AC3E}">
        <p14:creationId xmlns:p14="http://schemas.microsoft.com/office/powerpoint/2010/main" val="21466669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Arial" charset="0"/>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Arial" charset="0"/>
          <a:ea typeface="+mn-ea"/>
          <a:cs typeface="+mn-cs"/>
        </a:defRPr>
      </a:lvl1pPr>
      <a:lvl2pPr marL="620713" indent="-228600" algn="l" rtl="0" eaLnBrk="1" fontAlgn="base" hangingPunct="1">
        <a:spcBef>
          <a:spcPts val="325"/>
        </a:spcBef>
        <a:spcAft>
          <a:spcPct val="0"/>
        </a:spcAft>
        <a:buClr>
          <a:schemeClr val="accent1"/>
        </a:buClr>
        <a:buFont typeface="Verdana" panose="020B0604030504040204" pitchFamily="34" charset="0"/>
        <a:buChar char="◦"/>
        <a:defRPr sz="2300" kern="1200">
          <a:solidFill>
            <a:schemeClr val="tx1"/>
          </a:solidFill>
          <a:latin typeface="Arial" charset="0"/>
          <a:ea typeface="+mn-ea"/>
          <a:cs typeface="+mn-cs"/>
        </a:defRPr>
      </a:lvl2pPr>
      <a:lvl3pPr marL="858838" indent="-228600" algn="l" rtl="0" eaLnBrk="1" fontAlgn="base" hangingPunct="1">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Arial" charset="0"/>
          <a:ea typeface="+mn-ea"/>
          <a:cs typeface="+mn-cs"/>
        </a:defRPr>
      </a:lvl3pPr>
      <a:lvl4pPr marL="1143000" indent="-228600" algn="l" rtl="0" eaLnBrk="1" fontAlgn="base" hangingPunct="1">
        <a:spcBef>
          <a:spcPts val="350"/>
        </a:spcBef>
        <a:spcAft>
          <a:spcPct val="0"/>
        </a:spcAft>
        <a:buClr>
          <a:schemeClr val="accent2"/>
        </a:buClr>
        <a:buFont typeface="Wingdings 2" panose="05020102010507070707" pitchFamily="18" charset="2"/>
        <a:buChar char=""/>
        <a:defRPr sz="1900" kern="1200">
          <a:solidFill>
            <a:schemeClr val="tx1"/>
          </a:solidFill>
          <a:latin typeface="Arial" charset="0"/>
          <a:ea typeface="+mn-ea"/>
          <a:cs typeface="+mn-cs"/>
        </a:defRPr>
      </a:lvl4pPr>
      <a:lvl5pPr marL="1371600" indent="-228600" algn="l" rtl="0" eaLnBrk="1" fontAlgn="base" hangingPunct="1">
        <a:spcBef>
          <a:spcPts val="350"/>
        </a:spcBef>
        <a:spcAft>
          <a:spcPct val="0"/>
        </a:spcAft>
        <a:buClr>
          <a:schemeClr val="accent2"/>
        </a:buClr>
        <a:buFont typeface="Wingdings 2" panose="05020102010507070707" pitchFamily="18" charset="2"/>
        <a:buChar char=""/>
        <a:defRPr kern="1200">
          <a:solidFill>
            <a:schemeClr val="tx1"/>
          </a:solidFill>
          <a:latin typeface="Arial"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8" name="Freeform 7"/>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2052" name="Title Placeholder 8"/>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endParaRPr lang="en-US" altLang="en-US" smtClean="0"/>
          </a:p>
        </p:txBody>
      </p:sp>
      <p:sp>
        <p:nvSpPr>
          <p:cNvPr id="2053" name="Text Placeholder 29"/>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Arial" charset="0"/>
              </a:defRPr>
            </a:lvl1pPr>
          </a:lstStyle>
          <a:p>
            <a:pPr>
              <a:defRPr/>
            </a:pPr>
            <a:fld id="{3E64F6B8-1E4B-4F1B-B30C-A9E31590A116}" type="datetime1">
              <a:rPr lang="en-US"/>
              <a:pPr>
                <a:defRPr/>
              </a:pPr>
              <a:t>1/16/2018</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Arial" charset="0"/>
              </a:defRPr>
            </a:lvl1pPr>
          </a:lstStyle>
          <a:p>
            <a:pPr>
              <a:defRPr/>
            </a:pPr>
            <a:r>
              <a:rPr lang="en-US"/>
              <a:t>Altogen Labs, 4020 S Industrial Dr, Suite 130, Austin TX 78744, USA</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latin typeface="Constantia" panose="02030602050306030303" pitchFamily="18" charset="0"/>
              </a:defRPr>
            </a:lvl1pPr>
          </a:lstStyle>
          <a:p>
            <a:pPr>
              <a:defRPr/>
            </a:pPr>
            <a:fld id="{8FC04EA8-EA7D-4307-804B-0E0C6EA3BC7D}" type="slidenum">
              <a:rPr lang="en-US" altLang="en-US"/>
              <a:pPr>
                <a:defRPr/>
              </a:pPr>
              <a:t>‹#›</a:t>
            </a:fld>
            <a:endParaRPr lang="en-US" altLang="en-US"/>
          </a:p>
        </p:txBody>
      </p:sp>
      <p:grpSp>
        <p:nvGrpSpPr>
          <p:cNvPr id="2057" name="Group 1"/>
          <p:cNvGrpSpPr>
            <a:grpSpLocks/>
          </p:cNvGrpSpPr>
          <p:nvPr/>
        </p:nvGrpSpPr>
        <p:grpSpPr bwMode="auto">
          <a:xfrm>
            <a:off x="-25399" y="203200"/>
            <a:ext cx="12240684"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grpSp>
    </p:spTree>
    <p:extLst>
      <p:ext uri="{BB962C8B-B14F-4D97-AF65-F5344CB8AC3E}">
        <p14:creationId xmlns:p14="http://schemas.microsoft.com/office/powerpoint/2010/main" val="41969710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dt="0"/>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5.xml"/><Relationship Id="rId5" Type="http://schemas.openxmlformats.org/officeDocument/2006/relationships/image" Target="../media/image9.jp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0.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5.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15.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5.xml"/><Relationship Id="rId5" Type="http://schemas.openxmlformats.org/officeDocument/2006/relationships/image" Target="../media/image13.jpe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4294967295"/>
          </p:nvPr>
        </p:nvSpPr>
        <p:spPr>
          <a:xfrm>
            <a:off x="3962400" y="5373688"/>
            <a:ext cx="8229600" cy="863600"/>
          </a:xfrm>
        </p:spPr>
        <p:txBody>
          <a:bodyPr/>
          <a:lstStyle/>
          <a:p>
            <a:pPr eaLnBrk="1" hangingPunct="1">
              <a:lnSpc>
                <a:spcPct val="90000"/>
              </a:lnSpc>
              <a:buFont typeface="Wingdings 2" panose="05020102010507070707" pitchFamily="18" charset="2"/>
              <a:buNone/>
            </a:pPr>
            <a:endParaRPr lang="en-US" altLang="en-US" sz="2400" dirty="0"/>
          </a:p>
          <a:p>
            <a:pPr eaLnBrk="1" hangingPunct="1">
              <a:lnSpc>
                <a:spcPct val="90000"/>
              </a:lnSpc>
              <a:buFont typeface="Wingdings 2" panose="05020102010507070707" pitchFamily="18" charset="2"/>
              <a:buNone/>
            </a:pPr>
            <a:endParaRPr lang="en-US" altLang="en-US" sz="2400" dirty="0">
              <a:latin typeface="Times New Roman" panose="02020603050405020304" pitchFamily="18" charset="0"/>
              <a:cs typeface="Times New Roman" panose="02020603050405020304" pitchFamily="18" charset="0"/>
            </a:endParaRPr>
          </a:p>
        </p:txBody>
      </p:sp>
      <p:sp>
        <p:nvSpPr>
          <p:cNvPr id="7171" name="Content Placeholder 2"/>
          <p:cNvSpPr>
            <a:spLocks/>
          </p:cNvSpPr>
          <p:nvPr/>
        </p:nvSpPr>
        <p:spPr bwMode="auto">
          <a:xfrm>
            <a:off x="575734" y="2217738"/>
            <a:ext cx="7473244" cy="3949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285750" indent="-285750" algn="just">
              <a:spcBef>
                <a:spcPct val="20000"/>
              </a:spcBef>
              <a:buClr>
                <a:srgbClr val="0BD0D9"/>
              </a:buClr>
              <a:buSzPct val="95000"/>
              <a:buFont typeface="Wingdings" panose="05000000000000000000" pitchFamily="2" charset="2"/>
              <a:buChar char="Ø"/>
            </a:pPr>
            <a:r>
              <a:rPr lang="en-US" sz="1400" dirty="0"/>
              <a:t>The EL4 murine tumor cell line derived from a chemically induced lymphoma more than 50 years ago, has been extensively studied in immunological research</a:t>
            </a:r>
            <a:r>
              <a:rPr lang="en-US" sz="1400" dirty="0" smtClean="0"/>
              <a:t>. </a:t>
            </a:r>
            <a:r>
              <a:rPr lang="en-US" sz="1400" dirty="0"/>
              <a:t>Preclinical studies of cell-derived xenograft animal models can help scientists find new therapies for patients with </a:t>
            </a:r>
            <a:r>
              <a:rPr lang="en-US" sz="1400" dirty="0" smtClean="0"/>
              <a:t>lymphoma.</a:t>
            </a:r>
            <a:r>
              <a:rPr lang="en-US" sz="1400" dirty="0"/>
              <a:t> </a:t>
            </a:r>
            <a:endParaRPr lang="en-US" sz="1400" dirty="0" smtClean="0"/>
          </a:p>
          <a:p>
            <a:pPr marL="285750" indent="-285750" algn="just">
              <a:spcBef>
                <a:spcPct val="20000"/>
              </a:spcBef>
              <a:buClr>
                <a:srgbClr val="0BD0D9"/>
              </a:buClr>
              <a:buSzPct val="95000"/>
              <a:buFont typeface="Wingdings" panose="05000000000000000000" pitchFamily="2" charset="2"/>
              <a:buChar char="Ø"/>
            </a:pPr>
            <a:r>
              <a:rPr lang="en-US" sz="1400" dirty="0" smtClean="0"/>
              <a:t>The </a:t>
            </a:r>
            <a:r>
              <a:rPr lang="en-US" sz="1400" dirty="0"/>
              <a:t>EL4</a:t>
            </a:r>
            <a:r>
              <a:rPr lang="en-US" sz="1400" dirty="0" smtClean="0"/>
              <a:t> mouse lymphoma </a:t>
            </a:r>
            <a:r>
              <a:rPr lang="en-US" sz="1400" dirty="0"/>
              <a:t>cell line is used to </a:t>
            </a:r>
            <a:r>
              <a:rPr lang="en-US" sz="1400" dirty="0" smtClean="0"/>
              <a:t>create</a:t>
            </a:r>
            <a:r>
              <a:rPr lang="en-US" sz="1400" dirty="0" smtClean="0"/>
              <a:t> </a:t>
            </a:r>
            <a:r>
              <a:rPr lang="en-US" sz="1400" dirty="0"/>
              <a:t>subcutaneous and metastatic xenograft lymphoma mouse model EL4 that enables the study of different monoclonal antibodies such as rituximab. Preclinical studies of the EL4 metastatic mouse xenograft model can help researchers analyze the effect of administered anticancer drugs on the tumor growth dynamics and develop new therapeutics, which is invaluable for patients with lymphoma. </a:t>
            </a:r>
            <a:endParaRPr lang="en-US" sz="1400" dirty="0" smtClean="0"/>
          </a:p>
          <a:p>
            <a:pPr marL="285750" indent="-285750" algn="just">
              <a:spcBef>
                <a:spcPct val="20000"/>
              </a:spcBef>
              <a:buClr>
                <a:srgbClr val="0BD0D9"/>
              </a:buClr>
              <a:buSzPct val="95000"/>
              <a:buFont typeface="Wingdings" panose="05000000000000000000" pitchFamily="2" charset="2"/>
              <a:buChar char="Ø"/>
            </a:pPr>
            <a:r>
              <a:rPr lang="en-US" altLang="en-US" sz="1400" dirty="0" err="1" smtClean="0">
                <a:cs typeface="Times New Roman" panose="02020603050405020304" pitchFamily="18" charset="0"/>
              </a:rPr>
              <a:t>Xenografting</a:t>
            </a:r>
            <a:r>
              <a:rPr lang="en-US" altLang="en-US" sz="1400" dirty="0" smtClean="0">
                <a:cs typeface="Times New Roman" panose="02020603050405020304" pitchFamily="18" charset="0"/>
              </a:rPr>
              <a:t> </a:t>
            </a:r>
            <a:r>
              <a:rPr lang="en-US" altLang="en-US" sz="1400" dirty="0">
                <a:cs typeface="Times New Roman" panose="02020603050405020304" pitchFamily="18" charset="0"/>
              </a:rPr>
              <a:t>is the transplantation of tissue from one species into another. </a:t>
            </a:r>
          </a:p>
          <a:p>
            <a:pPr marL="285750" indent="-285750" algn="just" eaLnBrk="1" hangingPunct="1">
              <a:spcBef>
                <a:spcPct val="20000"/>
              </a:spcBef>
              <a:buClr>
                <a:srgbClr val="0BD0D9"/>
              </a:buClr>
              <a:buSzPct val="95000"/>
              <a:buFont typeface="Wingdings" panose="05000000000000000000" pitchFamily="2" charset="2"/>
              <a:buChar char="Ø"/>
            </a:pPr>
            <a:r>
              <a:rPr lang="en-US" altLang="en-US" sz="1400" dirty="0" err="1">
                <a:cs typeface="Times New Roman" panose="02020603050405020304" pitchFamily="18" charset="0"/>
              </a:rPr>
              <a:t>Xenografting</a:t>
            </a:r>
            <a:r>
              <a:rPr lang="en-US" altLang="en-US" sz="1400" dirty="0">
                <a:cs typeface="Times New Roman" panose="02020603050405020304" pitchFamily="18" charset="0"/>
              </a:rPr>
              <a:t> has been established as benchmark studies in pre-clinical cancer research.</a:t>
            </a:r>
          </a:p>
          <a:p>
            <a:pPr marL="285750" indent="-285750" algn="just" eaLnBrk="1" hangingPunct="1">
              <a:spcBef>
                <a:spcPct val="20000"/>
              </a:spcBef>
              <a:buClr>
                <a:srgbClr val="0BD0D9"/>
              </a:buClr>
              <a:buSzPct val="95000"/>
              <a:buFont typeface="Wingdings" panose="05000000000000000000" pitchFamily="2" charset="2"/>
              <a:buChar char="Ø"/>
            </a:pPr>
            <a:r>
              <a:rPr lang="en-US" altLang="en-US" sz="1400" dirty="0">
                <a:cs typeface="Times New Roman" panose="02020603050405020304" pitchFamily="18" charset="0"/>
              </a:rPr>
              <a:t>Typically, </a:t>
            </a:r>
            <a:r>
              <a:rPr lang="en-US" altLang="en-US" sz="1400" dirty="0" err="1">
                <a:cs typeface="Times New Roman" panose="02020603050405020304" pitchFamily="18" charset="0"/>
              </a:rPr>
              <a:t>immunodeficient</a:t>
            </a:r>
            <a:r>
              <a:rPr lang="en-US" altLang="en-US" sz="1400" dirty="0">
                <a:cs typeface="Times New Roman" panose="02020603050405020304" pitchFamily="18" charset="0"/>
              </a:rPr>
              <a:t> mice serve as hosts for a wide variety of human tumors, effectively serving as models for human subjects.</a:t>
            </a:r>
          </a:p>
          <a:p>
            <a:pPr marL="285750" indent="-285750" algn="just" eaLnBrk="1" hangingPunct="1">
              <a:spcBef>
                <a:spcPct val="20000"/>
              </a:spcBef>
              <a:buClr>
                <a:srgbClr val="0BD0D9"/>
              </a:buClr>
              <a:buSzPct val="95000"/>
              <a:buFont typeface="Wingdings" panose="05000000000000000000" pitchFamily="2" charset="2"/>
              <a:buChar char="Ø"/>
            </a:pPr>
            <a:r>
              <a:rPr lang="en-US" altLang="en-US" sz="1400" dirty="0" err="1">
                <a:cs typeface="Times New Roman" panose="02020603050405020304" pitchFamily="18" charset="0"/>
              </a:rPr>
              <a:t>Xenografting</a:t>
            </a:r>
            <a:r>
              <a:rPr lang="en-US" altLang="en-US" sz="1400" dirty="0">
                <a:cs typeface="Times New Roman" panose="02020603050405020304" pitchFamily="18" charset="0"/>
              </a:rPr>
              <a:t> </a:t>
            </a:r>
            <a:r>
              <a:rPr lang="en-US" altLang="en-US" sz="1400" dirty="0" smtClean="0">
                <a:cs typeface="Times New Roman" panose="02020603050405020304" pitchFamily="18" charset="0"/>
              </a:rPr>
              <a:t>is a </a:t>
            </a:r>
            <a:r>
              <a:rPr lang="en-US" altLang="en-US" sz="1400" dirty="0">
                <a:cs typeface="Times New Roman" panose="02020603050405020304" pitchFamily="18" charset="0"/>
              </a:rPr>
              <a:t>complete and accurate study of tumor growth and the activity of drug administration</a:t>
            </a:r>
            <a:r>
              <a:rPr lang="en-US" altLang="en-US" sz="1400" dirty="0" smtClean="0">
                <a:cs typeface="Times New Roman" panose="02020603050405020304" pitchFamily="18" charset="0"/>
              </a:rPr>
              <a:t>.</a:t>
            </a:r>
          </a:p>
        </p:txBody>
      </p:sp>
      <p:sp>
        <p:nvSpPr>
          <p:cNvPr id="7172"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7173"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 Box 4"/>
          <p:cNvSpPr txBox="1">
            <a:spLocks noChangeArrowheads="1"/>
          </p:cNvSpPr>
          <p:nvPr/>
        </p:nvSpPr>
        <p:spPr bwMode="auto">
          <a:xfrm>
            <a:off x="1992313" y="1682968"/>
            <a:ext cx="540878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sz="3200" b="1" dirty="0"/>
              <a:t>EL4</a:t>
            </a:r>
            <a:r>
              <a:rPr lang="en-US" altLang="en-US" sz="3200" b="1" dirty="0" smtClean="0">
                <a:ea typeface="MS PGothic" pitchFamily="34" charset="-128"/>
              </a:rPr>
              <a:t> </a:t>
            </a:r>
            <a:r>
              <a:rPr lang="en-US" altLang="en-US" sz="3200" b="1" dirty="0" smtClean="0">
                <a:ea typeface="MS PGothic" pitchFamily="34" charset="-128"/>
              </a:rPr>
              <a:t>Xenograft Model</a:t>
            </a:r>
            <a:endParaRPr lang="en-US" altLang="en-US" sz="2200" b="1" dirty="0">
              <a:ea typeface="MS PGothic" pitchFamily="34" charset="-128"/>
            </a:endParaRPr>
          </a:p>
        </p:txBody>
      </p:sp>
      <p:sp>
        <p:nvSpPr>
          <p:cNvPr id="7175" name="TextBox 15"/>
          <p:cNvSpPr txBox="1">
            <a:spLocks noChangeArrowheads="1"/>
          </p:cNvSpPr>
          <p:nvPr/>
        </p:nvSpPr>
        <p:spPr bwMode="auto">
          <a:xfrm>
            <a:off x="1811338" y="1268413"/>
            <a:ext cx="752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7176" name="Group 1"/>
          <p:cNvGrpSpPr>
            <a:grpSpLocks/>
          </p:cNvGrpSpPr>
          <p:nvPr/>
        </p:nvGrpSpPr>
        <p:grpSpPr bwMode="auto">
          <a:xfrm>
            <a:off x="2287588" y="6210300"/>
            <a:ext cx="7543800" cy="609600"/>
            <a:chOff x="762794" y="6210300"/>
            <a:chExt cx="7543800" cy="609600"/>
          </a:xfrm>
        </p:grpSpPr>
        <p:sp>
          <p:nvSpPr>
            <p:cNvPr id="7179"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7180"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78" name="TextBox 2"/>
          <p:cNvSpPr txBox="1">
            <a:spLocks noChangeArrowheads="1"/>
          </p:cNvSpPr>
          <p:nvPr/>
        </p:nvSpPr>
        <p:spPr bwMode="auto">
          <a:xfrm>
            <a:off x="8048977" y="4890231"/>
            <a:ext cx="366888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dirty="0" err="1">
                <a:latin typeface="Arial Black" panose="020B0A04020102020204" pitchFamily="34" charset="0"/>
              </a:rPr>
              <a:t>Xenografting</a:t>
            </a:r>
            <a:r>
              <a:rPr lang="en-US" altLang="en-US" sz="1600" dirty="0">
                <a:latin typeface="Arial Black" panose="020B0A04020102020204" pitchFamily="34" charset="0"/>
              </a:rPr>
              <a:t> tumor cells into mice has advanced pre-clinical cancer research </a:t>
            </a:r>
            <a:r>
              <a:rPr lang="en-US" altLang="en-US" sz="1600" dirty="0" smtClean="0">
                <a:latin typeface="Arial Black" panose="020B0A04020102020204" pitchFamily="34" charset="0"/>
              </a:rPr>
              <a:t>significantly</a:t>
            </a:r>
            <a:endParaRPr lang="en-US" altLang="en-US" sz="1600"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30659" y="2267743"/>
            <a:ext cx="2898843" cy="2536764"/>
          </a:xfrm>
          <a:prstGeom prst="rect">
            <a:avLst/>
          </a:prstGeom>
        </p:spPr>
      </p:pic>
    </p:spTree>
    <p:extLst>
      <p:ext uri="{BB962C8B-B14F-4D97-AF65-F5344CB8AC3E}">
        <p14:creationId xmlns:p14="http://schemas.microsoft.com/office/powerpoint/2010/main" val="158799169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1363311" y="2491220"/>
          <a:ext cx="9392354" cy="3325702"/>
        </p:xfrm>
        <a:graphic>
          <a:graphicData uri="http://schemas.openxmlformats.org/drawingml/2006/table">
            <a:tbl>
              <a:tblPr firstRow="1" bandRow="1">
                <a:tableStyleId>{5C22544A-7EE6-4342-B048-85BDC9FD1C3A}</a:tableStyleId>
              </a:tblPr>
              <a:tblGrid>
                <a:gridCol w="2969949"/>
                <a:gridCol w="2969949"/>
                <a:gridCol w="3452456"/>
              </a:tblGrid>
              <a:tr h="0">
                <a:tc>
                  <a:txBody>
                    <a:bodyPr/>
                    <a:lstStyle/>
                    <a:p>
                      <a:pPr algn="ctr"/>
                      <a:r>
                        <a:rPr lang="en-US" sz="1800" dirty="0" smtClean="0"/>
                        <a:t>Cell</a:t>
                      </a:r>
                      <a:r>
                        <a:rPr lang="en-US" sz="1800" baseline="0" dirty="0" smtClean="0"/>
                        <a:t> Line</a:t>
                      </a:r>
                      <a:endParaRPr lang="en-US" sz="1800" dirty="0"/>
                    </a:p>
                  </a:txBody>
                  <a:tcPr marL="91432" marR="91432" marT="45711" marB="45711"/>
                </a:tc>
                <a:tc>
                  <a:txBody>
                    <a:bodyPr/>
                    <a:lstStyle/>
                    <a:p>
                      <a:pPr algn="ctr"/>
                      <a:r>
                        <a:rPr lang="en-US" sz="1800" dirty="0" smtClean="0"/>
                        <a:t>Tissue</a:t>
                      </a:r>
                      <a:endParaRPr lang="en-US" sz="1800" dirty="0"/>
                    </a:p>
                  </a:txBody>
                  <a:tcPr marL="91432" marR="91432" marT="45711" marB="45711"/>
                </a:tc>
                <a:tc>
                  <a:txBody>
                    <a:bodyPr/>
                    <a:lstStyle/>
                    <a:p>
                      <a:pPr algn="ctr"/>
                      <a:r>
                        <a:rPr lang="en-US" sz="1800" dirty="0" smtClean="0"/>
                        <a:t>Disease</a:t>
                      </a:r>
                      <a:endParaRPr lang="en-US" sz="1800" dirty="0"/>
                    </a:p>
                  </a:txBody>
                  <a:tcPr marL="91432" marR="91432" marT="45711" marB="45711"/>
                </a:tc>
              </a:tr>
              <a:tr h="345399">
                <a:tc>
                  <a:txBody>
                    <a:bodyPr/>
                    <a:lstStyle/>
                    <a:p>
                      <a:pPr algn="ctr"/>
                      <a:r>
                        <a:rPr lang="en-US" sz="1800" dirty="0" smtClean="0"/>
                        <a:t>Caki-2</a:t>
                      </a:r>
                      <a:endParaRPr lang="en-US" sz="1800" dirty="0"/>
                    </a:p>
                  </a:txBody>
                  <a:tcPr marL="91432" marR="91432" marT="45711" marB="45711"/>
                </a:tc>
                <a:tc>
                  <a:txBody>
                    <a:bodyPr/>
                    <a:lstStyle/>
                    <a:p>
                      <a:pPr algn="ctr"/>
                      <a:r>
                        <a:rPr lang="en-US" sz="1800" dirty="0" smtClean="0"/>
                        <a:t>Kidney</a:t>
                      </a:r>
                      <a:endParaRPr lang="en-US" sz="1800" dirty="0"/>
                    </a:p>
                  </a:txBody>
                  <a:tcPr marL="91432" marR="91432" marT="45711" marB="45711"/>
                </a:tc>
                <a:tc>
                  <a:txBody>
                    <a:bodyPr/>
                    <a:lstStyle/>
                    <a:p>
                      <a:pPr algn="ctr"/>
                      <a:r>
                        <a:rPr lang="en-US" sz="1800" dirty="0" smtClean="0"/>
                        <a:t>Clear Cell Carcinoma</a:t>
                      </a:r>
                      <a:endParaRPr lang="en-US" sz="1800" dirty="0"/>
                    </a:p>
                  </a:txBody>
                  <a:tcPr marL="91432" marR="91432" marT="45711" marB="45711"/>
                </a:tc>
              </a:tr>
              <a:tr h="345399">
                <a:tc>
                  <a:txBody>
                    <a:bodyPr/>
                    <a:lstStyle/>
                    <a:p>
                      <a:pPr algn="ctr"/>
                      <a:r>
                        <a:rPr lang="en-US" sz="1800" dirty="0" smtClean="0"/>
                        <a:t>PANC-1</a:t>
                      </a:r>
                      <a:endParaRPr lang="en-US" sz="1800" dirty="0"/>
                    </a:p>
                  </a:txBody>
                  <a:tcPr marL="91432" marR="91432" marT="45711" marB="45711"/>
                </a:tc>
                <a:tc>
                  <a:txBody>
                    <a:bodyPr/>
                    <a:lstStyle/>
                    <a:p>
                      <a:pPr algn="ctr"/>
                      <a:r>
                        <a:rPr lang="en-US" sz="1800" dirty="0" smtClean="0"/>
                        <a:t>Pancreas</a:t>
                      </a:r>
                      <a:endParaRPr lang="en-US" sz="1800" dirty="0"/>
                    </a:p>
                  </a:txBody>
                  <a:tcPr marL="91432" marR="91432" marT="45711" marB="45711"/>
                </a:tc>
                <a:tc>
                  <a:txBody>
                    <a:bodyPr/>
                    <a:lstStyle/>
                    <a:p>
                      <a:pPr algn="ctr"/>
                      <a:r>
                        <a:rPr lang="en-US" sz="1800" dirty="0" err="1" smtClean="0"/>
                        <a:t>Epithiloid</a:t>
                      </a:r>
                      <a:r>
                        <a:rPr lang="en-US" sz="1800" dirty="0" smtClean="0"/>
                        <a:t> Carcinoma</a:t>
                      </a:r>
                      <a:endParaRPr lang="en-US" sz="1800" dirty="0"/>
                    </a:p>
                  </a:txBody>
                  <a:tcPr marL="91432" marR="91432" marT="45711" marB="45711"/>
                </a:tc>
              </a:tr>
              <a:tr h="345399">
                <a:tc>
                  <a:txBody>
                    <a:bodyPr/>
                    <a:lstStyle/>
                    <a:p>
                      <a:pPr algn="ctr"/>
                      <a:r>
                        <a:rPr lang="en-US" sz="1800" dirty="0" smtClean="0"/>
                        <a:t>SK-MEL-2</a:t>
                      </a:r>
                      <a:endParaRPr lang="en-US" sz="1800" dirty="0"/>
                    </a:p>
                  </a:txBody>
                  <a:tcPr marL="91432" marR="91432" marT="45711" marB="45711"/>
                </a:tc>
                <a:tc>
                  <a:txBody>
                    <a:bodyPr/>
                    <a:lstStyle/>
                    <a:p>
                      <a:pPr algn="ctr"/>
                      <a:r>
                        <a:rPr lang="en-US" sz="1800" dirty="0" smtClean="0"/>
                        <a:t>Skin</a:t>
                      </a:r>
                      <a:endParaRPr lang="en-US" sz="1800" dirty="0"/>
                    </a:p>
                  </a:txBody>
                  <a:tcPr marL="91432" marR="91432" marT="45711" marB="45711"/>
                </a:tc>
                <a:tc>
                  <a:txBody>
                    <a:bodyPr/>
                    <a:lstStyle/>
                    <a:p>
                      <a:pPr algn="ctr"/>
                      <a:r>
                        <a:rPr lang="en-US" sz="1800" dirty="0" smtClean="0"/>
                        <a:t>Malignant Melanoma</a:t>
                      </a:r>
                      <a:endParaRPr lang="en-US" sz="1800" dirty="0"/>
                    </a:p>
                  </a:txBody>
                  <a:tcPr marL="91432" marR="91432" marT="45711" marB="45711"/>
                </a:tc>
              </a:tr>
              <a:tr h="345399">
                <a:tc>
                  <a:txBody>
                    <a:bodyPr/>
                    <a:lstStyle/>
                    <a:p>
                      <a:pPr algn="ctr"/>
                      <a:r>
                        <a:rPr lang="en-US" sz="1800" dirty="0" smtClean="0"/>
                        <a:t>SK-OV-3</a:t>
                      </a:r>
                      <a:endParaRPr lang="en-US" sz="1800" dirty="0"/>
                    </a:p>
                  </a:txBody>
                  <a:tcPr marL="91432" marR="91432" marT="45711" marB="45711"/>
                </a:tc>
                <a:tc>
                  <a:txBody>
                    <a:bodyPr/>
                    <a:lstStyle/>
                    <a:p>
                      <a:pPr algn="ctr"/>
                      <a:r>
                        <a:rPr lang="en-US" sz="1800" dirty="0" smtClean="0"/>
                        <a:t>Ovary</a:t>
                      </a:r>
                      <a:endParaRPr lang="en-US" sz="1800" dirty="0"/>
                    </a:p>
                  </a:txBody>
                  <a:tcPr marL="91432" marR="91432" marT="45711" marB="45711"/>
                </a:tc>
                <a:tc>
                  <a:txBody>
                    <a:bodyPr/>
                    <a:lstStyle/>
                    <a:p>
                      <a:pPr algn="ctr"/>
                      <a:r>
                        <a:rPr lang="en-US" sz="1800" dirty="0" smtClean="0"/>
                        <a:t>Adenocarcinoma</a:t>
                      </a:r>
                      <a:endParaRPr lang="en-US" sz="1800" dirty="0"/>
                    </a:p>
                  </a:txBody>
                  <a:tcPr marL="91432" marR="91432" marT="45711" marB="45711"/>
                </a:tc>
              </a:tr>
              <a:tr h="399766">
                <a:tc>
                  <a:txBody>
                    <a:bodyPr/>
                    <a:lstStyle/>
                    <a:p>
                      <a:pPr algn="ctr"/>
                      <a:r>
                        <a:rPr lang="en-US" sz="1800" dirty="0" smtClean="0"/>
                        <a:t>U-87 MG</a:t>
                      </a:r>
                      <a:endParaRPr lang="en-US" sz="1800" dirty="0"/>
                    </a:p>
                  </a:txBody>
                  <a:tcPr marL="91432" marR="91432" marT="45711" marB="45711"/>
                </a:tc>
                <a:tc>
                  <a:txBody>
                    <a:bodyPr/>
                    <a:lstStyle/>
                    <a:p>
                      <a:pPr algn="ctr"/>
                      <a:r>
                        <a:rPr lang="en-US" sz="1800" dirty="0" smtClean="0"/>
                        <a:t>Brain</a:t>
                      </a:r>
                      <a:endParaRPr lang="en-US" sz="1800" dirty="0"/>
                    </a:p>
                  </a:txBody>
                  <a:tcPr marL="91432" marR="91432" marT="45711" marB="45711"/>
                </a:tc>
                <a:tc>
                  <a:txBody>
                    <a:bodyPr/>
                    <a:lstStyle/>
                    <a:p>
                      <a:pPr algn="ctr"/>
                      <a:r>
                        <a:rPr lang="en-US" sz="1800" dirty="0" err="1" smtClean="0"/>
                        <a:t>Glioblastoma</a:t>
                      </a:r>
                      <a:r>
                        <a:rPr lang="en-US" sz="1800" dirty="0" smtClean="0"/>
                        <a:t>/Astrocytoma</a:t>
                      </a:r>
                      <a:endParaRPr lang="en-US" sz="1800" dirty="0"/>
                    </a:p>
                  </a:txBody>
                  <a:tcPr marL="91432" marR="91432" marT="45711" marB="45711"/>
                </a:tc>
              </a:tr>
              <a:tr h="345399">
                <a:tc>
                  <a:txBody>
                    <a:bodyPr/>
                    <a:lstStyle/>
                    <a:p>
                      <a:pPr algn="ctr"/>
                      <a:r>
                        <a:rPr lang="en-US" sz="1800" dirty="0" smtClean="0"/>
                        <a:t>A431</a:t>
                      </a:r>
                      <a:endParaRPr lang="en-US" sz="1800" dirty="0"/>
                    </a:p>
                  </a:txBody>
                  <a:tcPr marL="91432" marR="91432" marT="45711" marB="45711"/>
                </a:tc>
                <a:tc>
                  <a:txBody>
                    <a:bodyPr/>
                    <a:lstStyle/>
                    <a:p>
                      <a:pPr algn="ctr"/>
                      <a:r>
                        <a:rPr lang="en-US" sz="1800" dirty="0" smtClean="0"/>
                        <a:t>Epidermis</a:t>
                      </a:r>
                    </a:p>
                  </a:txBody>
                  <a:tcPr marL="91432" marR="91432" marT="45711" marB="45711"/>
                </a:tc>
                <a:tc>
                  <a:txBody>
                    <a:bodyPr/>
                    <a:lstStyle/>
                    <a:p>
                      <a:pPr algn="ctr"/>
                      <a:r>
                        <a:rPr lang="en-US" sz="1800" dirty="0" err="1" smtClean="0"/>
                        <a:t>Epidermoid</a:t>
                      </a:r>
                      <a:r>
                        <a:rPr lang="en-US" sz="1800" dirty="0" smtClean="0"/>
                        <a:t> Carcinoma</a:t>
                      </a:r>
                      <a:endParaRPr lang="en-US" sz="1800" dirty="0"/>
                    </a:p>
                  </a:txBody>
                  <a:tcPr marL="91432" marR="91432" marT="45711" marB="45711"/>
                </a:tc>
              </a:tr>
              <a:tr h="345399">
                <a:tc>
                  <a:txBody>
                    <a:bodyPr/>
                    <a:lstStyle/>
                    <a:p>
                      <a:pPr algn="ctr"/>
                      <a:r>
                        <a:rPr lang="en-US" sz="1800" dirty="0" smtClean="0"/>
                        <a:t>SW-480</a:t>
                      </a:r>
                      <a:endParaRPr lang="en-US" sz="1800" dirty="0"/>
                    </a:p>
                  </a:txBody>
                  <a:tcPr marL="91432" marR="91432" marT="45711" marB="45711"/>
                </a:tc>
                <a:tc>
                  <a:txBody>
                    <a:bodyPr/>
                    <a:lstStyle/>
                    <a:p>
                      <a:pPr algn="ctr"/>
                      <a:r>
                        <a:rPr lang="en-US" sz="1800" dirty="0" smtClean="0"/>
                        <a:t>Colon</a:t>
                      </a:r>
                      <a:endParaRPr lang="en-US" sz="1800" dirty="0"/>
                    </a:p>
                  </a:txBody>
                  <a:tcPr marL="91432" marR="91432" marT="45711" marB="45711"/>
                </a:tc>
                <a:tc>
                  <a:txBody>
                    <a:bodyPr/>
                    <a:lstStyle/>
                    <a:p>
                      <a:pPr algn="ctr"/>
                      <a:r>
                        <a:rPr lang="en-US" sz="1800" dirty="0" smtClean="0"/>
                        <a:t>Adenocarcinoma</a:t>
                      </a:r>
                      <a:endParaRPr lang="en-US" sz="1800" dirty="0"/>
                    </a:p>
                  </a:txBody>
                  <a:tcPr marL="91432" marR="91432" marT="45711" marB="45711"/>
                </a:tc>
              </a:tr>
              <a:tr h="345399">
                <a:tc>
                  <a:txBody>
                    <a:bodyPr/>
                    <a:lstStyle/>
                    <a:p>
                      <a:pPr algn="ctr"/>
                      <a:r>
                        <a:rPr lang="en-US" sz="1800" dirty="0" err="1" smtClean="0"/>
                        <a:t>HeLa</a:t>
                      </a:r>
                      <a:endParaRPr lang="en-US" sz="1800" dirty="0"/>
                    </a:p>
                  </a:txBody>
                  <a:tcPr marL="91432" marR="91432" marT="45711" marB="45711"/>
                </a:tc>
                <a:tc>
                  <a:txBody>
                    <a:bodyPr/>
                    <a:lstStyle/>
                    <a:p>
                      <a:pPr algn="ctr"/>
                      <a:r>
                        <a:rPr lang="en-US" sz="1800" dirty="0" smtClean="0"/>
                        <a:t>Cervix</a:t>
                      </a:r>
                      <a:endParaRPr lang="en-US" sz="1800" dirty="0"/>
                    </a:p>
                  </a:txBody>
                  <a:tcPr marL="91432" marR="91432" marT="45711" marB="45711"/>
                </a:tc>
                <a:tc>
                  <a:txBody>
                    <a:bodyPr/>
                    <a:lstStyle/>
                    <a:p>
                      <a:pPr algn="ctr"/>
                      <a:r>
                        <a:rPr lang="en-US" sz="1800" dirty="0" smtClean="0"/>
                        <a:t>Adenocarcinoma</a:t>
                      </a:r>
                      <a:endParaRPr lang="en-US" sz="1800" dirty="0"/>
                    </a:p>
                  </a:txBody>
                  <a:tcPr marL="91432" marR="91432" marT="45711" marB="45711"/>
                </a:tc>
              </a:tr>
            </a:tbl>
          </a:graphicData>
        </a:graphic>
      </p:graphicFrame>
      <p:sp>
        <p:nvSpPr>
          <p:cNvPr id="21548" name="Content Placeholder 2"/>
          <p:cNvSpPr>
            <a:spLocks noGrp="1"/>
          </p:cNvSpPr>
          <p:nvPr>
            <p:ph idx="4294967295"/>
          </p:nvPr>
        </p:nvSpPr>
        <p:spPr>
          <a:xfrm>
            <a:off x="4794250" y="5826125"/>
            <a:ext cx="7397750" cy="492125"/>
          </a:xfrm>
        </p:spPr>
        <p:txBody>
          <a:bodyPr>
            <a:normAutofit/>
          </a:bodyPr>
          <a:lstStyle/>
          <a:p>
            <a:pPr algn="just" eaLnBrk="1" hangingPunct="1">
              <a:lnSpc>
                <a:spcPct val="80000"/>
              </a:lnSpc>
              <a:buFont typeface="Wingdings 2" panose="05020102010507070707" pitchFamily="18" charset="2"/>
              <a:buNone/>
            </a:pPr>
            <a:r>
              <a:rPr lang="en-US" altLang="en-US" sz="1400" b="1" i="1" dirty="0" err="1">
                <a:latin typeface="Arial" panose="020B0604020202020204" pitchFamily="34" charset="0"/>
                <a:cs typeface="Arial" panose="020B0604020202020204" pitchFamily="34" charset="0"/>
              </a:rPr>
              <a:t>Altogen</a:t>
            </a:r>
            <a:r>
              <a:rPr lang="en-US" altLang="en-US" sz="1400" b="1" i="1" dirty="0">
                <a:latin typeface="Arial" panose="020B0604020202020204" pitchFamily="34" charset="0"/>
                <a:cs typeface="Arial" panose="020B0604020202020204" pitchFamily="34" charset="0"/>
              </a:rPr>
              <a:t> Labs has ~150 cell lines available for xenograft animal studies</a:t>
            </a:r>
          </a:p>
          <a:p>
            <a:pPr algn="just" eaLnBrk="1" hangingPunct="1">
              <a:lnSpc>
                <a:spcPct val="80000"/>
              </a:lnSpc>
              <a:buFont typeface="Wingdings 2" panose="05020102010507070707" pitchFamily="18" charset="2"/>
              <a:buNone/>
            </a:pPr>
            <a:r>
              <a:rPr lang="en-US" altLang="en-US" sz="1400" b="1" i="1" dirty="0">
                <a:latin typeface="Arial" panose="020B0604020202020204" pitchFamily="34" charset="0"/>
                <a:cs typeface="Arial" panose="020B0604020202020204" pitchFamily="34" charset="0"/>
              </a:rPr>
              <a:t> Complete listing available at </a:t>
            </a:r>
            <a:r>
              <a:rPr lang="en-US" altLang="en-US" sz="1400" b="1" i="1" dirty="0">
                <a:solidFill>
                  <a:srgbClr val="FF0000"/>
                </a:solidFill>
                <a:latin typeface="Arial" panose="020B0604020202020204" pitchFamily="34" charset="0"/>
                <a:cs typeface="Arial" panose="020B0604020202020204" pitchFamily="34" charset="0"/>
              </a:rPr>
              <a:t>altogenlabs.com/xenograft-models</a:t>
            </a:r>
          </a:p>
        </p:txBody>
      </p:sp>
      <p:sp>
        <p:nvSpPr>
          <p:cNvPr id="21549"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21550"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Text Box 4"/>
          <p:cNvSpPr txBox="1">
            <a:spLocks noChangeArrowheads="1"/>
          </p:cNvSpPr>
          <p:nvPr/>
        </p:nvSpPr>
        <p:spPr bwMode="auto">
          <a:xfrm>
            <a:off x="2179198" y="2069179"/>
            <a:ext cx="53843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altLang="en-US" sz="2800" b="1" dirty="0">
                <a:ea typeface="MS PGothic" pitchFamily="34" charset="-128"/>
              </a:rPr>
              <a:t>Sample Cell Lines Available</a:t>
            </a:r>
            <a:endParaRPr lang="en-US" altLang="en-US" sz="2400" b="1" dirty="0">
              <a:ea typeface="MS PGothic" pitchFamily="34" charset="-128"/>
            </a:endParaRPr>
          </a:p>
        </p:txBody>
      </p:sp>
      <p:sp>
        <p:nvSpPr>
          <p:cNvPr id="21552" name="TextBox 15"/>
          <p:cNvSpPr txBox="1">
            <a:spLocks noChangeArrowheads="1"/>
          </p:cNvSpPr>
          <p:nvPr/>
        </p:nvSpPr>
        <p:spPr bwMode="auto">
          <a:xfrm>
            <a:off x="1591733" y="1170224"/>
            <a:ext cx="811221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dirty="0"/>
              <a:t>Services &gt; In Vivo Xenograft Services</a:t>
            </a:r>
          </a:p>
        </p:txBody>
      </p:sp>
      <p:grpSp>
        <p:nvGrpSpPr>
          <p:cNvPr id="21553" name="Group 1"/>
          <p:cNvGrpSpPr>
            <a:grpSpLocks/>
          </p:cNvGrpSpPr>
          <p:nvPr/>
        </p:nvGrpSpPr>
        <p:grpSpPr bwMode="auto">
          <a:xfrm>
            <a:off x="2287588" y="6210300"/>
            <a:ext cx="7543800" cy="609600"/>
            <a:chOff x="762794" y="6210300"/>
            <a:chExt cx="7543800" cy="609600"/>
          </a:xfrm>
        </p:grpSpPr>
        <p:sp>
          <p:nvSpPr>
            <p:cNvPr id="21554"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dirty="0" err="1">
                  <a:solidFill>
                    <a:srgbClr val="000000"/>
                  </a:solidFill>
                  <a:ea typeface="MS PGothic" panose="020B0600070205080204" pitchFamily="34" charset="-128"/>
                </a:rPr>
                <a:t>Altogen</a:t>
              </a:r>
              <a:r>
                <a:rPr lang="en-US" altLang="en-US" sz="1400" b="1" dirty="0">
                  <a:solidFill>
                    <a:srgbClr val="000000"/>
                  </a:solidFill>
                  <a:ea typeface="MS PGothic" panose="020B0600070205080204" pitchFamily="34" charset="-128"/>
                </a:rPr>
                <a:t> Labs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a:t>
              </a:r>
              <a:r>
                <a:rPr lang="en-US" altLang="en-US" sz="1400" b="1" dirty="0">
                  <a:solidFill>
                    <a:srgbClr val="000000"/>
                  </a:solidFill>
                  <a:ea typeface="MS PGothic" panose="020B0600070205080204" pitchFamily="34" charset="-128"/>
                  <a:sym typeface="Wingdings" panose="05000000000000000000" pitchFamily="2" charset="2"/>
                </a:rPr>
                <a:t>11200 Manchaca Road #203</a:t>
              </a:r>
              <a:r>
                <a:rPr lang="pl-PL" altLang="en-US" sz="1400" b="1" dirty="0">
                  <a:solidFill>
                    <a:srgbClr val="000000"/>
                  </a:solidFill>
                  <a:ea typeface="MS PGothic" panose="020B0600070205080204" pitchFamily="34" charset="-128"/>
                </a:rPr>
                <a:t>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a:t>
              </a:r>
              <a:r>
                <a:rPr lang="en-US" altLang="en-US" sz="1400" b="1" dirty="0">
                  <a:solidFill>
                    <a:srgbClr val="000000"/>
                  </a:solidFill>
                  <a:ea typeface="MS PGothic" panose="020B0600070205080204" pitchFamily="34" charset="-128"/>
                  <a:sym typeface="Wingdings" panose="05000000000000000000" pitchFamily="2" charset="2"/>
                </a:rPr>
                <a:t>Austin</a:t>
              </a:r>
              <a:r>
                <a:rPr lang="pl-PL" altLang="en-US" sz="1400" b="1" dirty="0">
                  <a:solidFill>
                    <a:srgbClr val="000000"/>
                  </a:solidFill>
                  <a:ea typeface="MS PGothic" panose="020B0600070205080204" pitchFamily="34" charset="-128"/>
                </a:rPr>
                <a:t>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a:t>
              </a:r>
              <a:r>
                <a:rPr lang="en-US" altLang="en-US" sz="1400" b="1" dirty="0">
                  <a:solidFill>
                    <a:srgbClr val="000000"/>
                  </a:solidFill>
                  <a:ea typeface="MS PGothic" panose="020B0600070205080204" pitchFamily="34" charset="-128"/>
                  <a:sym typeface="Wingdings" panose="05000000000000000000" pitchFamily="2" charset="2"/>
                </a:rPr>
                <a:t>TX</a:t>
              </a:r>
              <a:r>
                <a:rPr lang="pl-PL" altLang="en-US" sz="1400" b="1" dirty="0">
                  <a:solidFill>
                    <a:srgbClr val="000000"/>
                  </a:solidFill>
                  <a:ea typeface="MS PGothic" panose="020B0600070205080204" pitchFamily="34" charset="-128"/>
                </a:rPr>
                <a:t>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a:t>
              </a:r>
              <a:r>
                <a:rPr lang="pl-PL" altLang="en-US" sz="1400" b="1" dirty="0">
                  <a:solidFill>
                    <a:srgbClr val="000000"/>
                  </a:solidFill>
                  <a:ea typeface="MS PGothic" panose="020B0600070205080204" pitchFamily="34" charset="-128"/>
                </a:rPr>
                <a:t>7</a:t>
              </a:r>
              <a:r>
                <a:rPr lang="en-US" altLang="en-US" sz="1400" b="1" dirty="0">
                  <a:solidFill>
                    <a:srgbClr val="000000"/>
                  </a:solidFill>
                  <a:ea typeface="MS PGothic" panose="020B0600070205080204" pitchFamily="34" charset="-128"/>
                </a:rPr>
                <a:t>8748</a:t>
              </a:r>
              <a:r>
                <a:rPr lang="pl-PL" altLang="en-US" sz="1400" b="1" dirty="0">
                  <a:solidFill>
                    <a:srgbClr val="000000"/>
                  </a:solidFill>
                  <a:ea typeface="MS PGothic" panose="020B0600070205080204" pitchFamily="34" charset="-128"/>
                </a:rPr>
                <a:t>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U</a:t>
              </a:r>
              <a:r>
                <a:rPr lang="pl-PL" altLang="en-US" sz="1400" b="1" dirty="0">
                  <a:solidFill>
                    <a:srgbClr val="000000"/>
                  </a:solidFill>
                  <a:ea typeface="MS PGothic" panose="020B0600070205080204" pitchFamily="34" charset="-128"/>
                </a:rPr>
                <a:t>SA</a:t>
              </a:r>
              <a:endParaRPr lang="pl-PL" altLang="en-US" sz="1400" dirty="0">
                <a:solidFill>
                  <a:srgbClr val="000000"/>
                </a:solidFill>
                <a:ea typeface="MS PGothic" panose="020B0600070205080204" pitchFamily="34" charset="-128"/>
              </a:endParaRPr>
            </a:p>
            <a:p>
              <a:pPr algn="ctr"/>
              <a:r>
                <a:rPr lang="pl-PL" altLang="en-US" sz="1400" b="1" dirty="0">
                  <a:solidFill>
                    <a:srgbClr val="21B2C9"/>
                  </a:solidFill>
                  <a:ea typeface="MS PGothic" panose="020B0600070205080204" pitchFamily="34" charset="-128"/>
                </a:rPr>
                <a:t>Telephone </a:t>
              </a:r>
              <a:r>
                <a:rPr lang="en-US" altLang="en-US" sz="1400" b="1" dirty="0">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21B2C9"/>
                  </a:solidFill>
                  <a:ea typeface="MS PGothic" panose="020B0600070205080204" pitchFamily="34" charset="-128"/>
                  <a:sym typeface="Wingdings" panose="05000000000000000000" pitchFamily="2" charset="2"/>
                </a:rPr>
                <a:t> </a:t>
              </a:r>
              <a:r>
                <a:rPr lang="en-US" altLang="en-US" sz="1400" b="1" dirty="0">
                  <a:solidFill>
                    <a:srgbClr val="21B2C9"/>
                  </a:solidFill>
                  <a:ea typeface="MS PGothic" panose="020B0600070205080204" pitchFamily="34" charset="-128"/>
                  <a:sym typeface="Wingdings" panose="05000000000000000000" pitchFamily="2" charset="2"/>
                </a:rPr>
                <a:t>512</a:t>
              </a:r>
              <a:r>
                <a:rPr lang="pl-PL" altLang="en-US" sz="1400" b="1" dirty="0">
                  <a:solidFill>
                    <a:srgbClr val="21B2C9"/>
                  </a:solidFill>
                  <a:ea typeface="MS PGothic" panose="020B0600070205080204" pitchFamily="34" charset="-128"/>
                </a:rPr>
                <a:t> </a:t>
              </a:r>
              <a:r>
                <a:rPr lang="en-US" altLang="en-US" sz="1400" b="1" dirty="0">
                  <a:solidFill>
                    <a:srgbClr val="21B2C9"/>
                  </a:solidFill>
                  <a:ea typeface="MS PGothic" panose="020B0600070205080204" pitchFamily="34" charset="-128"/>
                </a:rPr>
                <a:t>433</a:t>
              </a:r>
              <a:r>
                <a:rPr lang="pl-PL" altLang="en-US" sz="1400" b="1" dirty="0">
                  <a:solidFill>
                    <a:srgbClr val="21B2C9"/>
                  </a:solidFill>
                  <a:ea typeface="MS PGothic" panose="020B0600070205080204" pitchFamily="34" charset="-128"/>
                </a:rPr>
                <a:t> 61</a:t>
              </a:r>
              <a:r>
                <a:rPr lang="en-US" altLang="en-US" sz="1400" b="1" dirty="0">
                  <a:solidFill>
                    <a:srgbClr val="21B2C9"/>
                  </a:solidFill>
                  <a:ea typeface="MS PGothic" panose="020B0600070205080204" pitchFamily="34" charset="-128"/>
                </a:rPr>
                <a:t>77</a:t>
              </a:r>
              <a:r>
                <a:rPr lang="pl-PL" altLang="en-US" sz="1400" b="1" dirty="0">
                  <a:solidFill>
                    <a:srgbClr val="21B2C9"/>
                  </a:solidFill>
                  <a:ea typeface="MS PGothic" panose="020B0600070205080204" pitchFamily="34" charset="-128"/>
                </a:rPr>
                <a:t> </a:t>
              </a:r>
              <a:r>
                <a:rPr lang="en-US" altLang="en-US" sz="1400" b="1" dirty="0">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dirty="0">
                  <a:solidFill>
                    <a:srgbClr val="21B2C9"/>
                  </a:solidFill>
                  <a:ea typeface="MS PGothic" panose="020B0600070205080204" pitchFamily="34" charset="-128"/>
                  <a:sym typeface="Wingdings" panose="05000000000000000000" pitchFamily="2" charset="2"/>
                </a:rPr>
                <a:t> email </a:t>
              </a:r>
              <a:r>
                <a:rPr lang="en-US" altLang="en-US" sz="1400" b="1" dirty="0">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dirty="0">
                  <a:solidFill>
                    <a:srgbClr val="21B2C9"/>
                  </a:solidFill>
                  <a:ea typeface="MS PGothic" panose="020B0600070205080204" pitchFamily="34" charset="-128"/>
                  <a:sym typeface="Wingdings" panose="05000000000000000000" pitchFamily="2" charset="2"/>
                </a:rPr>
                <a:t> info@altogenlabs.com</a:t>
              </a:r>
              <a:endParaRPr lang="pl-PL" altLang="en-US" sz="1400" dirty="0">
                <a:solidFill>
                  <a:srgbClr val="21B2C9"/>
                </a:solidFill>
                <a:ea typeface="MS PGothic" panose="020B0600070205080204" pitchFamily="34" charset="-128"/>
              </a:endParaRPr>
            </a:p>
          </p:txBody>
        </p:sp>
        <p:pic>
          <p:nvPicPr>
            <p:cNvPr id="21555"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5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TextBox 3"/>
          <p:cNvSpPr txBox="1"/>
          <p:nvPr/>
        </p:nvSpPr>
        <p:spPr>
          <a:xfrm>
            <a:off x="1591733" y="1600867"/>
            <a:ext cx="7021689" cy="861774"/>
          </a:xfrm>
          <a:prstGeom prst="rect">
            <a:avLst/>
          </a:prstGeom>
          <a:noFill/>
        </p:spPr>
        <p:txBody>
          <a:bodyPr wrap="square" rtlCol="0">
            <a:spAutoFit/>
          </a:bodyPr>
          <a:lstStyle/>
          <a:p>
            <a:pPr marL="457200" indent="-457200">
              <a:buClr>
                <a:schemeClr val="accent3"/>
              </a:buClr>
              <a:buFont typeface="Wingdings" panose="05000000000000000000" pitchFamily="2" charset="2"/>
              <a:buChar char="Ø"/>
            </a:pPr>
            <a:r>
              <a:rPr lang="en-US" sz="3200" b="1" dirty="0">
                <a:latin typeface="Arial" panose="020B0604020202020204" pitchFamily="34" charset="0"/>
                <a:cs typeface="Arial" panose="020B0604020202020204" pitchFamily="34" charset="0"/>
              </a:rPr>
              <a:t>EL4</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smtClean="0">
                <a:latin typeface="Arial" panose="020B0604020202020204" pitchFamily="34" charset="0"/>
                <a:ea typeface="MS PGothic" pitchFamily="34" charset="-128"/>
                <a:cs typeface="Arial" panose="020B0604020202020204" pitchFamily="34" charset="0"/>
              </a:rPr>
              <a:t>Xenograft Model</a:t>
            </a:r>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390132943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p:cNvSpPr>
          <p:nvPr/>
        </p:nvSpPr>
        <p:spPr bwMode="auto">
          <a:xfrm>
            <a:off x="5044195" y="3115733"/>
            <a:ext cx="5036783" cy="3088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Develop new therapeutic agents quickly, efficiently and cost-effectively</a:t>
            </a:r>
          </a:p>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Evaluate the efficacy and toxicity of potential therapeutic agents </a:t>
            </a:r>
          </a:p>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Evaluate target compound activity using </a:t>
            </a:r>
            <a:r>
              <a:rPr lang="en-US" altLang="en-US" sz="2000" i="1" dirty="0">
                <a:latin typeface="Arial" charset="0"/>
                <a:cs typeface="Times New Roman" pitchFamily="18" charset="0"/>
              </a:rPr>
              <a:t>in vivo</a:t>
            </a:r>
            <a:r>
              <a:rPr lang="en-US" altLang="en-US" sz="2000" dirty="0">
                <a:latin typeface="Arial" charset="0"/>
                <a:cs typeface="Times New Roman" pitchFamily="18" charset="0"/>
              </a:rPr>
              <a:t> system (human cells)</a:t>
            </a:r>
          </a:p>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Predict cytotoxicity of cancer drugs</a:t>
            </a:r>
          </a:p>
          <a:p>
            <a:pPr marL="273050" indent="-273050">
              <a:lnSpc>
                <a:spcPct val="90000"/>
              </a:lnSpc>
              <a:spcBef>
                <a:spcPct val="20000"/>
              </a:spcBef>
              <a:buClr>
                <a:srgbClr val="0BD0D9"/>
              </a:buClr>
              <a:buSzPct val="95000"/>
              <a:buFont typeface="Wingdings 2" pitchFamily="18" charset="2"/>
              <a:buChar char=""/>
              <a:defRPr/>
            </a:pPr>
            <a:endParaRPr lang="en-US" altLang="en-US" dirty="0">
              <a:latin typeface="Arial" charset="0"/>
              <a:cs typeface="Times New Roman" pitchFamily="18" charset="0"/>
            </a:endParaRPr>
          </a:p>
        </p:txBody>
      </p:sp>
      <p:sp>
        <p:nvSpPr>
          <p:cNvPr id="9219" name="Rectangle 18"/>
          <p:cNvSpPr>
            <a:spLocks noChangeArrowheads="1"/>
          </p:cNvSpPr>
          <p:nvPr/>
        </p:nvSpPr>
        <p:spPr bwMode="auto">
          <a:xfrm>
            <a:off x="2063750" y="4841876"/>
            <a:ext cx="28082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latin typeface="Arial Black" panose="020B0A04020102020204" pitchFamily="34" charset="0"/>
              </a:rPr>
              <a:t>Xenotransplantation</a:t>
            </a:r>
            <a:r>
              <a:rPr lang="en-US" altLang="en-US" sz="1600">
                <a:latin typeface="Arial Black" panose="020B0A04020102020204" pitchFamily="34" charset="0"/>
              </a:rPr>
              <a:t> is the transplantation of living cells, tissues or organs from one species to another. </a:t>
            </a:r>
          </a:p>
        </p:txBody>
      </p:sp>
      <p:pic>
        <p:nvPicPr>
          <p:cNvPr id="9220" name="Picture 21" descr="NolteFig1inviv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750" y="2430463"/>
            <a:ext cx="2592388" cy="248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sp>
        <p:nvSpPr>
          <p:cNvPr id="9222" name="TextBox 15"/>
          <p:cNvSpPr txBox="1">
            <a:spLocks noChangeArrowheads="1"/>
          </p:cNvSpPr>
          <p:nvPr/>
        </p:nvSpPr>
        <p:spPr bwMode="auto">
          <a:xfrm>
            <a:off x="1811338" y="1268413"/>
            <a:ext cx="752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dirty="0"/>
              <a:t>Services &gt; In Vivo Xenograft Services</a:t>
            </a:r>
          </a:p>
        </p:txBody>
      </p:sp>
      <p:pic>
        <p:nvPicPr>
          <p:cNvPr id="9224" name="Picture 6" descr="altogen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25" name="Group 1"/>
          <p:cNvGrpSpPr>
            <a:grpSpLocks/>
          </p:cNvGrpSpPr>
          <p:nvPr/>
        </p:nvGrpSpPr>
        <p:grpSpPr bwMode="auto">
          <a:xfrm>
            <a:off x="2287588" y="6203950"/>
            <a:ext cx="7543800" cy="609600"/>
            <a:chOff x="762794" y="6210300"/>
            <a:chExt cx="7543800" cy="609600"/>
          </a:xfrm>
        </p:grpSpPr>
        <p:sp>
          <p:nvSpPr>
            <p:cNvPr id="9226"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9227"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5260623" y="2546834"/>
            <a:ext cx="4075465" cy="400110"/>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altLang="en-US" sz="2000" b="1" dirty="0">
                <a:latin typeface="Arial" panose="020B0604020202020204" pitchFamily="34" charset="0"/>
                <a:ea typeface="MS PGothic" pitchFamily="34" charset="-128"/>
                <a:cs typeface="Arial" panose="020B0604020202020204" pitchFamily="34" charset="0"/>
              </a:rPr>
              <a:t>Advantages of </a:t>
            </a:r>
            <a:r>
              <a:rPr lang="en-US" altLang="en-US" sz="2000" b="1" dirty="0" err="1">
                <a:latin typeface="Arial" panose="020B0604020202020204" pitchFamily="34" charset="0"/>
                <a:ea typeface="MS PGothic" pitchFamily="34" charset="-128"/>
                <a:cs typeface="Arial" panose="020B0604020202020204" pitchFamily="34" charset="0"/>
              </a:rPr>
              <a:t>Xenografting</a:t>
            </a:r>
            <a:endParaRPr lang="en-US" altLang="en-US" sz="2000" b="1" dirty="0">
              <a:latin typeface="Arial" panose="020B0604020202020204" pitchFamily="34" charset="0"/>
              <a:ea typeface="MS PGothic" pitchFamily="34" charset="-128"/>
              <a:cs typeface="Arial" panose="020B0604020202020204" pitchFamily="34" charset="0"/>
            </a:endParaRPr>
          </a:p>
        </p:txBody>
      </p:sp>
      <p:sp>
        <p:nvSpPr>
          <p:cNvPr id="3" name="TextBox 2"/>
          <p:cNvSpPr txBox="1"/>
          <p:nvPr/>
        </p:nvSpPr>
        <p:spPr>
          <a:xfrm>
            <a:off x="2144890" y="1836737"/>
            <a:ext cx="6389510" cy="584775"/>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sz="3200" b="1" dirty="0">
                <a:latin typeface="Arial" panose="020B0604020202020204" pitchFamily="34" charset="0"/>
                <a:cs typeface="Arial" panose="020B0604020202020204" pitchFamily="34" charset="0"/>
              </a:rPr>
              <a:t>EL4</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a:latin typeface="Arial" panose="020B0604020202020204" pitchFamily="34" charset="0"/>
                <a:ea typeface="MS PGothic" pitchFamily="34" charset="-128"/>
                <a:cs typeface="Arial" panose="020B0604020202020204" pitchFamily="34" charset="0"/>
              </a:rPr>
              <a:t>Xenograft Model</a:t>
            </a:r>
          </a:p>
        </p:txBody>
      </p:sp>
    </p:spTree>
    <p:extLst>
      <p:ext uri="{BB962C8B-B14F-4D97-AF65-F5344CB8AC3E}">
        <p14:creationId xmlns:p14="http://schemas.microsoft.com/office/powerpoint/2010/main" val="394375275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188" y="2636838"/>
            <a:ext cx="7478712"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4"/>
          <p:cNvSpPr>
            <a:spLocks noChangeArrowheads="1"/>
          </p:cNvSpPr>
          <p:nvPr/>
        </p:nvSpPr>
        <p:spPr bwMode="auto">
          <a:xfrm>
            <a:off x="2424114" y="4581525"/>
            <a:ext cx="4822825"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defRPr/>
            </a:pPr>
            <a:r>
              <a:rPr lang="en-US" altLang="en-US" sz="2000" b="1" dirty="0">
                <a:cs typeface="Arial" pitchFamily="34" charset="0"/>
              </a:rPr>
              <a:t>Xenograft studies can be designed to:</a:t>
            </a:r>
          </a:p>
          <a:p>
            <a:pPr marL="342900" indent="-342900">
              <a:buClr>
                <a:schemeClr val="accent3"/>
              </a:buClr>
              <a:buFont typeface="Wingdings" pitchFamily="2" charset="2"/>
              <a:buChar char="Ø"/>
              <a:defRPr/>
            </a:pPr>
            <a:r>
              <a:rPr lang="en-US" altLang="en-US" sz="2000" dirty="0">
                <a:cs typeface="Arial" pitchFamily="34" charset="0"/>
              </a:rPr>
              <a:t>Identify lead compounds</a:t>
            </a:r>
          </a:p>
          <a:p>
            <a:pPr marL="342900" indent="-342900">
              <a:buClr>
                <a:schemeClr val="accent3"/>
              </a:buClr>
              <a:buFont typeface="Wingdings" pitchFamily="2" charset="2"/>
              <a:buChar char="Ø"/>
              <a:defRPr/>
            </a:pPr>
            <a:r>
              <a:rPr lang="en-US" altLang="en-US" sz="2000" dirty="0">
                <a:cs typeface="Arial" pitchFamily="34" charset="0"/>
              </a:rPr>
              <a:t>Optimize dose schedules</a:t>
            </a:r>
          </a:p>
          <a:p>
            <a:pPr marL="342900" indent="-342900">
              <a:buClr>
                <a:schemeClr val="accent3"/>
              </a:buClr>
              <a:buFont typeface="Wingdings" pitchFamily="2" charset="2"/>
              <a:buChar char="Ø"/>
              <a:defRPr/>
            </a:pPr>
            <a:r>
              <a:rPr lang="en-US" altLang="en-US" sz="2000" dirty="0">
                <a:cs typeface="Arial" pitchFamily="34" charset="0"/>
              </a:rPr>
              <a:t>Identify combination strategies</a:t>
            </a:r>
          </a:p>
        </p:txBody>
      </p:sp>
      <p:sp>
        <p:nvSpPr>
          <p:cNvPr id="15364"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15365" name="Picture 6" descr="altogen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4"/>
          <p:cNvSpPr txBox="1">
            <a:spLocks noChangeArrowheads="1"/>
          </p:cNvSpPr>
          <p:nvPr/>
        </p:nvSpPr>
        <p:spPr bwMode="auto">
          <a:xfrm>
            <a:off x="1816100" y="1763714"/>
            <a:ext cx="7823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sz="3200" b="1" dirty="0"/>
              <a:t>EL4</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a:latin typeface="Arial" panose="020B0604020202020204" pitchFamily="34" charset="0"/>
                <a:ea typeface="MS PGothic" pitchFamily="34" charset="-128"/>
                <a:cs typeface="Arial" panose="020B0604020202020204" pitchFamily="34" charset="0"/>
              </a:rPr>
              <a:t>Xenograft Model</a:t>
            </a:r>
          </a:p>
          <a:p>
            <a:pPr>
              <a:spcBef>
                <a:spcPct val="50000"/>
              </a:spcBef>
              <a:buClr>
                <a:schemeClr val="accent3"/>
              </a:buClr>
              <a:defRPr/>
            </a:pPr>
            <a:endParaRPr lang="en-US" altLang="en-US" sz="3200" b="1" dirty="0">
              <a:ea typeface="MS PGothic" pitchFamily="34" charset="-128"/>
            </a:endParaRPr>
          </a:p>
        </p:txBody>
      </p:sp>
      <p:sp>
        <p:nvSpPr>
          <p:cNvPr id="15367" name="TextBox 15"/>
          <p:cNvSpPr txBox="1">
            <a:spLocks noChangeArrowheads="1"/>
          </p:cNvSpPr>
          <p:nvPr/>
        </p:nvSpPr>
        <p:spPr bwMode="auto">
          <a:xfrm>
            <a:off x="1811338" y="1268413"/>
            <a:ext cx="752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15368" name="Group 1"/>
          <p:cNvGrpSpPr>
            <a:grpSpLocks/>
          </p:cNvGrpSpPr>
          <p:nvPr/>
        </p:nvGrpSpPr>
        <p:grpSpPr bwMode="auto">
          <a:xfrm>
            <a:off x="2287588" y="6210300"/>
            <a:ext cx="7543800" cy="609600"/>
            <a:chOff x="762794" y="6210300"/>
            <a:chExt cx="7543800" cy="609600"/>
          </a:xfrm>
        </p:grpSpPr>
        <p:sp>
          <p:nvSpPr>
            <p:cNvPr id="15369"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15370"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1"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2878667" y="2317750"/>
            <a:ext cx="4560711" cy="400110"/>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altLang="en-US" sz="2000" b="1" dirty="0">
                <a:ea typeface="MS PGothic" pitchFamily="34" charset="-128"/>
              </a:rPr>
              <a:t>Basic Xenograft Study</a:t>
            </a:r>
          </a:p>
        </p:txBody>
      </p:sp>
    </p:spTree>
    <p:extLst>
      <p:ext uri="{BB962C8B-B14F-4D97-AF65-F5344CB8AC3E}">
        <p14:creationId xmlns:p14="http://schemas.microsoft.com/office/powerpoint/2010/main" val="104157374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4294967295"/>
          </p:nvPr>
        </p:nvSpPr>
        <p:spPr>
          <a:xfrm>
            <a:off x="3962400" y="5373688"/>
            <a:ext cx="8229600" cy="863600"/>
          </a:xfrm>
        </p:spPr>
        <p:txBody>
          <a:bodyPr/>
          <a:lstStyle/>
          <a:p>
            <a:pPr eaLnBrk="1" hangingPunct="1">
              <a:lnSpc>
                <a:spcPct val="90000"/>
              </a:lnSpc>
              <a:buFont typeface="Wingdings 2" panose="05020102010507070707" pitchFamily="18" charset="2"/>
              <a:buNone/>
            </a:pPr>
            <a:endParaRPr lang="en-US" altLang="en-US" sz="2400" dirty="0"/>
          </a:p>
          <a:p>
            <a:pPr eaLnBrk="1" hangingPunct="1">
              <a:lnSpc>
                <a:spcPct val="90000"/>
              </a:lnSpc>
              <a:buFont typeface="Wingdings 2" panose="05020102010507070707" pitchFamily="18" charset="2"/>
              <a:buNone/>
            </a:pPr>
            <a:endParaRPr lang="en-US" altLang="en-US" sz="2400" dirty="0">
              <a:latin typeface="Times New Roman" panose="02020603050405020304" pitchFamily="18" charset="0"/>
              <a:cs typeface="Times New Roman" panose="02020603050405020304" pitchFamily="18" charset="0"/>
            </a:endParaRPr>
          </a:p>
        </p:txBody>
      </p:sp>
      <p:sp>
        <p:nvSpPr>
          <p:cNvPr id="14339" name="Content Placeholder 2"/>
          <p:cNvSpPr>
            <a:spLocks/>
          </p:cNvSpPr>
          <p:nvPr/>
        </p:nvSpPr>
        <p:spPr bwMode="auto">
          <a:xfrm>
            <a:off x="1731963" y="2276475"/>
            <a:ext cx="4032250" cy="379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spcBef>
                <a:spcPct val="20000"/>
              </a:spcBef>
              <a:buClr>
                <a:schemeClr val="accent3"/>
              </a:buClr>
              <a:buSzPct val="85000"/>
              <a:buFont typeface="Wingdings" pitchFamily="2" charset="2"/>
              <a:buChar char="Ø"/>
              <a:defRPr/>
            </a:pPr>
            <a:r>
              <a:rPr lang="en-US" altLang="en-US" sz="2000" b="1" dirty="0" smtClean="0">
                <a:latin typeface="Arial" charset="0"/>
                <a:cs typeface="Times New Roman" pitchFamily="18" charset="0"/>
              </a:rPr>
              <a:t>Routes </a:t>
            </a:r>
            <a:r>
              <a:rPr lang="en-US" altLang="en-US" sz="2000" b="1" dirty="0">
                <a:latin typeface="Arial" charset="0"/>
                <a:cs typeface="Times New Roman" pitchFamily="18" charset="0"/>
              </a:rPr>
              <a:t>of </a:t>
            </a:r>
            <a:r>
              <a:rPr lang="en-US" altLang="en-US" sz="2000" b="1" dirty="0" smtClean="0">
                <a:latin typeface="Arial" charset="0"/>
                <a:cs typeface="Times New Roman" pitchFamily="18" charset="0"/>
              </a:rPr>
              <a:t>drug administration: </a:t>
            </a:r>
            <a:endParaRPr lang="en-US" altLang="en-US" sz="2000" b="1" dirty="0">
              <a:latin typeface="Arial" charset="0"/>
              <a:cs typeface="Times New Roman" pitchFamily="18" charset="0"/>
            </a:endParaRPr>
          </a:p>
          <a:p>
            <a:pPr marL="1200150" lvl="2" indent="-285750">
              <a:spcBef>
                <a:spcPct val="20000"/>
              </a:spcBef>
              <a:buClr>
                <a:schemeClr val="accent3"/>
              </a:buClr>
              <a:buSzPct val="70000"/>
              <a:buFont typeface="Wingdings" pitchFamily="2" charset="2"/>
              <a:buChar char="Ø"/>
              <a:defRPr/>
            </a:pPr>
            <a:r>
              <a:rPr lang="en-US" altLang="en-US" sz="1600" dirty="0" err="1">
                <a:latin typeface="Arial" panose="020B0604020202020204" pitchFamily="34" charset="0"/>
                <a:cs typeface="Arial" panose="020B0604020202020204" pitchFamily="34" charset="0"/>
              </a:rPr>
              <a:t>Intratumoral</a:t>
            </a:r>
            <a:endParaRPr lang="en-US" altLang="en-US" sz="1600" dirty="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r>
              <a:rPr lang="en-US" altLang="en-US" sz="1600" dirty="0">
                <a:latin typeface="Arial" panose="020B0604020202020204" pitchFamily="34" charset="0"/>
                <a:cs typeface="Arial" panose="020B0604020202020204" pitchFamily="34" charset="0"/>
              </a:rPr>
              <a:t>Intramuscular</a:t>
            </a:r>
          </a:p>
          <a:p>
            <a:pPr marL="1200150" lvl="2" indent="-285750">
              <a:spcBef>
                <a:spcPct val="20000"/>
              </a:spcBef>
              <a:buClr>
                <a:schemeClr val="accent3"/>
              </a:buClr>
              <a:buSzPct val="70000"/>
              <a:buFont typeface="Wingdings" pitchFamily="2" charset="2"/>
              <a:buChar char="Ø"/>
              <a:defRPr/>
            </a:pPr>
            <a:r>
              <a:rPr lang="en-US" altLang="en-US" sz="1600" dirty="0" smtClean="0">
                <a:latin typeface="Arial" panose="020B0604020202020204" pitchFamily="34" charset="0"/>
                <a:cs typeface="Arial" panose="020B0604020202020204" pitchFamily="34" charset="0"/>
              </a:rPr>
              <a:t>Oral </a:t>
            </a:r>
            <a:r>
              <a:rPr lang="en-US" sz="1600" dirty="0">
                <a:latin typeface="Arial" panose="020B0604020202020204" pitchFamily="34" charset="0"/>
                <a:cs typeface="Arial" panose="020B0604020202020204" pitchFamily="34" charset="0"/>
              </a:rPr>
              <a:t>gavage</a:t>
            </a:r>
            <a:endParaRPr lang="en-US" altLang="en-US" sz="1600" dirty="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r>
              <a:rPr lang="en-US" altLang="en-US" sz="1600" dirty="0">
                <a:latin typeface="Arial" panose="020B0604020202020204" pitchFamily="34" charset="0"/>
                <a:cs typeface="Arial" panose="020B0604020202020204" pitchFamily="34" charset="0"/>
              </a:rPr>
              <a:t>Intravenous</a:t>
            </a:r>
          </a:p>
          <a:p>
            <a:pPr marL="1200150" lvl="2" indent="-285750">
              <a:spcBef>
                <a:spcPct val="20000"/>
              </a:spcBef>
              <a:buClr>
                <a:schemeClr val="accent3"/>
              </a:buClr>
              <a:buSzPct val="70000"/>
              <a:buFont typeface="Wingdings" pitchFamily="2" charset="2"/>
              <a:buChar char="Ø"/>
              <a:defRPr/>
            </a:pPr>
            <a:r>
              <a:rPr lang="en-US" altLang="en-US" sz="1600" dirty="0" err="1">
                <a:latin typeface="Arial" panose="020B0604020202020204" pitchFamily="34" charset="0"/>
                <a:cs typeface="Arial" panose="020B0604020202020204" pitchFamily="34" charset="0"/>
              </a:rPr>
              <a:t>Intratracheal</a:t>
            </a:r>
            <a:endParaRPr lang="en-US" altLang="en-US" sz="1600" dirty="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r>
              <a:rPr lang="en-US" altLang="en-US" sz="1600" dirty="0">
                <a:latin typeface="Arial" panose="020B0604020202020204" pitchFamily="34" charset="0"/>
                <a:cs typeface="Arial" panose="020B0604020202020204" pitchFamily="34" charset="0"/>
              </a:rPr>
              <a:t>Subcutaneous</a:t>
            </a:r>
          </a:p>
          <a:p>
            <a:pPr marL="1200150" lvl="2" indent="-285750">
              <a:spcBef>
                <a:spcPct val="20000"/>
              </a:spcBef>
              <a:buClr>
                <a:schemeClr val="accent3"/>
              </a:buClr>
              <a:buSzPct val="70000"/>
              <a:buFont typeface="Wingdings" pitchFamily="2" charset="2"/>
              <a:buChar char="Ø"/>
              <a:defRPr/>
            </a:pPr>
            <a:r>
              <a:rPr lang="en-US" altLang="en-US" sz="1600" dirty="0" smtClean="0">
                <a:latin typeface="Arial" panose="020B0604020202020204" pitchFamily="34" charset="0"/>
                <a:cs typeface="Arial" panose="020B0604020202020204" pitchFamily="34" charset="0"/>
              </a:rPr>
              <a:t>Intraperitoneal</a:t>
            </a:r>
          </a:p>
          <a:p>
            <a:pPr marL="1200150" lvl="2" indent="-285750">
              <a:spcBef>
                <a:spcPct val="20000"/>
              </a:spcBef>
              <a:buClr>
                <a:schemeClr val="accent3"/>
              </a:buClr>
              <a:buSzPct val="70000"/>
              <a:buFont typeface="Wingdings" pitchFamily="2" charset="2"/>
              <a:buChar char="Ø"/>
              <a:defRPr/>
            </a:pPr>
            <a:r>
              <a:rPr lang="en-US" sz="1600" dirty="0" smtClean="0">
                <a:latin typeface="Arial" panose="020B0604020202020204" pitchFamily="34" charset="0"/>
                <a:cs typeface="Arial" panose="020B0604020202020204" pitchFamily="34" charset="0"/>
              </a:rPr>
              <a:t>Continuous infusion</a:t>
            </a:r>
          </a:p>
          <a:p>
            <a:pPr marL="1200150" lvl="2" indent="-285750">
              <a:spcBef>
                <a:spcPct val="20000"/>
              </a:spcBef>
              <a:buClr>
                <a:schemeClr val="accent3"/>
              </a:buClr>
              <a:buSzPct val="70000"/>
              <a:buFont typeface="Wingdings" pitchFamily="2" charset="2"/>
              <a:buChar char="Ø"/>
              <a:defRPr/>
            </a:pPr>
            <a:r>
              <a:rPr lang="en-US" sz="1600" dirty="0" smtClean="0">
                <a:latin typeface="Arial" panose="020B0604020202020204" pitchFamily="34" charset="0"/>
                <a:cs typeface="Arial" panose="020B0604020202020204" pitchFamily="34" charset="0"/>
              </a:rPr>
              <a:t>Intranasal</a:t>
            </a:r>
          </a:p>
          <a:p>
            <a:pPr marL="1200150" lvl="2" indent="-285750">
              <a:spcBef>
                <a:spcPct val="20000"/>
              </a:spcBef>
              <a:buClr>
                <a:schemeClr val="accent3"/>
              </a:buClr>
              <a:buSzPct val="70000"/>
              <a:buFont typeface="Wingdings" pitchFamily="2" charset="2"/>
              <a:buChar char="Ø"/>
              <a:defRPr/>
            </a:pPr>
            <a:r>
              <a:rPr lang="en-US" sz="1600" dirty="0" smtClean="0">
                <a:latin typeface="Arial" panose="020B0604020202020204" pitchFamily="34" charset="0"/>
                <a:cs typeface="Arial" panose="020B0604020202020204" pitchFamily="34" charset="0"/>
              </a:rPr>
              <a:t>Using </a:t>
            </a:r>
            <a:r>
              <a:rPr lang="en-US" sz="1600" dirty="0">
                <a:latin typeface="Arial" panose="020B0604020202020204" pitchFamily="34" charset="0"/>
                <a:cs typeface="Arial" panose="020B0604020202020204" pitchFamily="34" charset="0"/>
              </a:rPr>
              <a:t>cutting-edge micro-injection techniques</a:t>
            </a:r>
            <a:endParaRPr lang="en-US" sz="1600" dirty="0" smtClean="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endParaRPr lang="en-US" sz="2000" dirty="0" smtClean="0"/>
          </a:p>
          <a:p>
            <a:pPr marL="1200150" lvl="2" indent="-285750">
              <a:spcBef>
                <a:spcPct val="20000"/>
              </a:spcBef>
              <a:buClr>
                <a:schemeClr val="accent3"/>
              </a:buClr>
              <a:buSzPct val="70000"/>
              <a:buFont typeface="Wingdings" pitchFamily="2" charset="2"/>
              <a:buChar char="Ø"/>
              <a:defRPr/>
            </a:pPr>
            <a:endParaRPr lang="en-US" altLang="en-US" sz="2000" dirty="0">
              <a:latin typeface="Arial" charset="0"/>
              <a:cs typeface="Times New Roman" pitchFamily="18" charset="0"/>
            </a:endParaRPr>
          </a:p>
        </p:txBody>
      </p:sp>
      <p:pic>
        <p:nvPicPr>
          <p:cNvPr id="23556" name="Picture 8" descr="iStock_000008482797Small1-300x199"/>
          <p:cNvPicPr>
            <a:picLocks noChangeAspect="1" noChangeArrowheads="1"/>
          </p:cNvPicPr>
          <p:nvPr/>
        </p:nvPicPr>
        <p:blipFill>
          <a:blip r:embed="rId3">
            <a:extLst>
              <a:ext uri="{28A0092B-C50C-407E-A947-70E740481C1C}">
                <a14:useLocalDpi xmlns:a14="http://schemas.microsoft.com/office/drawing/2010/main" val="0"/>
              </a:ext>
            </a:extLst>
          </a:blip>
          <a:srcRect l="20032" t="-6772" b="6772"/>
          <a:stretch>
            <a:fillRect/>
          </a:stretch>
        </p:blipFill>
        <p:spPr bwMode="auto">
          <a:xfrm>
            <a:off x="6488113" y="2247901"/>
            <a:ext cx="3092450"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Rectangle 11"/>
          <p:cNvSpPr>
            <a:spLocks noChangeArrowheads="1"/>
          </p:cNvSpPr>
          <p:nvPr/>
        </p:nvSpPr>
        <p:spPr bwMode="auto">
          <a:xfrm>
            <a:off x="6694489" y="5705476"/>
            <a:ext cx="26812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www.patient-derived-xenograft-services.com</a:t>
            </a:r>
          </a:p>
        </p:txBody>
      </p:sp>
      <p:sp>
        <p:nvSpPr>
          <p:cNvPr id="23558"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23559" name="Picture 6" descr="altogen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Text Box 4"/>
          <p:cNvSpPr txBox="1">
            <a:spLocks noChangeArrowheads="1"/>
          </p:cNvSpPr>
          <p:nvPr/>
        </p:nvSpPr>
        <p:spPr bwMode="auto">
          <a:xfrm>
            <a:off x="1816100" y="1698625"/>
            <a:ext cx="7823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sz="3200" b="1" dirty="0"/>
              <a:t>EL4</a:t>
            </a:r>
            <a:r>
              <a:rPr lang="en-US" altLang="en-US" sz="3200" b="1" dirty="0" smtClean="0">
                <a:ea typeface="MS PGothic" pitchFamily="34" charset="-128"/>
              </a:rPr>
              <a:t> </a:t>
            </a:r>
            <a:r>
              <a:rPr lang="en-US" altLang="en-US" sz="3200" b="1" dirty="0">
                <a:ea typeface="MS PGothic" pitchFamily="34" charset="-128"/>
              </a:rPr>
              <a:t>Xenograft </a:t>
            </a:r>
            <a:r>
              <a:rPr lang="en-US" altLang="en-US" sz="3200" b="1" dirty="0" smtClean="0">
                <a:ea typeface="MS PGothic" pitchFamily="34" charset="-128"/>
              </a:rPr>
              <a:t>Model</a:t>
            </a:r>
            <a:endParaRPr lang="en-US" altLang="en-US" sz="2200" b="1" dirty="0">
              <a:ea typeface="MS PGothic" pitchFamily="34" charset="-128"/>
            </a:endParaRPr>
          </a:p>
        </p:txBody>
      </p:sp>
      <p:sp>
        <p:nvSpPr>
          <p:cNvPr id="23561" name="TextBox 15"/>
          <p:cNvSpPr txBox="1">
            <a:spLocks noChangeArrowheads="1"/>
          </p:cNvSpPr>
          <p:nvPr/>
        </p:nvSpPr>
        <p:spPr bwMode="auto">
          <a:xfrm>
            <a:off x="1722438" y="1268414"/>
            <a:ext cx="75422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23562" name="Group 1"/>
          <p:cNvGrpSpPr>
            <a:grpSpLocks/>
          </p:cNvGrpSpPr>
          <p:nvPr/>
        </p:nvGrpSpPr>
        <p:grpSpPr bwMode="auto">
          <a:xfrm>
            <a:off x="2287588" y="6210300"/>
            <a:ext cx="7543800" cy="609600"/>
            <a:chOff x="762794" y="6210300"/>
            <a:chExt cx="7543800" cy="609600"/>
          </a:xfrm>
        </p:grpSpPr>
        <p:sp>
          <p:nvSpPr>
            <p:cNvPr id="23564"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23565"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6"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563" name="TextBox 2"/>
          <p:cNvSpPr txBox="1">
            <a:spLocks noChangeArrowheads="1"/>
          </p:cNvSpPr>
          <p:nvPr/>
        </p:nvSpPr>
        <p:spPr bwMode="auto">
          <a:xfrm>
            <a:off x="6665913" y="4727576"/>
            <a:ext cx="27368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latin typeface="Arial Black" panose="020B0A04020102020204" pitchFamily="34" charset="0"/>
              </a:rPr>
              <a:t>Several routes of drug administration can be explored in a Xenograft model</a:t>
            </a:r>
          </a:p>
        </p:txBody>
      </p:sp>
    </p:spTree>
    <p:extLst>
      <p:ext uri="{BB962C8B-B14F-4D97-AF65-F5344CB8AC3E}">
        <p14:creationId xmlns:p14="http://schemas.microsoft.com/office/powerpoint/2010/main" val="179181131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4294967295"/>
          </p:nvPr>
        </p:nvSpPr>
        <p:spPr>
          <a:xfrm>
            <a:off x="6573838" y="5514975"/>
            <a:ext cx="5618162" cy="531813"/>
          </a:xfrm>
        </p:spPr>
        <p:txBody>
          <a:bodyPr/>
          <a:lstStyle/>
          <a:p>
            <a:pPr eaLnBrk="1" hangingPunct="1">
              <a:lnSpc>
                <a:spcPct val="90000"/>
              </a:lnSpc>
              <a:buFont typeface="Wingdings 2" panose="05020102010507070707" pitchFamily="18" charset="2"/>
              <a:buNone/>
            </a:pPr>
            <a:endParaRPr lang="en-US" altLang="en-US" sz="2400" dirty="0"/>
          </a:p>
          <a:p>
            <a:pPr eaLnBrk="1" hangingPunct="1">
              <a:lnSpc>
                <a:spcPct val="90000"/>
              </a:lnSpc>
              <a:buFont typeface="Wingdings 2" panose="05020102010507070707" pitchFamily="18" charset="2"/>
              <a:buNone/>
            </a:pPr>
            <a:endParaRPr lang="en-US" altLang="en-US" sz="2400" dirty="0">
              <a:latin typeface="Times New Roman" panose="02020603050405020304" pitchFamily="18" charset="0"/>
              <a:cs typeface="Times New Roman" panose="02020603050405020304" pitchFamily="18" charset="0"/>
            </a:endParaRPr>
          </a:p>
        </p:txBody>
      </p:sp>
      <p:sp>
        <p:nvSpPr>
          <p:cNvPr id="14339" name="Content Placeholder 2"/>
          <p:cNvSpPr>
            <a:spLocks/>
          </p:cNvSpPr>
          <p:nvPr/>
        </p:nvSpPr>
        <p:spPr bwMode="auto">
          <a:xfrm>
            <a:off x="880534" y="2276475"/>
            <a:ext cx="10148710" cy="379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257300" lvl="2" indent="-342900">
              <a:spcBef>
                <a:spcPct val="20000"/>
              </a:spcBef>
              <a:buClr>
                <a:schemeClr val="accent3"/>
              </a:buClr>
              <a:buSzPct val="70000"/>
              <a:buFont typeface="Wingdings" panose="05000000000000000000" pitchFamily="2" charset="2"/>
              <a:buChar char="Ø"/>
              <a:defRPr/>
            </a:pPr>
            <a:r>
              <a:rPr lang="en-US" sz="2000" b="1" dirty="0" smtClean="0">
                <a:latin typeface="Arial" panose="020B0604020202020204" pitchFamily="34" charset="0"/>
                <a:cs typeface="Arial" panose="020B0604020202020204" pitchFamily="34" charset="0"/>
              </a:rPr>
              <a:t>Following options are available for </a:t>
            </a:r>
            <a:r>
              <a:rPr lang="en-US" sz="2000" b="1" dirty="0">
                <a:latin typeface="Arial" panose="020B0604020202020204" pitchFamily="34" charset="0"/>
                <a:cs typeface="Arial" panose="020B0604020202020204" pitchFamily="34" charset="0"/>
              </a:rPr>
              <a:t>the </a:t>
            </a:r>
            <a:r>
              <a:rPr lang="en-US" sz="2000" b="1" dirty="0" smtClean="0"/>
              <a:t>EL4</a:t>
            </a:r>
            <a:r>
              <a:rPr lang="en-US" sz="2000" b="1" dirty="0">
                <a:latin typeface="Arial" panose="020B0604020202020204" pitchFamily="34" charset="0"/>
                <a:cs typeface="Arial" panose="020B0604020202020204" pitchFamily="34" charset="0"/>
              </a:rPr>
              <a:t> xenograft </a:t>
            </a:r>
            <a:r>
              <a:rPr lang="en-US" sz="2000" b="1" dirty="0" smtClean="0">
                <a:latin typeface="Arial" panose="020B0604020202020204" pitchFamily="34" charset="0"/>
                <a:cs typeface="Arial" panose="020B0604020202020204" pitchFamily="34" charset="0"/>
              </a:rPr>
              <a:t>model:</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EL4</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Tumor Growth Delay (TGD; </a:t>
            </a:r>
            <a:r>
              <a:rPr lang="en-US" sz="1700" dirty="0" smtClean="0">
                <a:latin typeface="Arial" panose="020B0604020202020204" pitchFamily="34" charset="0"/>
                <a:cs typeface="Arial" panose="020B0604020202020204" pitchFamily="34" charset="0"/>
              </a:rPr>
              <a:t>latency)</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EL4</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Tumor Growth Inhibition (TGI)</a:t>
            </a:r>
          </a:p>
          <a:p>
            <a:pPr marL="285750" indent="-285750" fontAlgn="base">
              <a:buClr>
                <a:schemeClr val="accent2"/>
              </a:buClr>
              <a:buFont typeface="Wingdings" panose="05000000000000000000" pitchFamily="2" charset="2"/>
              <a:buChar char="Ø"/>
            </a:pPr>
            <a:r>
              <a:rPr lang="en-US" sz="1700" dirty="0" smtClean="0">
                <a:latin typeface="Arial" panose="020B0604020202020204" pitchFamily="34" charset="0"/>
                <a:cs typeface="Arial" panose="020B0604020202020204" pitchFamily="34" charset="0"/>
              </a:rPr>
              <a:t>Dosing </a:t>
            </a:r>
            <a:r>
              <a:rPr lang="en-US" sz="1700" dirty="0">
                <a:latin typeface="Arial" panose="020B0604020202020204" pitchFamily="34" charset="0"/>
                <a:cs typeface="Arial" panose="020B0604020202020204" pitchFamily="34" charset="0"/>
              </a:rPr>
              <a:t>frequency and duration of dose administration</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EL4</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tumor immunohistochemistry</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Alternative cell engraftment sites (</a:t>
            </a:r>
            <a:r>
              <a:rPr lang="en-US" sz="1700" dirty="0" err="1">
                <a:latin typeface="Arial" panose="020B0604020202020204" pitchFamily="34" charset="0"/>
                <a:cs typeface="Arial" panose="020B0604020202020204" pitchFamily="34" charset="0"/>
              </a:rPr>
              <a:t>orthotopic</a:t>
            </a:r>
            <a:r>
              <a:rPr lang="en-US" sz="1700" dirty="0">
                <a:latin typeface="Arial" panose="020B0604020202020204" pitchFamily="34" charset="0"/>
                <a:cs typeface="Arial" panose="020B0604020202020204" pitchFamily="34" charset="0"/>
              </a:rPr>
              <a:t> transplantation, tail vein injection and left ventricular injection for metastasis studies, injection into the mammary fat pad, intraperitoneal injection)</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Blood chemistry analysis</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Toxicity and survival (optional: performing a broad health observation program)</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Gross necropsies and histopathology</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Positive control group employing cyclophosphamide, at a dosage of 50 mg/kg administered by intramuscular injection to the control group daily for the study duration</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Lipid distribution and metabolic assays</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Imaging studies: Fluorescence-based whole body imaging, MRI</a:t>
            </a:r>
          </a:p>
          <a:p>
            <a:pPr marL="1200150" lvl="2" indent="-285750">
              <a:spcBef>
                <a:spcPct val="20000"/>
              </a:spcBef>
              <a:buClr>
                <a:schemeClr val="accent3"/>
              </a:buClr>
              <a:buSzPct val="70000"/>
              <a:buFont typeface="Wingdings" pitchFamily="2" charset="2"/>
              <a:buChar char="Ø"/>
              <a:defRPr/>
            </a:pPr>
            <a:endParaRPr lang="en-US" altLang="en-US" sz="1700" dirty="0">
              <a:latin typeface="Arial" panose="020B0604020202020204" pitchFamily="34" charset="0"/>
              <a:cs typeface="Arial" panose="020B0604020202020204" pitchFamily="34" charset="0"/>
            </a:endParaRPr>
          </a:p>
        </p:txBody>
      </p:sp>
      <p:sp>
        <p:nvSpPr>
          <p:cNvPr id="23558"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23559"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Text Box 4"/>
          <p:cNvSpPr txBox="1">
            <a:spLocks noChangeArrowheads="1"/>
          </p:cNvSpPr>
          <p:nvPr/>
        </p:nvSpPr>
        <p:spPr bwMode="auto">
          <a:xfrm>
            <a:off x="1535289" y="1698625"/>
            <a:ext cx="81040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sz="3200" b="1" dirty="0"/>
              <a:t>EL4</a:t>
            </a:r>
            <a:r>
              <a:rPr lang="en-US" altLang="en-US" sz="3200" b="1" dirty="0" smtClean="0">
                <a:ea typeface="MS PGothic" pitchFamily="34" charset="-128"/>
              </a:rPr>
              <a:t> </a:t>
            </a:r>
            <a:r>
              <a:rPr lang="en-US" altLang="en-US" sz="3200" b="1" dirty="0">
                <a:ea typeface="MS PGothic" pitchFamily="34" charset="-128"/>
              </a:rPr>
              <a:t>Xenograft </a:t>
            </a:r>
            <a:r>
              <a:rPr lang="en-US" altLang="en-US" sz="3200" b="1" dirty="0" smtClean="0">
                <a:ea typeface="MS PGothic" pitchFamily="34" charset="-128"/>
              </a:rPr>
              <a:t>Model</a:t>
            </a:r>
            <a:endParaRPr lang="en-US" altLang="en-US" sz="2200" b="1" dirty="0">
              <a:ea typeface="MS PGothic" pitchFamily="34" charset="-128"/>
            </a:endParaRPr>
          </a:p>
        </p:txBody>
      </p:sp>
      <p:sp>
        <p:nvSpPr>
          <p:cNvPr id="23561" name="TextBox 15"/>
          <p:cNvSpPr txBox="1">
            <a:spLocks noChangeArrowheads="1"/>
          </p:cNvSpPr>
          <p:nvPr/>
        </p:nvSpPr>
        <p:spPr bwMode="auto">
          <a:xfrm>
            <a:off x="1722438" y="1268414"/>
            <a:ext cx="75422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23562" name="Group 1"/>
          <p:cNvGrpSpPr>
            <a:grpSpLocks/>
          </p:cNvGrpSpPr>
          <p:nvPr/>
        </p:nvGrpSpPr>
        <p:grpSpPr bwMode="auto">
          <a:xfrm>
            <a:off x="2287588" y="6210300"/>
            <a:ext cx="7543800" cy="609600"/>
            <a:chOff x="762794" y="6210300"/>
            <a:chExt cx="7543800" cy="609600"/>
          </a:xfrm>
        </p:grpSpPr>
        <p:sp>
          <p:nvSpPr>
            <p:cNvPr id="23564"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23565"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39981622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4"/>
          <p:cNvSpPr>
            <a:spLocks noGrp="1"/>
          </p:cNvSpPr>
          <p:nvPr>
            <p:ph idx="4294967295"/>
          </p:nvPr>
        </p:nvSpPr>
        <p:spPr>
          <a:xfrm>
            <a:off x="899409" y="2438400"/>
            <a:ext cx="6175947" cy="2892425"/>
          </a:xfrm>
        </p:spPr>
        <p:txBody>
          <a:bodyPr/>
          <a:lstStyle/>
          <a:p>
            <a:pPr eaLnBrk="1" hangingPunct="1">
              <a:buFont typeface="Wingdings" panose="05000000000000000000" pitchFamily="2" charset="2"/>
              <a:buChar char="Ø"/>
            </a:pPr>
            <a:r>
              <a:rPr lang="en-US" altLang="en-US" sz="2000" dirty="0" err="1">
                <a:latin typeface="Arial" panose="020B0604020202020204" pitchFamily="34" charset="0"/>
                <a:cs typeface="Arial" panose="020B0604020202020204" pitchFamily="34" charset="0"/>
              </a:rPr>
              <a:t>Altogen</a:t>
            </a:r>
            <a:r>
              <a:rPr lang="en-US" altLang="en-US" sz="2000" dirty="0">
                <a:latin typeface="Arial" panose="020B0604020202020204" pitchFamily="34" charset="0"/>
                <a:cs typeface="Arial" panose="020B0604020202020204" pitchFamily="34" charset="0"/>
              </a:rPr>
              <a:t> Labs’ team of scientists carries extensive experience in Xenograft model </a:t>
            </a:r>
            <a:r>
              <a:rPr lang="en-US" altLang="en-US" sz="2000" dirty="0" smtClean="0">
                <a:latin typeface="Arial" panose="020B0604020202020204" pitchFamily="34" charset="0"/>
                <a:cs typeface="Arial" panose="020B0604020202020204" pitchFamily="34" charset="0"/>
              </a:rPr>
              <a:t>research.</a:t>
            </a:r>
            <a:endParaRPr lang="en-US" altLang="en-US" sz="2000" dirty="0">
              <a:latin typeface="Arial" panose="020B0604020202020204" pitchFamily="34" charset="0"/>
              <a:cs typeface="Arial" panose="020B0604020202020204" pitchFamily="34" charset="0"/>
            </a:endParaRPr>
          </a:p>
          <a:p>
            <a:pPr eaLnBrk="1" hangingPunct="1">
              <a:buFont typeface="Wingdings" panose="05000000000000000000" pitchFamily="2" charset="2"/>
              <a:buChar char="Ø"/>
            </a:pPr>
            <a:r>
              <a:rPr lang="en-US" altLang="en-US" sz="2000" dirty="0" err="1">
                <a:latin typeface="Arial" panose="020B0604020202020204" pitchFamily="34" charset="0"/>
                <a:cs typeface="Arial" panose="020B0604020202020204" pitchFamily="34" charset="0"/>
              </a:rPr>
              <a:t>Altogen</a:t>
            </a:r>
            <a:r>
              <a:rPr lang="en-US" altLang="en-US" sz="2000" dirty="0">
                <a:latin typeface="Arial" panose="020B0604020202020204" pitchFamily="34" charset="0"/>
                <a:cs typeface="Arial" panose="020B0604020202020204" pitchFamily="34" charset="0"/>
              </a:rPr>
              <a:t> Labs is compliant as a Good Laboratory Practices (GLP) environment, which is required by the FDA for pre-clinical research.</a:t>
            </a:r>
          </a:p>
          <a:p>
            <a:pPr eaLnBrk="1" hangingPunct="1">
              <a:buFont typeface="Wingdings" panose="05000000000000000000" pitchFamily="2" charset="2"/>
              <a:buChar char="Ø"/>
            </a:pPr>
            <a:r>
              <a:rPr lang="en-US" altLang="en-US" sz="2000" dirty="0">
                <a:latin typeface="Arial" panose="020B0604020202020204" pitchFamily="34" charset="0"/>
                <a:cs typeface="Arial" panose="020B0604020202020204" pitchFamily="34" charset="0"/>
              </a:rPr>
              <a:t>Our </a:t>
            </a:r>
            <a:r>
              <a:rPr lang="en-US" altLang="en-US" sz="2000" dirty="0" err="1">
                <a:latin typeface="Arial" panose="020B0604020202020204" pitchFamily="34" charset="0"/>
                <a:cs typeface="Arial" panose="020B0604020202020204" pitchFamily="34" charset="0"/>
              </a:rPr>
              <a:t>Altogen</a:t>
            </a:r>
            <a:r>
              <a:rPr lang="en-US" altLang="en-US" sz="2000" dirty="0">
                <a:latin typeface="Arial" panose="020B0604020202020204" pitchFamily="34" charset="0"/>
                <a:cs typeface="Arial" panose="020B0604020202020204" pitchFamily="34" charset="0"/>
              </a:rPr>
              <a:t> Labs’ Xenograft services are extensive, rigorous, and flexible.</a:t>
            </a:r>
          </a:p>
        </p:txBody>
      </p:sp>
      <p:pic>
        <p:nvPicPr>
          <p:cNvPr id="29699"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sp>
        <p:nvSpPr>
          <p:cNvPr id="29701" name="TextBox 7"/>
          <p:cNvSpPr txBox="1">
            <a:spLocks noChangeArrowheads="1"/>
          </p:cNvSpPr>
          <p:nvPr/>
        </p:nvSpPr>
        <p:spPr bwMode="auto">
          <a:xfrm>
            <a:off x="1774826" y="1371600"/>
            <a:ext cx="74533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i="1">
                <a:cs typeface="Arial" panose="020B0604020202020204" pitchFamily="34" charset="0"/>
              </a:rPr>
              <a:t>Services &gt; In Vivo Xenograft Services</a:t>
            </a:r>
          </a:p>
        </p:txBody>
      </p:sp>
      <p:grpSp>
        <p:nvGrpSpPr>
          <p:cNvPr id="29702" name="Group 8"/>
          <p:cNvGrpSpPr>
            <a:grpSpLocks/>
          </p:cNvGrpSpPr>
          <p:nvPr/>
        </p:nvGrpSpPr>
        <p:grpSpPr bwMode="auto">
          <a:xfrm>
            <a:off x="2287588" y="6172200"/>
            <a:ext cx="7543800" cy="609600"/>
            <a:chOff x="762794" y="6210300"/>
            <a:chExt cx="7543800" cy="609600"/>
          </a:xfrm>
        </p:grpSpPr>
        <p:sp>
          <p:nvSpPr>
            <p:cNvPr id="29706"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29707"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9703" name="TextBox 1"/>
          <p:cNvSpPr txBox="1">
            <a:spLocks noChangeArrowheads="1"/>
          </p:cNvSpPr>
          <p:nvPr/>
        </p:nvSpPr>
        <p:spPr bwMode="auto">
          <a:xfrm>
            <a:off x="1676400" y="5373688"/>
            <a:ext cx="876300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i="1">
                <a:cs typeface="Arial" panose="020B0604020202020204" pitchFamily="34" charset="0"/>
              </a:rPr>
              <a:t>Contact us to discuss Xenograft model </a:t>
            </a:r>
            <a:r>
              <a:rPr lang="en-US" altLang="en-US" sz="2000" b="1" i="1" u="sng">
                <a:cs typeface="Arial" panose="020B0604020202020204" pitchFamily="34" charset="0"/>
              </a:rPr>
              <a:t>details</a:t>
            </a:r>
            <a:r>
              <a:rPr lang="en-US" altLang="en-US" sz="2000" b="1" i="1">
                <a:cs typeface="Arial" panose="020B0604020202020204" pitchFamily="34" charset="0"/>
              </a:rPr>
              <a:t>, </a:t>
            </a:r>
            <a:r>
              <a:rPr lang="en-US" altLang="en-US" sz="2000" b="1" i="1" u="sng">
                <a:cs typeface="Arial" panose="020B0604020202020204" pitchFamily="34" charset="0"/>
              </a:rPr>
              <a:t>timeline estimates</a:t>
            </a:r>
            <a:r>
              <a:rPr lang="en-US" altLang="en-US" sz="2000" b="1" i="1">
                <a:cs typeface="Arial" panose="020B0604020202020204" pitchFamily="34" charset="0"/>
              </a:rPr>
              <a:t>, and </a:t>
            </a:r>
            <a:r>
              <a:rPr lang="en-US" altLang="en-US" sz="2000" b="1" i="1" u="sng">
                <a:cs typeface="Arial" panose="020B0604020202020204" pitchFamily="34" charset="0"/>
              </a:rPr>
              <a:t>price quotes!</a:t>
            </a:r>
          </a:p>
          <a:p>
            <a:endParaRPr lang="en-US" altLang="en-US">
              <a:cs typeface="Arial" panose="020B0604020202020204" pitchFamily="34" charset="0"/>
            </a:endParaRPr>
          </a:p>
        </p:txBody>
      </p:sp>
      <p:sp>
        <p:nvSpPr>
          <p:cNvPr id="3" name="TextBox 2"/>
          <p:cNvSpPr txBox="1"/>
          <p:nvPr/>
        </p:nvSpPr>
        <p:spPr>
          <a:xfrm>
            <a:off x="7464425" y="4221163"/>
            <a:ext cx="2794000" cy="900112"/>
          </a:xfrm>
          <a:prstGeom prst="rect">
            <a:avLst/>
          </a:prstGeom>
          <a:noFill/>
        </p:spPr>
        <p:txBody>
          <a:bodyPr>
            <a:spAutoFit/>
          </a:bodyPr>
          <a:lstStyle/>
          <a:p>
            <a:pPr>
              <a:defRPr/>
            </a:pPr>
            <a:r>
              <a:rPr lang="en-US" sz="1400" dirty="0" err="1">
                <a:latin typeface="Arial Black" pitchFamily="34" charset="0"/>
              </a:rPr>
              <a:t>Altogen</a:t>
            </a:r>
            <a:r>
              <a:rPr lang="en-US" sz="1400" dirty="0">
                <a:latin typeface="Arial Black" pitchFamily="34" charset="0"/>
              </a:rPr>
              <a:t> Labs can partner with you for any Xenograft research project.</a:t>
            </a:r>
          </a:p>
          <a:p>
            <a:pPr>
              <a:defRPr/>
            </a:pPr>
            <a:r>
              <a:rPr lang="en-US" sz="1050" dirty="0">
                <a:latin typeface="Arial" charset="0"/>
              </a:rPr>
              <a:t>Photo credit: wisegeek.com</a:t>
            </a:r>
          </a:p>
        </p:txBody>
      </p:sp>
      <p:pic>
        <p:nvPicPr>
          <p:cNvPr id="29705" name="Picture 1"/>
          <p:cNvPicPr>
            <a:picLocks noChangeAspect="1"/>
          </p:cNvPicPr>
          <p:nvPr/>
        </p:nvPicPr>
        <p:blipFill>
          <a:blip r:embed="rId5" cstate="print">
            <a:extLst>
              <a:ext uri="{28A0092B-C50C-407E-A947-70E740481C1C}">
                <a14:useLocalDpi xmlns:a14="http://schemas.microsoft.com/office/drawing/2010/main" val="0"/>
              </a:ext>
            </a:extLst>
          </a:blip>
          <a:srcRect r="13414" b="7764"/>
          <a:stretch>
            <a:fillRect/>
          </a:stretch>
        </p:blipFill>
        <p:spPr bwMode="auto">
          <a:xfrm>
            <a:off x="7535864" y="2363789"/>
            <a:ext cx="2619375"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088443" y="1854200"/>
            <a:ext cx="5375981" cy="584775"/>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sz="3200" b="1" dirty="0">
                <a:latin typeface="Arial" panose="020B0604020202020204" pitchFamily="34" charset="0"/>
                <a:cs typeface="Arial" panose="020B0604020202020204" pitchFamily="34" charset="0"/>
              </a:rPr>
              <a:t>EL4</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a:latin typeface="Arial" panose="020B0604020202020204" pitchFamily="34" charset="0"/>
                <a:ea typeface="MS PGothic" pitchFamily="34" charset="-128"/>
                <a:cs typeface="Arial" panose="020B0604020202020204" pitchFamily="34" charset="0"/>
              </a:rPr>
              <a:t>Xenograft Model</a:t>
            </a:r>
          </a:p>
        </p:txBody>
      </p:sp>
    </p:spTree>
    <p:extLst>
      <p:ext uri="{BB962C8B-B14F-4D97-AF65-F5344CB8AC3E}">
        <p14:creationId xmlns:p14="http://schemas.microsoft.com/office/powerpoint/2010/main" val="985702336"/>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1_Concourse">
      <a:majorFont>
        <a:latin typeface=""/>
        <a:ea typeface=""/>
        <a:cs typeface=""/>
      </a:majorFont>
      <a:minorFont>
        <a:latin typefac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Theme1" id="{9B837493-7EA7-4DAA-B380-5CC98F0A51AA}" vid="{87B4CE05-0FB5-47BD-A166-B73C520EACC5}"/>
    </a:ext>
  </a:extLst>
</a:theme>
</file>

<file path=ppt/theme/theme2.xml><?xml version="1.0" encoding="utf-8"?>
<a:theme xmlns:a="http://schemas.openxmlformats.org/drawingml/2006/main" name="Theme2">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Theme1</Template>
  <TotalTime>787</TotalTime>
  <Words>605</Words>
  <Application>Microsoft Office PowerPoint</Application>
  <PresentationFormat>Widescreen</PresentationFormat>
  <Paragraphs>116</Paragraphs>
  <Slides>7</Slides>
  <Notes>7</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7</vt:i4>
      </vt:variant>
    </vt:vector>
  </HeadingPairs>
  <TitlesOfParts>
    <vt:vector size="20" baseType="lpstr">
      <vt:lpstr>MS PGothic</vt:lpstr>
      <vt:lpstr>Arial</vt:lpstr>
      <vt:lpstr>Arial Black</vt:lpstr>
      <vt:lpstr>Calibri</vt:lpstr>
      <vt:lpstr>Constantia</vt:lpstr>
      <vt:lpstr>Lucida Sans Unicode</vt:lpstr>
      <vt:lpstr>Times New Roman</vt:lpstr>
      <vt:lpstr>Verdana</vt:lpstr>
      <vt:lpstr>Wingdings</vt:lpstr>
      <vt:lpstr>Wingdings 2</vt:lpstr>
      <vt:lpstr>Wingdings 3</vt:lpstr>
      <vt:lpstr>Theme1</vt:lpstr>
      <vt:lpstr>Theme2</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Irina Burlak</dc:creator>
  <cp:lastModifiedBy>Irina Burlak</cp:lastModifiedBy>
  <cp:revision>4</cp:revision>
  <dcterms:created xsi:type="dcterms:W3CDTF">2018-01-16T06:44:40Z</dcterms:created>
  <dcterms:modified xsi:type="dcterms:W3CDTF">2018-01-16T19:52:25Z</dcterms:modified>
</cp:coreProperties>
</file>