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4E883-A34E-4AB0-A825-47ABE4A93211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F95FB-B9D9-4FFE-AF6A-AAFE49758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1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284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752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7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531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1232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8691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9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7D74861-68C1-44CE-A675-2F38C83C0D9F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BBC70B-CB30-418E-B9BA-CD8D6C4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03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91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856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319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25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49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016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734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116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097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14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7D74861-68C1-44CE-A675-2F38C83C0D9F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BBC70B-CB30-418E-B9BA-CD8D6C4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40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7D74861-68C1-44CE-A675-2F38C83C0D9F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BBC70B-CB30-418E-B9BA-CD8D6C4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73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7D74861-68C1-44CE-A675-2F38C83C0D9F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BBC70B-CB30-418E-B9BA-CD8D6C4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48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7D74861-68C1-44CE-A675-2F38C83C0D9F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BBC70B-CB30-418E-B9BA-CD8D6C4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8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D74861-68C1-44CE-A675-2F38C83C0D9F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BBC70B-CB30-418E-B9BA-CD8D6C4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23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861-68C1-44CE-A675-2F38C83C0D9F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C70B-CB30-418E-B9BA-CD8D6C4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8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861-68C1-44CE-A675-2F38C83C0D9F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C70B-CB30-418E-B9BA-CD8D6C4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4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902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B7D74861-68C1-44CE-A675-2F38C83C0D9F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40BBC70B-CB30-418E-B9BA-CD8D6C4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1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37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293511" y="2217738"/>
            <a:ext cx="7586134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/>
              <a:t>The DU145 epithelial cell line is isolated from prostate carcinoma cells and possesses moderate metastatic potential. The DU145 cell line has microvilli, </a:t>
            </a:r>
            <a:r>
              <a:rPr lang="en-US" sz="1400" dirty="0" err="1"/>
              <a:t>tonofilaments</a:t>
            </a:r>
            <a:r>
              <a:rPr lang="en-US" sz="1400" dirty="0"/>
              <a:t> and desmosomes and fails to express prostate-specific antigen. </a:t>
            </a:r>
            <a:r>
              <a:rPr lang="en-US" sz="1400" dirty="0" smtClean="0"/>
              <a:t>It </a:t>
            </a:r>
            <a:r>
              <a:rPr lang="en-US" sz="1400" dirty="0"/>
              <a:t>is a well-studied “classical” prostate cancer cell line used in prostate cancer research</a:t>
            </a:r>
            <a:r>
              <a:rPr lang="en-US" sz="1400" dirty="0" smtClean="0"/>
              <a:t>.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</a:t>
            </a:r>
            <a:r>
              <a:rPr lang="en-US" sz="1400" dirty="0"/>
              <a:t>DU-145</a:t>
            </a:r>
            <a:r>
              <a:rPr lang="en-US" sz="1400" dirty="0"/>
              <a:t> </a:t>
            </a:r>
            <a:r>
              <a:rPr lang="en-US" sz="1400" dirty="0" smtClean="0"/>
              <a:t>prostate </a:t>
            </a:r>
            <a:r>
              <a:rPr lang="en-US" sz="1400" dirty="0" smtClean="0"/>
              <a:t>cell </a:t>
            </a:r>
            <a:r>
              <a:rPr lang="en-US" sz="1400" dirty="0"/>
              <a:t>line is used to create the CDX (Cell Line Derived Xenograft) </a:t>
            </a:r>
            <a:r>
              <a:rPr lang="en-US" sz="1400" dirty="0"/>
              <a:t>DU-145</a:t>
            </a:r>
            <a:r>
              <a:rPr lang="en-US" sz="1400" dirty="0" smtClean="0"/>
              <a:t> </a:t>
            </a:r>
            <a:r>
              <a:rPr lang="en-US" sz="1400" dirty="0" smtClean="0"/>
              <a:t>xenograft </a:t>
            </a:r>
            <a:r>
              <a:rPr lang="en-US" sz="1400" dirty="0" smtClean="0"/>
              <a:t>mouse </a:t>
            </a:r>
            <a:r>
              <a:rPr lang="en-US" sz="1400" dirty="0" smtClean="0"/>
              <a:t>that </a:t>
            </a:r>
            <a:r>
              <a:rPr lang="en-US" sz="1400" dirty="0"/>
              <a:t>is </a:t>
            </a:r>
            <a:r>
              <a:rPr lang="en-US" sz="1400" dirty="0" smtClean="0"/>
              <a:t>utilized </a:t>
            </a:r>
            <a:r>
              <a:rPr lang="en-US" sz="1400" dirty="0"/>
              <a:t>in preclinical research for the development of novel therapeutics targeting prostate cancer cells</a:t>
            </a:r>
            <a:r>
              <a:rPr lang="en-US" sz="1400" dirty="0" smtClean="0"/>
              <a:t>. </a:t>
            </a:r>
            <a:r>
              <a:rPr lang="en-US" sz="1400" dirty="0" smtClean="0"/>
              <a:t>Preclinical </a:t>
            </a:r>
            <a:r>
              <a:rPr lang="en-US" sz="1400" dirty="0"/>
              <a:t>studies of </a:t>
            </a:r>
            <a:r>
              <a:rPr lang="en-US" sz="1400" dirty="0" smtClean="0"/>
              <a:t>prostate</a:t>
            </a:r>
            <a:r>
              <a:rPr lang="en-US" sz="1400" dirty="0" smtClean="0"/>
              <a:t> </a:t>
            </a:r>
            <a:r>
              <a:rPr lang="en-US" sz="1400" dirty="0"/>
              <a:t>cancer can help researchers to investigate its correlation with immune response and find new therapies for patients with this disease.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6056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DU-145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54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3110" y="2009423"/>
            <a:ext cx="357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DU-145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Xenograft Study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73" y="1859643"/>
            <a:ext cx="6281151" cy="430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08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DU-145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9509615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DU-145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2933593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DU-145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223203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DU-145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DU-145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DU-145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DU-145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DU-145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0605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1362634" y="2438400"/>
            <a:ext cx="6006354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6756" y="4221163"/>
            <a:ext cx="289648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8043864" y="2363788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3289" y="1854200"/>
            <a:ext cx="591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DU-145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171171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125</TotalTime>
  <Words>607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4</cp:revision>
  <dcterms:created xsi:type="dcterms:W3CDTF">2018-01-17T06:56:56Z</dcterms:created>
  <dcterms:modified xsi:type="dcterms:W3CDTF">2018-01-17T09:02:49Z</dcterms:modified>
</cp:coreProperties>
</file>