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94960-0EEA-467E-B380-77529B450A0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7AFD0-2979-452F-9200-AB3BAEF3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632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40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6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1796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890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05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0B45505-7A2F-4082-BFDA-B8E9A790F0B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789163-593B-4059-9D19-6BDB1A22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93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91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069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141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761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5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85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277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357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042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95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0B45505-7A2F-4082-BFDA-B8E9A790F0B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789163-593B-4059-9D19-6BDB1A22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70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0B45505-7A2F-4082-BFDA-B8E9A790F0B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789163-593B-4059-9D19-6BDB1A22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49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0B45505-7A2F-4082-BFDA-B8E9A790F0B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789163-593B-4059-9D19-6BDB1A22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5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0B45505-7A2F-4082-BFDA-B8E9A790F0B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789163-593B-4059-9D19-6BDB1A22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8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B45505-7A2F-4082-BFDA-B8E9A790F0B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789163-593B-4059-9D19-6BDB1A22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16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5505-7A2F-4082-BFDA-B8E9A790F0B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9163-593B-4059-9D19-6BDB1A22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5505-7A2F-4082-BFDA-B8E9A790F0B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9163-593B-4059-9D19-6BDB1A22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0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904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E0B45505-7A2F-4082-BFDA-B8E9A790F0B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1E789163-593B-4059-9D19-6BDB1A22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85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60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1162754" y="2217738"/>
            <a:ext cx="6637867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DLD-1 tumorigenic </a:t>
            </a:r>
            <a:r>
              <a:rPr lang="en-US" sz="1400" dirty="0" smtClean="0"/>
              <a:t>epithelial cell </a:t>
            </a:r>
            <a:r>
              <a:rPr lang="en-US" sz="1400" dirty="0"/>
              <a:t>line was derived from the tissue of a Dukes’ type C tumor of a</a:t>
            </a:r>
            <a:r>
              <a:rPr lang="en-US" sz="1400" dirty="0" smtClean="0"/>
              <a:t> </a:t>
            </a:r>
            <a:r>
              <a:rPr lang="en-US" sz="1400" dirty="0"/>
              <a:t>45-year-old </a:t>
            </a:r>
            <a:r>
              <a:rPr lang="en-US" sz="1400" dirty="0" smtClean="0"/>
              <a:t>male </a:t>
            </a:r>
            <a:r>
              <a:rPr lang="en-US" sz="1400" dirty="0"/>
              <a:t>patient with colorectal </a:t>
            </a:r>
            <a:r>
              <a:rPr lang="en-US" sz="1400" dirty="0" smtClean="0"/>
              <a:t>adenocarcinoma</a:t>
            </a:r>
            <a:r>
              <a:rPr lang="en-US" sz="1400" dirty="0"/>
              <a:t>. In addition to being negative for </a:t>
            </a:r>
            <a:r>
              <a:rPr lang="en-US" sz="1400" dirty="0" err="1"/>
              <a:t>ros</a:t>
            </a:r>
            <a:r>
              <a:rPr lang="en-US" sz="1400" dirty="0"/>
              <a:t>, </a:t>
            </a:r>
            <a:r>
              <a:rPr lang="en-US" sz="1400" dirty="0" err="1"/>
              <a:t>abl</a:t>
            </a:r>
            <a:r>
              <a:rPr lang="en-US" sz="1400" dirty="0"/>
              <a:t>, and </a:t>
            </a:r>
            <a:r>
              <a:rPr lang="en-US" sz="1400" dirty="0" err="1"/>
              <a:t>src</a:t>
            </a:r>
            <a:r>
              <a:rPr lang="en-US" sz="1400" dirty="0"/>
              <a:t>, the DLD-1 cell line is positive for </a:t>
            </a:r>
            <a:r>
              <a:rPr lang="en-US" sz="1400" dirty="0" err="1"/>
              <a:t>myb</a:t>
            </a:r>
            <a:r>
              <a:rPr lang="en-US" sz="1400" dirty="0"/>
              <a:t>, </a:t>
            </a:r>
            <a:r>
              <a:rPr lang="en-US" sz="1400" dirty="0" err="1"/>
              <a:t>ras</a:t>
            </a:r>
            <a:r>
              <a:rPr lang="en-US" sz="1400" dirty="0"/>
              <a:t>, </a:t>
            </a:r>
            <a:r>
              <a:rPr lang="en-US" sz="1400" dirty="0" err="1"/>
              <a:t>fos</a:t>
            </a:r>
            <a:r>
              <a:rPr lang="en-US" sz="1400" dirty="0"/>
              <a:t>, sis and p53 and is involved in many medical and biomedical research applications related to colon cancer.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DLD-1</a:t>
            </a:r>
            <a:r>
              <a:rPr lang="en-US" sz="1400" dirty="0"/>
              <a:t> </a:t>
            </a:r>
            <a:r>
              <a:rPr lang="en-US" sz="1400" dirty="0" smtClean="0"/>
              <a:t>colon </a:t>
            </a:r>
            <a:r>
              <a:rPr lang="en-US" sz="1400" dirty="0"/>
              <a:t>cell line is used to create the CDX (Cell Line Derived </a:t>
            </a:r>
            <a:r>
              <a:rPr lang="en-US" sz="1400" dirty="0" smtClean="0"/>
              <a:t>Xenograft) DLD-1 xenograft </a:t>
            </a:r>
            <a:r>
              <a:rPr lang="en-US" sz="1400" dirty="0"/>
              <a:t>mouse </a:t>
            </a:r>
            <a:r>
              <a:rPr lang="en-US" sz="1400" dirty="0" smtClean="0"/>
              <a:t>model that is</a:t>
            </a:r>
            <a:r>
              <a:rPr lang="en-US" sz="1400" dirty="0"/>
              <a:t> </a:t>
            </a:r>
            <a:r>
              <a:rPr lang="en-US" sz="1400" dirty="0" smtClean="0"/>
              <a:t>utilized </a:t>
            </a:r>
            <a:r>
              <a:rPr lang="en-US" sz="1400" dirty="0"/>
              <a:t>in preclinical research for studies of anti-EGFR therapeutics, such as IMC-C225 as well as in combination with other conventional chemotherapies.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DLD-1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53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DLD-1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3559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DLD-1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2618654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DLD-1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0402126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DLD-1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529848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DLD-1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DLD-1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DLD-1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DLD-1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DLD-1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9305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93421" y="2438400"/>
            <a:ext cx="5881511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DLD-1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625148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</TotalTime>
  <Words>642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2018-01-12T23:25:06Z</dcterms:created>
  <dcterms:modified xsi:type="dcterms:W3CDTF">2018-01-18T00:09:44Z</dcterms:modified>
</cp:coreProperties>
</file>