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837F4-6177-4884-8CE9-D61E44F298B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B0605-A5B5-4632-AD6A-52B5BCE1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4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7261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7487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0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5603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781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6355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94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E545B2C-1DAC-420B-83B3-F3A6E2347D6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42856A-DB1A-4711-95FA-479C4556A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32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09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075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755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716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520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671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575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43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416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78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E545B2C-1DAC-420B-83B3-F3A6E2347D6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42856A-DB1A-4711-95FA-479C4556A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55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E545B2C-1DAC-420B-83B3-F3A6E2347D6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42856A-DB1A-4711-95FA-479C4556A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16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E545B2C-1DAC-420B-83B3-F3A6E2347D6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42856A-DB1A-4711-95FA-479C4556A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79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E545B2C-1DAC-420B-83B3-F3A6E2347D6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42856A-DB1A-4711-95FA-479C4556A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10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545B2C-1DAC-420B-83B3-F3A6E2347D6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42856A-DB1A-4711-95FA-479C4556A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42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5B2C-1DAC-420B-83B3-F3A6E2347D6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856A-DB1A-4711-95FA-479C4556A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3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5B2C-1DAC-420B-83B3-F3A6E2347D6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856A-DB1A-4711-95FA-479C4556A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5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390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0E545B2C-1DAC-420B-83B3-F3A6E2347D6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7442856A-DB1A-4711-95FA-479C4556A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52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956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66044" y="2217738"/>
            <a:ext cx="6510389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BT474 tumorigenic epithelial cell line is derived from a solid, invasive ductal carcinoma of the human breast of a 60-year-old Caucasian female patient. </a:t>
            </a:r>
            <a:r>
              <a:rPr lang="en-US" sz="1400" dirty="0"/>
              <a:t>Subcutaneous implantation of the BT474 human breast tumor cells into immunocompromised mice allows to monitor the tumor growth behavior, as well as provides a more realistic prediction of in vivo drug responses in humans.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BT474</a:t>
            </a:r>
            <a:r>
              <a:rPr lang="en-US" sz="1400" dirty="0" smtClean="0"/>
              <a:t> </a:t>
            </a:r>
            <a:r>
              <a:rPr lang="en-US" sz="1400" dirty="0" smtClean="0"/>
              <a:t>human </a:t>
            </a:r>
            <a:r>
              <a:rPr lang="en-US" sz="1400" dirty="0" smtClean="0"/>
              <a:t>breast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 smtClean="0"/>
              <a:t>BT474</a:t>
            </a:r>
            <a:r>
              <a:rPr lang="en-US" sz="1400" dirty="0"/>
              <a:t> xenograft mouse </a:t>
            </a:r>
            <a:r>
              <a:rPr lang="en-US" sz="1400" dirty="0" smtClean="0"/>
              <a:t>model, </a:t>
            </a:r>
            <a:r>
              <a:rPr lang="en-US" sz="1400" dirty="0"/>
              <a:t>which is utilized in preclinical </a:t>
            </a:r>
            <a:r>
              <a:rPr lang="en-US" sz="1400" dirty="0" smtClean="0"/>
              <a:t>research for </a:t>
            </a:r>
            <a:r>
              <a:rPr lang="en-US" sz="1400" dirty="0"/>
              <a:t>in vivo studies of therapeutic compounds targeting breast cancer cells.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1500" dirty="0"/>
              <a:t> </a:t>
            </a:r>
            <a:endParaRPr lang="en-US" sz="1500" dirty="0" smtClean="0"/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365957" y="1682968"/>
            <a:ext cx="6035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BT474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7563556" y="4466034"/>
            <a:ext cx="37027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46" y="1986848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91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/>
          </p:cNvSpPr>
          <p:nvPr/>
        </p:nvSpPr>
        <p:spPr bwMode="auto">
          <a:xfrm>
            <a:off x="564444" y="2714189"/>
            <a:ext cx="3804356" cy="313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5604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1811339" y="1268413"/>
            <a:ext cx="7597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5607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5610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56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8523110" y="3352488"/>
            <a:ext cx="3262489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Estimated tumor volume (L x W</a:t>
            </a:r>
            <a:r>
              <a:rPr lang="en-US" altLang="en-US" sz="1400" baseline="30000" dirty="0">
                <a:latin typeface="Arial" charset="0"/>
                <a:cs typeface="Times New Roman" pitchFamily="18" charset="0"/>
              </a:rPr>
              <a:t>2</a:t>
            </a:r>
            <a:r>
              <a:rPr lang="en-US" altLang="en-US" sz="1400" dirty="0">
                <a:latin typeface="Arial" charset="0"/>
                <a:cs typeface="Times New Roman" pitchFamily="18" charset="0"/>
              </a:rPr>
              <a:t> /2)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Mean/median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Survival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doubling time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inhibition (TGI)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delay (TGD)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Increased life span (ILS)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cell kill rate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794" y="2912611"/>
            <a:ext cx="203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Data Endpoints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24710" y="2282965"/>
            <a:ext cx="3476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b="1" dirty="0" smtClean="0">
                <a:latin typeface="Arial Black" panose="020B0A04020102020204" pitchFamily="34" charset="0"/>
              </a:rPr>
              <a:t>BT474 </a:t>
            </a:r>
            <a:r>
              <a:rPr lang="en-US" altLang="en-US" sz="2000" b="1" dirty="0" smtClean="0">
                <a:latin typeface="Arial Black" panose="020B0A04020102020204" pitchFamily="34" charset="0"/>
              </a:rPr>
              <a:t>Xenograft Study</a:t>
            </a:r>
            <a:endParaRPr lang="en-US" altLang="en-US" sz="2000" b="1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111" y="1771592"/>
            <a:ext cx="6515984" cy="446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714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BT474</a:t>
            </a:r>
            <a:r>
              <a:rPr lang="en-US" sz="3200" dirty="0" smtClean="0"/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  <a:endParaRPr lang="en-US" altLang="en-US" sz="32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28801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BT474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343796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BT474</a:t>
            </a:r>
            <a:r>
              <a:rPr lang="en-US" sz="3200" dirty="0" smtClean="0"/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2834034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BT474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BT474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Tumor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Growth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BT474 Tumor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BT474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BT474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88604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993421" y="2438400"/>
            <a:ext cx="5678311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11339" y="1854200"/>
            <a:ext cx="565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BT474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1145638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180</TotalTime>
  <Words>586</Words>
  <Application>Microsoft Office PowerPoint</Application>
  <PresentationFormat>Widescreen</PresentationFormat>
  <Paragraphs>96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4</cp:revision>
  <dcterms:created xsi:type="dcterms:W3CDTF">2018-01-11T22:43:13Z</dcterms:created>
  <dcterms:modified xsi:type="dcterms:W3CDTF">2018-01-12T01:44:04Z</dcterms:modified>
</cp:coreProperties>
</file>