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C9A1A-9FC3-447A-AD76-3AA00695124E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3716B-6CAD-40E8-B1E8-CEDB9E835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5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6887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840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3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278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8734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2162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5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85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059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54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49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68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796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1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545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54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08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96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88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03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12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40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0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8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335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ED07A50A-2471-4BC0-AD5A-194C915DA05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D14A791E-FF25-4466-A042-03C2A2D0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1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295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jp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4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293511" y="2217738"/>
            <a:ext cx="758613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/>
              <a:t>The A375 cell line was derived from skin cells of a 54-year-old female patient with malignant melanoma and is a suitable host for skin cancer studies as well as human skin infections</a:t>
            </a:r>
            <a:r>
              <a:rPr lang="en-US" sz="1400" dirty="0" smtClean="0"/>
              <a:t>. Preclinical </a:t>
            </a:r>
            <a:r>
              <a:rPr lang="en-US" sz="1400" dirty="0"/>
              <a:t>studies of cell-derived xenograft animal models can help scientists find new therapies for patients </a:t>
            </a:r>
            <a:r>
              <a:rPr lang="en-US" sz="1400" dirty="0" smtClean="0"/>
              <a:t>with skin cancer.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400" dirty="0" smtClean="0"/>
              <a:t>The </a:t>
            </a:r>
            <a:r>
              <a:rPr lang="en-US" sz="1400" dirty="0"/>
              <a:t>A375</a:t>
            </a:r>
            <a:r>
              <a:rPr lang="en-US" sz="1400" dirty="0"/>
              <a:t> </a:t>
            </a:r>
            <a:r>
              <a:rPr lang="en-US" sz="1400" dirty="0" smtClean="0"/>
              <a:t>melanoma</a:t>
            </a:r>
            <a:r>
              <a:rPr lang="en-US" sz="1400" dirty="0" smtClean="0"/>
              <a:t> </a:t>
            </a:r>
            <a:r>
              <a:rPr lang="en-US" sz="1400" dirty="0"/>
              <a:t>cell line is used to create the CDX (Cell Line Derived Xenograft) </a:t>
            </a:r>
            <a:r>
              <a:rPr lang="en-US" sz="1400" dirty="0"/>
              <a:t>A375</a:t>
            </a:r>
            <a:r>
              <a:rPr lang="en-US" sz="1400" dirty="0" smtClean="0"/>
              <a:t> </a:t>
            </a:r>
            <a:r>
              <a:rPr lang="en-US" sz="1400" dirty="0" smtClean="0"/>
              <a:t>xenograft </a:t>
            </a:r>
            <a:r>
              <a:rPr lang="en-US" sz="1400" dirty="0"/>
              <a:t>mouse </a:t>
            </a:r>
            <a:r>
              <a:rPr lang="en-US" sz="1400" dirty="0" smtClean="0"/>
              <a:t>model that is utilized in </a:t>
            </a:r>
            <a:r>
              <a:rPr lang="en-US" sz="1400" dirty="0"/>
              <a:t>preclinical research to study new therapeutic compounds targeting </a:t>
            </a:r>
            <a:r>
              <a:rPr lang="en-US" sz="1400" dirty="0" smtClean="0"/>
              <a:t>skin</a:t>
            </a:r>
            <a:r>
              <a:rPr lang="en-US" sz="1400" dirty="0" smtClean="0"/>
              <a:t> </a:t>
            </a:r>
            <a:r>
              <a:rPr lang="en-US" sz="1400" dirty="0"/>
              <a:t>cancer </a:t>
            </a:r>
            <a:r>
              <a:rPr lang="en-US" sz="1400" dirty="0" smtClean="0"/>
              <a:t>cells. Preclinical </a:t>
            </a:r>
            <a:r>
              <a:rPr lang="en-US" sz="1400" dirty="0"/>
              <a:t>studies of </a:t>
            </a:r>
            <a:r>
              <a:rPr lang="en-US" sz="1400" dirty="0" smtClean="0"/>
              <a:t>skin</a:t>
            </a:r>
            <a:r>
              <a:rPr lang="en-US" sz="1400" dirty="0" smtClean="0"/>
              <a:t> </a:t>
            </a:r>
            <a:r>
              <a:rPr lang="en-US" sz="1400" dirty="0"/>
              <a:t>cancer can help researchers to investigate its correlation with immune response and find new therapies for patients with this disease.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 smtClean="0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>
                <a:cs typeface="Times New Roman" panose="02020603050405020304" pitchFamily="18" charset="0"/>
              </a:rPr>
              <a:t>Typically, </a:t>
            </a:r>
            <a:r>
              <a:rPr lang="en-US" altLang="en-US" sz="1400" dirty="0" err="1">
                <a:cs typeface="Times New Roman" panose="02020603050405020304" pitchFamily="18" charset="0"/>
              </a:rPr>
              <a:t>immunodeficient</a:t>
            </a:r>
            <a:r>
              <a:rPr lang="en-US" altLang="en-US" sz="1400" dirty="0">
                <a:cs typeface="Times New Roman" panose="02020603050405020304" pitchFamily="18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400" dirty="0" err="1">
                <a:cs typeface="Times New Roman" panose="02020603050405020304" pitchFamily="18" charset="0"/>
              </a:rPr>
              <a:t>Xenografting</a:t>
            </a:r>
            <a:r>
              <a:rPr lang="en-US" altLang="en-US" sz="1400" dirty="0">
                <a:cs typeface="Times New Roman" panose="02020603050405020304" pitchFamily="18" charset="0"/>
              </a:rPr>
              <a:t> 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is a </a:t>
            </a:r>
            <a:r>
              <a:rPr lang="en-US" altLang="en-US" sz="1400" dirty="0">
                <a:cs typeface="Times New Roman" panose="02020603050405020304" pitchFamily="18" charset="0"/>
              </a:rPr>
              <a:t>complete and accurate study of tumor growth and the activity of drug administration</a:t>
            </a:r>
            <a:r>
              <a:rPr lang="en-US" altLang="en-US" sz="1400" dirty="0" smtClean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605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A375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8048977" y="4890231"/>
            <a:ext cx="36688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659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70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/>
          </p:cNvSpPr>
          <p:nvPr/>
        </p:nvSpPr>
        <p:spPr bwMode="auto">
          <a:xfrm>
            <a:off x="564444" y="2714189"/>
            <a:ext cx="3804356" cy="313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5604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Box 15"/>
          <p:cNvSpPr txBox="1">
            <a:spLocks noChangeArrowheads="1"/>
          </p:cNvSpPr>
          <p:nvPr/>
        </p:nvSpPr>
        <p:spPr bwMode="auto">
          <a:xfrm>
            <a:off x="2133599" y="1268413"/>
            <a:ext cx="74506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5607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5610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561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8523110" y="3352488"/>
            <a:ext cx="3262489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Estimated tumor volume (L x W</a:t>
            </a:r>
            <a:r>
              <a:rPr lang="en-US" altLang="en-US" sz="1400" baseline="30000" dirty="0">
                <a:latin typeface="Arial" charset="0"/>
                <a:cs typeface="Times New Roman" pitchFamily="18" charset="0"/>
              </a:rPr>
              <a:t>2</a:t>
            </a:r>
            <a:r>
              <a:rPr lang="en-US" altLang="en-US" sz="1400" dirty="0">
                <a:latin typeface="Arial" charset="0"/>
                <a:cs typeface="Times New Roman" pitchFamily="18" charset="0"/>
              </a:rPr>
              <a:t> /2)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Mean/median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Survival time to specified tumor volume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doubling time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inhibition (TGI)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growth delay (TGD)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Increased life span (ILS) </a:t>
            </a:r>
          </a:p>
          <a:p>
            <a:pPr marL="285750" indent="-28575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1400" dirty="0">
                <a:latin typeface="Arial" charset="0"/>
                <a:cs typeface="Times New Roman" pitchFamily="18" charset="0"/>
              </a:rPr>
              <a:t>Tumor cell kill rate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794" y="2811989"/>
            <a:ext cx="20312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Data Endpoints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23110" y="2009423"/>
            <a:ext cx="357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Study</a:t>
            </a:r>
            <a:endParaRPr lang="en-US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917" y="1794223"/>
            <a:ext cx="6755063" cy="441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84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5772780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87877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sz="3200" b="1" dirty="0" smtClean="0"/>
              <a:t>A375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16815860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A375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7269995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/>
              <a:t>A375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 xenograft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A375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99442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491915" y="2438400"/>
            <a:ext cx="6031831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66756" y="4221163"/>
            <a:ext cx="2896483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8043864" y="2363788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3289" y="1854200"/>
            <a:ext cx="59153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A375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226098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119</TotalTime>
  <Words>609</Words>
  <Application>Microsoft Office PowerPoint</Application>
  <PresentationFormat>Widescreen</PresentationFormat>
  <Paragraphs>95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2018-01-16T20:12:23Z</dcterms:created>
  <dcterms:modified xsi:type="dcterms:W3CDTF">2018-01-16T22:11:55Z</dcterms:modified>
</cp:coreProperties>
</file>