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B86AE2-06BF-4F4C-9A4F-5425B9346AB8}" type="datetimeFigureOut">
              <a:rPr lang="en-US" smtClean="0"/>
              <a:t>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EC170D-A0A6-4BD1-8AD8-4F6A0619C3B2}" type="slidenum">
              <a:rPr lang="en-US" smtClean="0"/>
              <a:t>‹#›</a:t>
            </a:fld>
            <a:endParaRPr lang="en-US"/>
          </a:p>
        </p:txBody>
      </p:sp>
    </p:spTree>
    <p:extLst>
      <p:ext uri="{BB962C8B-B14F-4D97-AF65-F5344CB8AC3E}">
        <p14:creationId xmlns:p14="http://schemas.microsoft.com/office/powerpoint/2010/main" val="610361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71720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421617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Altogen labs</a:t>
            </a:r>
            <a:endParaRPr lang="en-US"/>
          </a:p>
        </p:txBody>
      </p:sp>
    </p:spTree>
    <p:extLst>
      <p:ext uri="{BB962C8B-B14F-4D97-AF65-F5344CB8AC3E}">
        <p14:creationId xmlns:p14="http://schemas.microsoft.com/office/powerpoint/2010/main" val="3339964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415214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4767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76971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E7E4B4-7AC5-449C-BE47-5344E8766AC0}" type="slidenum">
              <a:rPr lang="en-US" altLang="en-US" smtClean="0">
                <a:latin typeface="Calibri" panose="020F0502020204030204" pitchFamily="34" charset="0"/>
                <a:cs typeface="Arial" panose="020B0604020202020204" pitchFamily="34" charset="0"/>
              </a:rPr>
              <a:pPr/>
              <a:t>7</a:t>
            </a:fld>
            <a:endParaRPr lang="en-US" altLang="en-US"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3485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5"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6" name="Right Triangle 5"/>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9" name="Chevron 7"/>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fld id="{935DF1A4-34AE-4BC9-837C-BA4960A94FD7}" type="datetimeFigureOut">
              <a:rPr lang="en-US" smtClean="0"/>
              <a:t>1/11/2018</a:t>
            </a:fld>
            <a:endParaRPr lang="en-US"/>
          </a:p>
        </p:txBody>
      </p:sp>
      <p:sp>
        <p:nvSpPr>
          <p:cNvPr id="11" name="Footer Placeholder 4"/>
          <p:cNvSpPr>
            <a:spLocks noGrp="1"/>
          </p:cNvSpPr>
          <p:nvPr>
            <p:ph type="ftr" sz="quarter" idx="11"/>
          </p:nvPr>
        </p:nvSpPr>
        <p:spPr/>
        <p:txBody>
          <a:bodyPr/>
          <a:lstStyle>
            <a:lvl1pPr>
              <a:defRPr/>
            </a:lvl1pPr>
          </a:lstStyle>
          <a:p>
            <a:endParaRPr lang="en-US"/>
          </a:p>
        </p:txBody>
      </p:sp>
      <p:sp>
        <p:nvSpPr>
          <p:cNvPr id="12" name="Slide Number Placeholder 5"/>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10263542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333402-5D7C-4715-A974-FD8A7D36442C}" type="datetime1">
              <a:rPr lang="en-US"/>
              <a:pPr>
                <a:defRPr/>
              </a:pPr>
              <a:t>1/11/2018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F228BE4A-3182-4679-B07A-D4A1F55626BA}" type="slidenum">
              <a:rPr lang="en-US" altLang="en-US"/>
              <a:pPr>
                <a:defRPr/>
              </a:pPr>
              <a:t>‹#›</a:t>
            </a:fld>
            <a:endParaRPr lang="en-US" altLang="en-US"/>
          </a:p>
        </p:txBody>
      </p:sp>
    </p:spTree>
    <p:extLst>
      <p:ext uri="{BB962C8B-B14F-4D97-AF65-F5344CB8AC3E}">
        <p14:creationId xmlns:p14="http://schemas.microsoft.com/office/powerpoint/2010/main" val="1221914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121BC1-504A-404C-9F3A-683AAA00F1A2}" type="datetime1">
              <a:rPr lang="en-US"/>
              <a:pPr>
                <a:defRPr/>
              </a:pPr>
              <a:t>1/11/2018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173DB061-30B7-4BDF-9E8B-4F63AC55E743}" type="slidenum">
              <a:rPr lang="en-US" altLang="en-US"/>
              <a:pPr>
                <a:defRPr/>
              </a:pPr>
              <a:t>‹#›</a:t>
            </a:fld>
            <a:endParaRPr lang="en-US" altLang="en-US"/>
          </a:p>
        </p:txBody>
      </p:sp>
    </p:spTree>
    <p:extLst>
      <p:ext uri="{BB962C8B-B14F-4D97-AF65-F5344CB8AC3E}">
        <p14:creationId xmlns:p14="http://schemas.microsoft.com/office/powerpoint/2010/main" val="52318335"/>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B897-9B74-41C2-A8F8-331FB0283344}" type="datetime1">
              <a:rPr lang="en-US"/>
              <a:pPr>
                <a:defRPr/>
              </a:pPr>
              <a:t>1/11/2018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FB749226-46E9-4875-B4F4-EFAC5B68013A}" type="slidenum">
              <a:rPr lang="en-US" altLang="en-US"/>
              <a:pPr>
                <a:defRPr/>
              </a:pPr>
              <a:t>‹#›</a:t>
            </a:fld>
            <a:endParaRPr lang="en-US" altLang="en-US"/>
          </a:p>
        </p:txBody>
      </p:sp>
    </p:spTree>
    <p:extLst>
      <p:ext uri="{BB962C8B-B14F-4D97-AF65-F5344CB8AC3E}">
        <p14:creationId xmlns:p14="http://schemas.microsoft.com/office/powerpoint/2010/main" val="1514579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1A3EFA9-380E-4303-BFE5-62F63D16EC5F}" type="datetime1">
              <a:rPr lang="en-US"/>
              <a:pPr>
                <a:defRPr/>
              </a:pPr>
              <a:t>1/11/2018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9" name="Slide Number Placeholder 17"/>
          <p:cNvSpPr>
            <a:spLocks noGrp="1"/>
          </p:cNvSpPr>
          <p:nvPr>
            <p:ph type="sldNum" sz="quarter" idx="12"/>
          </p:nvPr>
        </p:nvSpPr>
        <p:spPr/>
        <p:txBody>
          <a:bodyPr/>
          <a:lstStyle>
            <a:lvl1pPr>
              <a:defRPr/>
            </a:lvl1pPr>
          </a:lstStyle>
          <a:p>
            <a:pPr>
              <a:defRPr/>
            </a:pPr>
            <a:fld id="{DE77C342-6586-4E85-8C37-C6C684BADF9B}" type="slidenum">
              <a:rPr lang="en-US" altLang="en-US"/>
              <a:pPr>
                <a:defRPr/>
              </a:pPr>
              <a:t>‹#›</a:t>
            </a:fld>
            <a:endParaRPr lang="en-US" altLang="en-US"/>
          </a:p>
        </p:txBody>
      </p:sp>
    </p:spTree>
    <p:extLst>
      <p:ext uri="{BB962C8B-B14F-4D97-AF65-F5344CB8AC3E}">
        <p14:creationId xmlns:p14="http://schemas.microsoft.com/office/powerpoint/2010/main" val="3126117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2A6F438-5E4B-43FE-B805-1784D23D1B04}" type="datetime1">
              <a:rPr lang="en-US"/>
              <a:pPr>
                <a:defRPr/>
              </a:pPr>
              <a:t>1/11/2018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5" name="Slide Number Placeholder 17"/>
          <p:cNvSpPr>
            <a:spLocks noGrp="1"/>
          </p:cNvSpPr>
          <p:nvPr>
            <p:ph type="sldNum" sz="quarter" idx="12"/>
          </p:nvPr>
        </p:nvSpPr>
        <p:spPr/>
        <p:txBody>
          <a:bodyPr/>
          <a:lstStyle>
            <a:lvl1pPr>
              <a:defRPr/>
            </a:lvl1pPr>
          </a:lstStyle>
          <a:p>
            <a:pPr>
              <a:defRPr/>
            </a:pPr>
            <a:fld id="{95037B5B-7765-4065-86DD-35C411B5AEF5}" type="slidenum">
              <a:rPr lang="en-US" altLang="en-US"/>
              <a:pPr>
                <a:defRPr/>
              </a:pPr>
              <a:t>‹#›</a:t>
            </a:fld>
            <a:endParaRPr lang="en-US" altLang="en-US"/>
          </a:p>
        </p:txBody>
      </p:sp>
    </p:spTree>
    <p:extLst>
      <p:ext uri="{BB962C8B-B14F-4D97-AF65-F5344CB8AC3E}">
        <p14:creationId xmlns:p14="http://schemas.microsoft.com/office/powerpoint/2010/main" val="3349227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296DA0-B9BF-428B-9687-090103C16FE2}" type="datetime1">
              <a:rPr lang="en-US"/>
              <a:pPr>
                <a:defRPr/>
              </a:pPr>
              <a:t>1/11/2018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4" name="Slide Number Placeholder 17"/>
          <p:cNvSpPr>
            <a:spLocks noGrp="1"/>
          </p:cNvSpPr>
          <p:nvPr>
            <p:ph type="sldNum" sz="quarter" idx="12"/>
          </p:nvPr>
        </p:nvSpPr>
        <p:spPr/>
        <p:txBody>
          <a:bodyPr/>
          <a:lstStyle>
            <a:lvl1pPr>
              <a:defRPr/>
            </a:lvl1pPr>
          </a:lstStyle>
          <a:p>
            <a:pPr>
              <a:defRPr/>
            </a:pPr>
            <a:fld id="{82A8E50B-D5BC-44BB-B4F0-EC12B5A2A04B}" type="slidenum">
              <a:rPr lang="en-US" altLang="en-US"/>
              <a:pPr>
                <a:defRPr/>
              </a:pPr>
              <a:t>‹#›</a:t>
            </a:fld>
            <a:endParaRPr lang="en-US" altLang="en-US"/>
          </a:p>
        </p:txBody>
      </p:sp>
    </p:spTree>
    <p:extLst>
      <p:ext uri="{BB962C8B-B14F-4D97-AF65-F5344CB8AC3E}">
        <p14:creationId xmlns:p14="http://schemas.microsoft.com/office/powerpoint/2010/main" val="388057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8946B94-889D-4F56-91B7-E9F4C0590855}" type="datetime1">
              <a:rPr lang="en-US"/>
              <a:pPr>
                <a:defRPr/>
              </a:pPr>
              <a:t>1/11/2018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7" name="Slide Number Placeholder 17"/>
          <p:cNvSpPr>
            <a:spLocks noGrp="1"/>
          </p:cNvSpPr>
          <p:nvPr>
            <p:ph type="sldNum" sz="quarter" idx="12"/>
          </p:nvPr>
        </p:nvSpPr>
        <p:spPr/>
        <p:txBody>
          <a:bodyPr/>
          <a:lstStyle>
            <a:lvl1pPr>
              <a:defRPr/>
            </a:lvl1pPr>
          </a:lstStyle>
          <a:p>
            <a:pPr>
              <a:defRPr/>
            </a:pPr>
            <a:fld id="{50F0494A-5F52-4B59-9421-7560DEDE88EC}" type="slidenum">
              <a:rPr lang="en-US" altLang="en-US"/>
              <a:pPr>
                <a:defRPr/>
              </a:pPr>
              <a:t>‹#›</a:t>
            </a:fld>
            <a:endParaRPr lang="en-US" altLang="en-US"/>
          </a:p>
        </p:txBody>
      </p:sp>
    </p:spTree>
    <p:extLst>
      <p:ext uri="{BB962C8B-B14F-4D97-AF65-F5344CB8AC3E}">
        <p14:creationId xmlns:p14="http://schemas.microsoft.com/office/powerpoint/2010/main" val="544161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ight Triangle 11"/>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D8A9C-1F33-4258-964A-F7FED737AD2D}" type="datetime1">
              <a:rPr lang="en-US"/>
              <a:pPr>
                <a:defRPr/>
              </a:pPr>
              <a:t>1/11/2018</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11" name="Slide Number Placeholder 6"/>
          <p:cNvSpPr>
            <a:spLocks noGrp="1"/>
          </p:cNvSpPr>
          <p:nvPr>
            <p:ph type="sldNum" sz="quarter" idx="12"/>
          </p:nvPr>
        </p:nvSpPr>
        <p:spPr>
          <a:xfrm>
            <a:off x="10769600" y="6356351"/>
            <a:ext cx="812800" cy="365125"/>
          </a:xfrm>
        </p:spPr>
        <p:txBody>
          <a:bodyPr/>
          <a:lstStyle>
            <a:lvl1pPr>
              <a:defRPr smtClean="0"/>
            </a:lvl1pPr>
          </a:lstStyle>
          <a:p>
            <a:pPr>
              <a:defRPr/>
            </a:pPr>
            <a:fld id="{35E5DE6A-01FD-4AD1-8470-E49C3BB3B721}" type="slidenum">
              <a:rPr lang="en-US" altLang="en-US"/>
              <a:pPr>
                <a:defRPr/>
              </a:pPr>
              <a:t>‹#›</a:t>
            </a:fld>
            <a:endParaRPr lang="en-US" altLang="en-US"/>
          </a:p>
        </p:txBody>
      </p:sp>
    </p:spTree>
    <p:extLst>
      <p:ext uri="{BB962C8B-B14F-4D97-AF65-F5344CB8AC3E}">
        <p14:creationId xmlns:p14="http://schemas.microsoft.com/office/powerpoint/2010/main" val="4201519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07BD21-992D-4A2B-8526-FF0F005E9E89}" type="datetime1">
              <a:rPr lang="en-US"/>
              <a:pPr>
                <a:defRPr/>
              </a:pPr>
              <a:t>1/11/2018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7B873939-C452-4C4B-B6D8-C03762CEE67C}" type="slidenum">
              <a:rPr lang="en-US" altLang="en-US"/>
              <a:pPr>
                <a:defRPr/>
              </a:pPr>
              <a:t>‹#›</a:t>
            </a:fld>
            <a:endParaRPr lang="en-US" altLang="en-US"/>
          </a:p>
        </p:txBody>
      </p:sp>
    </p:spTree>
    <p:extLst>
      <p:ext uri="{BB962C8B-B14F-4D97-AF65-F5344CB8AC3E}">
        <p14:creationId xmlns:p14="http://schemas.microsoft.com/office/powerpoint/2010/main" val="1033107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FB0CAA-8926-4204-ACA3-B446221F417C}" type="datetime1">
              <a:rPr lang="en-US"/>
              <a:pPr>
                <a:defRPr/>
              </a:pPr>
              <a:t>1/11/2018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17"/>
          <p:cNvSpPr>
            <a:spLocks noGrp="1"/>
          </p:cNvSpPr>
          <p:nvPr>
            <p:ph type="sldNum" sz="quarter" idx="12"/>
          </p:nvPr>
        </p:nvSpPr>
        <p:spPr/>
        <p:txBody>
          <a:bodyPr/>
          <a:lstStyle>
            <a:lvl1pPr>
              <a:defRPr/>
            </a:lvl1pPr>
          </a:lstStyle>
          <a:p>
            <a:pPr>
              <a:defRPr/>
            </a:pPr>
            <a:fld id="{60E345AC-6A8D-4D48-BEC4-7DDC98CDF55C}" type="slidenum">
              <a:rPr lang="en-US" altLang="en-US"/>
              <a:pPr>
                <a:defRPr/>
              </a:pPr>
              <a:t>‹#›</a:t>
            </a:fld>
            <a:endParaRPr lang="en-US" altLang="en-US"/>
          </a:p>
        </p:txBody>
      </p:sp>
    </p:spTree>
    <p:extLst>
      <p:ext uri="{BB962C8B-B14F-4D97-AF65-F5344CB8AC3E}">
        <p14:creationId xmlns:p14="http://schemas.microsoft.com/office/powerpoint/2010/main" val="337928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9" name="Straight Connector 8"/>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fld id="{935DF1A4-34AE-4BC9-837C-BA4960A94FD7}" type="datetimeFigureOut">
              <a:rPr lang="en-US" smtClean="0"/>
              <a:t>1/11/2018</a:t>
            </a:fld>
            <a:endParaRPr lang="en-US"/>
          </a:p>
        </p:txBody>
      </p:sp>
      <p:sp>
        <p:nvSpPr>
          <p:cNvPr id="11" name="Footer Placeholder 5"/>
          <p:cNvSpPr>
            <a:spLocks noGrp="1"/>
          </p:cNvSpPr>
          <p:nvPr>
            <p:ph type="ftr" sz="quarter" idx="11"/>
          </p:nvPr>
        </p:nvSpPr>
        <p:spPr/>
        <p:txBody>
          <a:bodyPr/>
          <a:lstStyle>
            <a:lvl1pPr>
              <a:defRPr/>
            </a:lvl1pPr>
          </a:lstStyle>
          <a:p>
            <a:endParaRPr lang="en-US"/>
          </a:p>
        </p:txBody>
      </p:sp>
      <p:sp>
        <p:nvSpPr>
          <p:cNvPr id="12" name="Slide Number Placeholder 6"/>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368024629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935DF1A4-34AE-4BC9-837C-BA4960A94FD7}" type="datetimeFigureOut">
              <a:rPr lang="en-US" smtClean="0"/>
              <a:t>1/11/2018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9182042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4" name="Freeform 7"/>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5" name="Right Triangle 4"/>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7" name="Straight Connector 6"/>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fld id="{935DF1A4-34AE-4BC9-837C-BA4960A94FD7}" type="datetimeFigureOut">
              <a:rPr lang="en-US" smtClean="0"/>
              <a:t>1/11/2018</a:t>
            </a:fld>
            <a:endParaRPr lang="en-US"/>
          </a:p>
        </p:txBody>
      </p:sp>
      <p:sp>
        <p:nvSpPr>
          <p:cNvPr id="9" name="Footer Placeholder 3"/>
          <p:cNvSpPr>
            <a:spLocks noGrp="1"/>
          </p:cNvSpPr>
          <p:nvPr>
            <p:ph type="ftr" sz="quarter" idx="11"/>
          </p:nvPr>
        </p:nvSpPr>
        <p:spPr/>
        <p:txBody>
          <a:bodyPr/>
          <a:lstStyle>
            <a:lvl1pPr>
              <a:defRPr/>
            </a:lvl1pPr>
          </a:lstStyle>
          <a:p>
            <a:endParaRPr lang="en-US"/>
          </a:p>
        </p:txBody>
      </p:sp>
      <p:sp>
        <p:nvSpPr>
          <p:cNvPr id="10" name="Slide Number Placeholder 4"/>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311547039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935DF1A4-34AE-4BC9-837C-BA4960A94FD7}" type="datetimeFigureOut">
              <a:rPr lang="en-US" smtClean="0"/>
              <a:t>1/11/2018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171154619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sz="1800">
              <a:latin typeface="+mn-lt"/>
              <a:cs typeface="+mn-cs"/>
            </a:endParaRPr>
          </a:p>
        </p:txBody>
      </p:sp>
      <p:sp>
        <p:nvSpPr>
          <p:cNvPr id="6" name="Freeform 8"/>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935DF1A4-34AE-4BC9-837C-BA4960A94FD7}" type="datetimeFigureOut">
              <a:rPr lang="en-US" smtClean="0"/>
              <a:t>1/11/2018</a:t>
            </a:fld>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277166081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DF1A4-34AE-4BC9-837C-BA4960A94FD7}"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D9352-8F51-40C7-9A3A-37DF99C9D0D3}" type="slidenum">
              <a:rPr lang="en-US" smtClean="0"/>
              <a:t>‹#›</a:t>
            </a:fld>
            <a:endParaRPr lang="en-US"/>
          </a:p>
        </p:txBody>
      </p:sp>
    </p:spTree>
    <p:extLst>
      <p:ext uri="{BB962C8B-B14F-4D97-AF65-F5344CB8AC3E}">
        <p14:creationId xmlns:p14="http://schemas.microsoft.com/office/powerpoint/2010/main" val="361003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DF1A4-34AE-4BC9-837C-BA4960A94FD7}"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D9352-8F51-40C7-9A3A-37DF99C9D0D3}" type="slidenum">
              <a:rPr lang="en-US" smtClean="0"/>
              <a:t>‹#›</a:t>
            </a:fld>
            <a:endParaRPr lang="en-US"/>
          </a:p>
        </p:txBody>
      </p:sp>
    </p:spTree>
    <p:extLst>
      <p:ext uri="{BB962C8B-B14F-4D97-AF65-F5344CB8AC3E}">
        <p14:creationId xmlns:p14="http://schemas.microsoft.com/office/powerpoint/2010/main" val="154359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89BA467-23CD-48E8-8C46-0C1A3DBA9A1F}" type="datetime1">
              <a:rPr lang="en-US"/>
              <a:pPr>
                <a:defRPr/>
              </a:pPr>
              <a:t>1/11/2018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Altogen Labs, 4020 S Industrial Dr, Suite 130, Austin TX 78744, USA</a:t>
            </a: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7A780AF5-572D-4702-9420-A31BD1EC98F1}" type="slidenum">
              <a:rPr lang="en-US" altLang="en-US"/>
              <a:pPr>
                <a:defRPr/>
              </a:pPr>
              <a:t>‹#›</a:t>
            </a:fld>
            <a:endParaRPr lang="en-US" altLang="en-US"/>
          </a:p>
        </p:txBody>
      </p:sp>
    </p:spTree>
    <p:extLst>
      <p:ext uri="{BB962C8B-B14F-4D97-AF65-F5344CB8AC3E}">
        <p14:creationId xmlns:p14="http://schemas.microsoft.com/office/powerpoint/2010/main" val="10120688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27" name="Text Placeholder 29"/>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23" name="Date Placeholder 4"/>
          <p:cNvSpPr>
            <a:spLocks noGrp="1"/>
          </p:cNvSpPr>
          <p:nvPr>
            <p:ph type="dt" sz="half" idx="2"/>
          </p:nvPr>
        </p:nvSpPr>
        <p:spPr>
          <a:xfrm>
            <a:off x="8970433" y="6408739"/>
            <a:ext cx="2559051" cy="365125"/>
          </a:xfrm>
          <a:prstGeom prst="rect">
            <a:avLst/>
          </a:prstGeom>
        </p:spPr>
        <p:txBody>
          <a:bodyPr vert="horz" anchor="b"/>
          <a:lstStyle>
            <a:lvl1pPr eaLnBrk="1" fontAlgn="auto" hangingPunct="1">
              <a:spcBef>
                <a:spcPts val="0"/>
              </a:spcBef>
              <a:spcAft>
                <a:spcPts val="0"/>
              </a:spcAft>
              <a:defRPr sz="1000">
                <a:solidFill>
                  <a:schemeClr val="tx1"/>
                </a:solidFill>
                <a:latin typeface="+mn-lt"/>
                <a:cs typeface="+mn-cs"/>
              </a:defRPr>
            </a:lvl1pPr>
            <a:extLst/>
          </a:lstStyle>
          <a:p>
            <a:fld id="{935DF1A4-34AE-4BC9-837C-BA4960A94FD7}" type="datetimeFigureOut">
              <a:rPr lang="en-US" smtClean="0"/>
              <a:t>1/11/2018</a:t>
            </a:fld>
            <a:endParaRPr lang="en-US"/>
          </a:p>
        </p:txBody>
      </p:sp>
      <p:sp>
        <p:nvSpPr>
          <p:cNvPr id="24" name="Footer Placeholder 5"/>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itchFamily="34" charset="0"/>
                <a:cs typeface="Arial" charset="0"/>
              </a:defRPr>
            </a:lvl1pPr>
          </a:lstStyle>
          <a:p>
            <a:endParaRPr lang="en-US"/>
          </a:p>
        </p:txBody>
      </p:sp>
      <p:sp>
        <p:nvSpPr>
          <p:cNvPr id="25" name="Slide Number Placeholder 6"/>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vl1pPr>
          </a:lstStyle>
          <a:p>
            <a:fld id="{892D9352-8F51-40C7-9A3A-37DF99C9D0D3}" type="slidenum">
              <a:rPr lang="en-US" smtClean="0"/>
              <a:t>‹#›</a:t>
            </a:fld>
            <a:endParaRPr lang="en-US"/>
          </a:p>
        </p:txBody>
      </p:sp>
    </p:spTree>
    <p:extLst>
      <p:ext uri="{BB962C8B-B14F-4D97-AF65-F5344CB8AC3E}">
        <p14:creationId xmlns:p14="http://schemas.microsoft.com/office/powerpoint/2010/main" val="40792478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Arial" charset="0"/>
          <a:ea typeface="+mn-ea"/>
          <a:cs typeface="+mn-cs"/>
        </a:defRPr>
      </a:lvl1pPr>
      <a:lvl2pPr marL="620713" indent="-228600" algn="l" rtl="0" eaLnBrk="1" fontAlgn="base" hangingPunct="1">
        <a:spcBef>
          <a:spcPts val="325"/>
        </a:spcBef>
        <a:spcAft>
          <a:spcPct val="0"/>
        </a:spcAft>
        <a:buClr>
          <a:schemeClr val="accent1"/>
        </a:buClr>
        <a:buFont typeface="Verdana" panose="020B0604030504040204" pitchFamily="34" charset="0"/>
        <a:buChar char="◦"/>
        <a:defRPr sz="2300" kern="1200">
          <a:solidFill>
            <a:schemeClr val="tx1"/>
          </a:solidFill>
          <a:latin typeface="Arial" charset="0"/>
          <a:ea typeface="+mn-ea"/>
          <a:cs typeface="+mn-cs"/>
        </a:defRPr>
      </a:lvl2pPr>
      <a:lvl3pPr marL="858838" indent="-228600" algn="l" rtl="0" eaLnBrk="1" fontAlgn="base" hangingPunct="1">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Arial" charset="0"/>
          <a:ea typeface="+mn-ea"/>
          <a:cs typeface="+mn-cs"/>
        </a:defRPr>
      </a:lvl3pPr>
      <a:lvl4pPr marL="1143000" indent="-228600" algn="l" rtl="0" eaLnBrk="1" fontAlgn="base" hangingPunct="1">
        <a:spcBef>
          <a:spcPts val="350"/>
        </a:spcBef>
        <a:spcAft>
          <a:spcPct val="0"/>
        </a:spcAft>
        <a:buClr>
          <a:schemeClr val="accent2"/>
        </a:buClr>
        <a:buFont typeface="Wingdings 2" panose="05020102010507070707" pitchFamily="18" charset="2"/>
        <a:buChar char=""/>
        <a:defRPr sz="1900" kern="1200">
          <a:solidFill>
            <a:schemeClr val="tx1"/>
          </a:solidFill>
          <a:latin typeface="Arial" charset="0"/>
          <a:ea typeface="+mn-ea"/>
          <a:cs typeface="+mn-cs"/>
        </a:defRPr>
      </a:lvl4pPr>
      <a:lvl5pPr marL="1371600" indent="-228600" algn="l" rtl="0" eaLnBrk="1" fontAlgn="base" hangingPunct="1">
        <a:spcBef>
          <a:spcPts val="350"/>
        </a:spcBef>
        <a:spcAft>
          <a:spcPct val="0"/>
        </a:spcAft>
        <a:buClr>
          <a:schemeClr val="accent2"/>
        </a:buClr>
        <a:buFont typeface="Wingdings 2" panose="05020102010507070707"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2052"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smtClean="0"/>
          </a:p>
        </p:txBody>
      </p:sp>
      <p:sp>
        <p:nvSpPr>
          <p:cNvPr id="2053"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fld id="{3E64F6B8-1E4B-4F1B-B30C-A9E31590A116}" type="datetime1">
              <a:rPr lang="en-US"/>
              <a:pPr>
                <a:defRPr/>
              </a:pPr>
              <a:t>1/11/2018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Arial" charset="0"/>
              </a:defRPr>
            </a:lvl1pPr>
          </a:lstStyle>
          <a:p>
            <a:pPr>
              <a:defRPr/>
            </a:pPr>
            <a:r>
              <a:rPr lang="en-US"/>
              <a:t>Altogen Labs, 4020 S Industrial Dr, Suite 130, Austin TX 78744, USA</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latin typeface="Constantia" panose="02030602050306030303" pitchFamily="18" charset="0"/>
              </a:defRPr>
            </a:lvl1pPr>
          </a:lstStyle>
          <a:p>
            <a:pPr>
              <a:defRPr/>
            </a:pPr>
            <a:fld id="{8FC04EA8-EA7D-4307-804B-0E0C6EA3BC7D}" type="slidenum">
              <a:rPr lang="en-US" altLang="en-US"/>
              <a:pPr>
                <a:defRPr/>
              </a:pPr>
              <a:t>‹#›</a:t>
            </a:fld>
            <a:endParaRPr lang="en-US" altLang="en-US"/>
          </a:p>
        </p:txBody>
      </p:sp>
      <p:grpSp>
        <p:nvGrpSpPr>
          <p:cNvPr id="2057"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cs typeface="Arial" charset="0"/>
              </a:endParaRPr>
            </a:p>
          </p:txBody>
        </p:sp>
      </p:grpSp>
    </p:spTree>
    <p:extLst>
      <p:ext uri="{BB962C8B-B14F-4D97-AF65-F5344CB8AC3E}">
        <p14:creationId xmlns:p14="http://schemas.microsoft.com/office/powerpoint/2010/main" val="41695294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9.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0.jp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4.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smtClean="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7171" name="Content Placeholder 2"/>
          <p:cNvSpPr>
            <a:spLocks/>
          </p:cNvSpPr>
          <p:nvPr/>
        </p:nvSpPr>
        <p:spPr bwMode="auto">
          <a:xfrm>
            <a:off x="666044" y="2217738"/>
            <a:ext cx="6510389" cy="394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85750" indent="-285750" algn="just">
              <a:spcBef>
                <a:spcPct val="20000"/>
              </a:spcBef>
              <a:buClr>
                <a:srgbClr val="0BD0D9"/>
              </a:buClr>
              <a:buSzPct val="95000"/>
              <a:buFont typeface="Wingdings" panose="05000000000000000000" pitchFamily="2" charset="2"/>
              <a:buChar char="Ø"/>
            </a:pPr>
            <a:r>
              <a:rPr lang="en-US" sz="1400" dirty="0"/>
              <a:t>The 4T1 tumorigenic epithelial cell line is derived from the mammary gland tumor of a mouse and is resistant to 6-thioguanine without mutagen treatment. The 4T1 cell line is especially useful for stage IV human breast cancer research since tumor from this cell line mimics human breast cancer and readily metastasizes through mice, making a suitable breast cancer model. </a:t>
            </a:r>
            <a:endParaRPr lang="en-US" sz="1400" dirty="0" smtClean="0"/>
          </a:p>
          <a:p>
            <a:pPr marL="285750" indent="-285750" algn="just">
              <a:spcBef>
                <a:spcPct val="20000"/>
              </a:spcBef>
              <a:buClr>
                <a:srgbClr val="0BD0D9"/>
              </a:buClr>
              <a:buSzPct val="95000"/>
              <a:buFont typeface="Wingdings" panose="05000000000000000000" pitchFamily="2" charset="2"/>
              <a:buChar char="Ø"/>
            </a:pPr>
            <a:r>
              <a:rPr lang="en-US" sz="1400" dirty="0" smtClean="0"/>
              <a:t>The </a:t>
            </a:r>
            <a:r>
              <a:rPr lang="en-US" sz="1400" dirty="0" smtClean="0"/>
              <a:t>4T1 mouse breast </a:t>
            </a:r>
            <a:r>
              <a:rPr lang="en-US" sz="1400" dirty="0"/>
              <a:t>cell line is used to create the CDX (Cell Line Derived Xenograft) </a:t>
            </a:r>
            <a:r>
              <a:rPr lang="en-US" sz="1400" dirty="0" smtClean="0"/>
              <a:t>4T1</a:t>
            </a:r>
            <a:r>
              <a:rPr lang="en-US" sz="1400" dirty="0"/>
              <a:t> xenograft mouse </a:t>
            </a:r>
            <a:r>
              <a:rPr lang="en-US" sz="1400" dirty="0" smtClean="0"/>
              <a:t>model, </a:t>
            </a:r>
            <a:r>
              <a:rPr lang="en-US" sz="1400" dirty="0"/>
              <a:t>which is utilized in preclinical </a:t>
            </a:r>
            <a:r>
              <a:rPr lang="en-US" sz="1400" dirty="0" smtClean="0"/>
              <a:t>research </a:t>
            </a:r>
            <a:r>
              <a:rPr lang="en-US" sz="1400" dirty="0"/>
              <a:t>to study new therapeutic compounds that may target breast metastasis cancer cells.</a:t>
            </a:r>
            <a:r>
              <a:rPr lang="en-US" sz="1400" dirty="0" smtClean="0"/>
              <a:t> </a:t>
            </a:r>
          </a:p>
          <a:p>
            <a:pPr marL="285750" indent="-285750" algn="just">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is the transplantation of tissue from one species into another. </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smtClean="0">
                <a:cs typeface="Times New Roman" panose="02020603050405020304" pitchFamily="18" charset="0"/>
              </a:rPr>
              <a:t>Xenografting</a:t>
            </a:r>
            <a:r>
              <a:rPr lang="en-US" altLang="en-US" sz="1400" dirty="0" smtClean="0">
                <a:cs typeface="Times New Roman" panose="02020603050405020304" pitchFamily="18" charset="0"/>
              </a:rPr>
              <a:t> </a:t>
            </a:r>
            <a:r>
              <a:rPr lang="en-US" altLang="en-US" sz="1400" dirty="0">
                <a:cs typeface="Times New Roman" panose="02020603050405020304" pitchFamily="18" charset="0"/>
              </a:rPr>
              <a:t>has been established as benchmark studies in pre-clinical cancer research.</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a:cs typeface="Times New Roman" panose="02020603050405020304" pitchFamily="18" charset="0"/>
              </a:rPr>
              <a:t>Typically, </a:t>
            </a:r>
            <a:r>
              <a:rPr lang="en-US" altLang="en-US" sz="1400" dirty="0" err="1">
                <a:cs typeface="Times New Roman" panose="02020603050405020304" pitchFamily="18" charset="0"/>
              </a:rPr>
              <a:t>immunodeficient</a:t>
            </a:r>
            <a:r>
              <a:rPr lang="en-US" altLang="en-US" sz="1400" dirty="0">
                <a:cs typeface="Times New Roman" panose="02020603050405020304" pitchFamily="18" charset="0"/>
              </a:rPr>
              <a:t> mice serve as hosts for a wide variety of human tumors, effectively serving as models for human subjects.</a:t>
            </a:r>
          </a:p>
          <a:p>
            <a:pPr marL="285750" indent="-285750" algn="just" eaLnBrk="1" hangingPunct="1">
              <a:spcBef>
                <a:spcPct val="20000"/>
              </a:spcBef>
              <a:buClr>
                <a:srgbClr val="0BD0D9"/>
              </a:buClr>
              <a:buSzPct val="95000"/>
              <a:buFont typeface="Wingdings" panose="05000000000000000000" pitchFamily="2" charset="2"/>
              <a:buChar char="Ø"/>
            </a:pPr>
            <a:r>
              <a:rPr lang="en-US" altLang="en-US" sz="1400" dirty="0" err="1">
                <a:cs typeface="Times New Roman" panose="02020603050405020304" pitchFamily="18" charset="0"/>
              </a:rPr>
              <a:t>Xenografting</a:t>
            </a:r>
            <a:r>
              <a:rPr lang="en-US" altLang="en-US" sz="1400" dirty="0">
                <a:cs typeface="Times New Roman" panose="02020603050405020304" pitchFamily="18" charset="0"/>
              </a:rPr>
              <a:t> </a:t>
            </a:r>
            <a:r>
              <a:rPr lang="en-US" altLang="en-US" sz="1400" dirty="0" smtClean="0">
                <a:cs typeface="Times New Roman" panose="02020603050405020304" pitchFamily="18" charset="0"/>
              </a:rPr>
              <a:t>is a </a:t>
            </a:r>
            <a:r>
              <a:rPr lang="en-US" altLang="en-US" sz="1400" dirty="0">
                <a:cs typeface="Times New Roman" panose="02020603050405020304" pitchFamily="18" charset="0"/>
              </a:rPr>
              <a:t>complete and accurate study of tumor growth and the activity of drug administration</a:t>
            </a:r>
            <a:r>
              <a:rPr lang="en-US" altLang="en-US" sz="1400" dirty="0" smtClean="0">
                <a:cs typeface="Times New Roman" panose="02020603050405020304" pitchFamily="18" charset="0"/>
              </a:rPr>
              <a:t>.</a:t>
            </a:r>
          </a:p>
          <a:p>
            <a:pPr marL="0" indent="0" algn="just">
              <a:spcBef>
                <a:spcPct val="20000"/>
              </a:spcBef>
              <a:buClr>
                <a:srgbClr val="0BD0D9"/>
              </a:buClr>
              <a:buSzPct val="95000"/>
            </a:pPr>
            <a:r>
              <a:rPr lang="en-US" sz="1500" dirty="0"/>
              <a:t> </a:t>
            </a:r>
            <a:endParaRPr lang="en-US" sz="1500" dirty="0" smtClean="0"/>
          </a:p>
        </p:txBody>
      </p:sp>
      <p:sp>
        <p:nvSpPr>
          <p:cNvPr id="7172"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7173"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4"/>
          <p:cNvSpPr txBox="1">
            <a:spLocks noChangeArrowheads="1"/>
          </p:cNvSpPr>
          <p:nvPr/>
        </p:nvSpPr>
        <p:spPr bwMode="auto">
          <a:xfrm>
            <a:off x="1365957" y="1682968"/>
            <a:ext cx="60351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t>4T1</a:t>
            </a:r>
            <a:r>
              <a:rPr lang="en-US" altLang="en-US" sz="3200" b="1" dirty="0" smtClean="0">
                <a:ea typeface="MS PGothic" pitchFamily="34" charset="-128"/>
              </a:rPr>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7175"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7176" name="Group 1"/>
          <p:cNvGrpSpPr>
            <a:grpSpLocks/>
          </p:cNvGrpSpPr>
          <p:nvPr/>
        </p:nvGrpSpPr>
        <p:grpSpPr bwMode="auto">
          <a:xfrm>
            <a:off x="2287588" y="6210300"/>
            <a:ext cx="7543800" cy="609600"/>
            <a:chOff x="762794" y="6210300"/>
            <a:chExt cx="7543800" cy="609600"/>
          </a:xfrm>
        </p:grpSpPr>
        <p:sp>
          <p:nvSpPr>
            <p:cNvPr id="717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718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8" name="TextBox 2"/>
          <p:cNvSpPr txBox="1">
            <a:spLocks noChangeArrowheads="1"/>
          </p:cNvSpPr>
          <p:nvPr/>
        </p:nvSpPr>
        <p:spPr bwMode="auto">
          <a:xfrm>
            <a:off x="7563556" y="4466034"/>
            <a:ext cx="37027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err="1">
                <a:latin typeface="Arial Black" panose="020B0A04020102020204" pitchFamily="34" charset="0"/>
              </a:rPr>
              <a:t>Xenografting</a:t>
            </a:r>
            <a:r>
              <a:rPr lang="en-US" altLang="en-US" sz="1600" dirty="0">
                <a:latin typeface="Arial Black" panose="020B0A04020102020204" pitchFamily="34" charset="0"/>
              </a:rPr>
              <a:t> tumor cells into mice has advanced pre-clinical cancer research </a:t>
            </a:r>
            <a:r>
              <a:rPr lang="en-US" altLang="en-US" sz="1600" dirty="0" smtClean="0">
                <a:latin typeface="Arial Black" panose="020B0A04020102020204" pitchFamily="34" charset="0"/>
              </a:rPr>
              <a:t>significantly</a:t>
            </a:r>
            <a:endParaRPr lang="en-US" altLang="en-US" sz="16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80346" y="1986848"/>
            <a:ext cx="2898843" cy="2536764"/>
          </a:xfrm>
          <a:prstGeom prst="rect">
            <a:avLst/>
          </a:prstGeom>
        </p:spPr>
      </p:pic>
    </p:spTree>
    <p:extLst>
      <p:ext uri="{BB962C8B-B14F-4D97-AF65-F5344CB8AC3E}">
        <p14:creationId xmlns:p14="http://schemas.microsoft.com/office/powerpoint/2010/main" val="320423680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p:cNvSpPr>
          <p:nvPr/>
        </p:nvSpPr>
        <p:spPr bwMode="auto">
          <a:xfrm>
            <a:off x="564444" y="2714189"/>
            <a:ext cx="3804356" cy="313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spcBef>
                <a:spcPct val="20000"/>
              </a:spcBef>
              <a:buClr>
                <a:srgbClr val="0BD0D9"/>
              </a:buClr>
              <a:buSzPct val="95000"/>
              <a:buFont typeface="Wingdings 2" pitchFamily="18" charset="2"/>
              <a:buChar char=""/>
              <a:defRPr/>
            </a:pPr>
            <a:endParaRPr lang="en-US" altLang="en-US" dirty="0">
              <a:solidFill>
                <a:srgbClr val="0070C0"/>
              </a:solidFill>
              <a:latin typeface="Arial" charset="0"/>
              <a:cs typeface="Times New Roman" pitchFamily="18" charset="0"/>
            </a:endParaRPr>
          </a:p>
        </p:txBody>
      </p:sp>
      <p:sp>
        <p:nvSpPr>
          <p:cNvPr id="25603"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5604"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Box 15"/>
          <p:cNvSpPr txBox="1">
            <a:spLocks noChangeArrowheads="1"/>
          </p:cNvSpPr>
          <p:nvPr/>
        </p:nvSpPr>
        <p:spPr bwMode="auto">
          <a:xfrm>
            <a:off x="1811339" y="1268413"/>
            <a:ext cx="7597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grpSp>
        <p:nvGrpSpPr>
          <p:cNvPr id="25607" name="Group 1"/>
          <p:cNvGrpSpPr>
            <a:grpSpLocks/>
          </p:cNvGrpSpPr>
          <p:nvPr/>
        </p:nvGrpSpPr>
        <p:grpSpPr bwMode="auto">
          <a:xfrm>
            <a:off x="2287588" y="6210300"/>
            <a:ext cx="7543800" cy="609600"/>
            <a:chOff x="762794" y="6210300"/>
            <a:chExt cx="7543800" cy="609600"/>
          </a:xfrm>
        </p:grpSpPr>
        <p:sp>
          <p:nvSpPr>
            <p:cNvPr id="25610"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5611"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4"/>
          <p:cNvSpPr txBox="1"/>
          <p:nvPr/>
        </p:nvSpPr>
        <p:spPr>
          <a:xfrm>
            <a:off x="8523110" y="3352488"/>
            <a:ext cx="3262489" cy="2825389"/>
          </a:xfrm>
          <a:prstGeom prst="rect">
            <a:avLst/>
          </a:prstGeom>
          <a:noFill/>
        </p:spPr>
        <p:txBody>
          <a:bodyPr wrap="square" rtlCol="0">
            <a:spAutoFit/>
          </a:bodyPr>
          <a:lstStyle/>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Estimated tumor volume (L x W</a:t>
            </a:r>
            <a:r>
              <a:rPr lang="en-US" altLang="en-US" sz="1400" baseline="30000" dirty="0">
                <a:latin typeface="Arial" charset="0"/>
                <a:cs typeface="Times New Roman" pitchFamily="18" charset="0"/>
              </a:rPr>
              <a:t>2</a:t>
            </a:r>
            <a:r>
              <a:rPr lang="en-US" altLang="en-US" sz="1400" dirty="0">
                <a:latin typeface="Arial" charset="0"/>
                <a:cs typeface="Times New Roman" pitchFamily="18" charset="0"/>
              </a:rPr>
              <a:t> /2)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Mean/median time to specified tumor volume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Survival time to specified tumor volume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Tumor doubling time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Tumor growth inhibition (TGI)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Tumor growth delay (TGD)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Increased life span (ILS) </a:t>
            </a:r>
          </a:p>
          <a:p>
            <a:pPr marL="285750" indent="-285750">
              <a:spcBef>
                <a:spcPct val="20000"/>
              </a:spcBef>
              <a:buClr>
                <a:srgbClr val="0BD0D9"/>
              </a:buClr>
              <a:buSzPct val="95000"/>
              <a:buFont typeface="Wingdings" pitchFamily="2" charset="2"/>
              <a:buChar char="Ø"/>
              <a:defRPr/>
            </a:pPr>
            <a:r>
              <a:rPr lang="en-US" altLang="en-US" sz="1400" dirty="0">
                <a:latin typeface="Arial" charset="0"/>
                <a:cs typeface="Times New Roman" pitchFamily="18" charset="0"/>
              </a:rPr>
              <a:t>Tumor cell kill rate</a:t>
            </a:r>
          </a:p>
          <a:p>
            <a:endParaRPr lang="en-US" dirty="0"/>
          </a:p>
        </p:txBody>
      </p:sp>
      <p:sp>
        <p:nvSpPr>
          <p:cNvPr id="6" name="TextBox 5"/>
          <p:cNvSpPr txBox="1"/>
          <p:nvPr/>
        </p:nvSpPr>
        <p:spPr>
          <a:xfrm>
            <a:off x="9144794" y="2912611"/>
            <a:ext cx="2031206" cy="615553"/>
          </a:xfrm>
          <a:prstGeom prst="rect">
            <a:avLst/>
          </a:prstGeom>
          <a:noFill/>
        </p:spPr>
        <p:txBody>
          <a:bodyPr wrap="square" rtlCol="0">
            <a:spAutoFit/>
          </a:bodyPr>
          <a:lstStyle/>
          <a:p>
            <a:r>
              <a:rPr lang="en-US" altLang="en-US" sz="1600" b="1" dirty="0" smtClean="0">
                <a:latin typeface="Arial" panose="020B0604020202020204" pitchFamily="34" charset="0"/>
                <a:ea typeface="MS PGothic" pitchFamily="34" charset="-128"/>
                <a:cs typeface="Arial" panose="020B0604020202020204" pitchFamily="34" charset="0"/>
              </a:rPr>
              <a:t>Data Endpoints</a:t>
            </a:r>
          </a:p>
          <a:p>
            <a:endParaRPr lang="en-US" dirty="0"/>
          </a:p>
        </p:txBody>
      </p:sp>
      <p:sp>
        <p:nvSpPr>
          <p:cNvPr id="7" name="TextBox 6"/>
          <p:cNvSpPr txBox="1"/>
          <p:nvPr/>
        </p:nvSpPr>
        <p:spPr>
          <a:xfrm>
            <a:off x="8624710" y="2282965"/>
            <a:ext cx="3476977" cy="400110"/>
          </a:xfrm>
          <a:prstGeom prst="rect">
            <a:avLst/>
          </a:prstGeom>
          <a:noFill/>
        </p:spPr>
        <p:txBody>
          <a:bodyPr wrap="square" rtlCol="0">
            <a:spAutoFit/>
          </a:bodyPr>
          <a:lstStyle/>
          <a:p>
            <a:r>
              <a:rPr lang="en-US" altLang="en-US" sz="2000" b="1" dirty="0" smtClean="0">
                <a:latin typeface="Arial Black" panose="020B0A04020102020204" pitchFamily="34" charset="0"/>
              </a:rPr>
              <a:t>4T1</a:t>
            </a:r>
            <a:r>
              <a:rPr lang="en-US" altLang="en-US" sz="2000" b="1" dirty="0">
                <a:latin typeface="Arial Black" panose="020B0A04020102020204" pitchFamily="34" charset="0"/>
              </a:rPr>
              <a:t> </a:t>
            </a:r>
            <a:r>
              <a:rPr lang="en-US" altLang="en-US" sz="2000" b="1" dirty="0" smtClean="0">
                <a:latin typeface="Arial Black" panose="020B0A04020102020204" pitchFamily="34" charset="0"/>
              </a:rPr>
              <a:t>Xenograft Study</a:t>
            </a:r>
            <a:endParaRPr lang="en-US" altLang="en-US" sz="2000" b="1" dirty="0">
              <a:latin typeface="Arial Black" panose="020B0A04020102020204"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40503" y="1775567"/>
            <a:ext cx="6807201" cy="4439953"/>
          </a:xfrm>
          <a:prstGeom prst="rect">
            <a:avLst/>
          </a:prstGeom>
        </p:spPr>
      </p:pic>
    </p:spTree>
    <p:extLst>
      <p:ext uri="{BB962C8B-B14F-4D97-AF65-F5344CB8AC3E}">
        <p14:creationId xmlns:p14="http://schemas.microsoft.com/office/powerpoint/2010/main" val="4438066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p:cNvSpPr>
          <p:nvPr/>
        </p:nvSpPr>
        <p:spPr bwMode="auto">
          <a:xfrm>
            <a:off x="5044195" y="3115733"/>
            <a:ext cx="5036783" cy="308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Develop new therapeutic agents quickly, efficiently and cost-effectively</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the efficacy and toxicity of potential therapeutic agents </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Evaluate target compound activity using </a:t>
            </a:r>
            <a:r>
              <a:rPr lang="en-US" altLang="en-US" sz="2000" i="1" dirty="0">
                <a:latin typeface="Arial" charset="0"/>
                <a:cs typeface="Times New Roman" pitchFamily="18" charset="0"/>
              </a:rPr>
              <a:t>in vivo</a:t>
            </a:r>
            <a:r>
              <a:rPr lang="en-US" altLang="en-US" sz="2000" dirty="0">
                <a:latin typeface="Arial" charset="0"/>
                <a:cs typeface="Times New Roman" pitchFamily="18" charset="0"/>
              </a:rPr>
              <a:t> system (human cells)</a:t>
            </a:r>
          </a:p>
          <a:p>
            <a:pPr marL="342900" indent="-342900">
              <a:spcBef>
                <a:spcPct val="20000"/>
              </a:spcBef>
              <a:buClr>
                <a:srgbClr val="0BD0D9"/>
              </a:buClr>
              <a:buSzPct val="95000"/>
              <a:buFont typeface="Wingdings" pitchFamily="2" charset="2"/>
              <a:buChar char="Ø"/>
              <a:defRPr/>
            </a:pPr>
            <a:r>
              <a:rPr lang="en-US" altLang="en-US" sz="2000" dirty="0">
                <a:latin typeface="Arial" charset="0"/>
                <a:cs typeface="Times New Roman" pitchFamily="18" charset="0"/>
              </a:rPr>
              <a:t>Predict cytotoxicity of cancer drugs</a:t>
            </a:r>
          </a:p>
          <a:p>
            <a:pPr marL="273050" indent="-273050">
              <a:lnSpc>
                <a:spcPct val="90000"/>
              </a:lnSpc>
              <a:spcBef>
                <a:spcPct val="20000"/>
              </a:spcBef>
              <a:buClr>
                <a:srgbClr val="0BD0D9"/>
              </a:buClr>
              <a:buSzPct val="95000"/>
              <a:buFont typeface="Wingdings 2" pitchFamily="18" charset="2"/>
              <a:buChar char=""/>
              <a:defRPr/>
            </a:pPr>
            <a:endParaRPr lang="en-US" altLang="en-US" dirty="0">
              <a:latin typeface="Arial" charset="0"/>
              <a:cs typeface="Times New Roman" pitchFamily="18" charset="0"/>
            </a:endParaRPr>
          </a:p>
        </p:txBody>
      </p:sp>
      <p:sp>
        <p:nvSpPr>
          <p:cNvPr id="9219" name="Rectangle 18"/>
          <p:cNvSpPr>
            <a:spLocks noChangeArrowheads="1"/>
          </p:cNvSpPr>
          <p:nvPr/>
        </p:nvSpPr>
        <p:spPr bwMode="auto">
          <a:xfrm>
            <a:off x="2063750" y="4841876"/>
            <a:ext cx="28082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latin typeface="Arial Black" panose="020B0A04020102020204" pitchFamily="34" charset="0"/>
              </a:rPr>
              <a:t>Xenotransplantation</a:t>
            </a:r>
            <a:r>
              <a:rPr lang="en-US" altLang="en-US" sz="1600">
                <a:latin typeface="Arial Black" panose="020B0A04020102020204" pitchFamily="34" charset="0"/>
              </a:rPr>
              <a:t> is the transplantation of living cells, tissues or organs from one species to another. </a:t>
            </a:r>
          </a:p>
        </p:txBody>
      </p:sp>
      <p:pic>
        <p:nvPicPr>
          <p:cNvPr id="9220" name="Picture 21" descr="NolteFig1in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0" y="2430463"/>
            <a:ext cx="2592388"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9222"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dirty="0"/>
              <a:t>Services &gt; In Vivo Xenograft Services</a:t>
            </a:r>
          </a:p>
        </p:txBody>
      </p:sp>
      <p:pic>
        <p:nvPicPr>
          <p:cNvPr id="9224"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1"/>
          <p:cNvGrpSpPr>
            <a:grpSpLocks/>
          </p:cNvGrpSpPr>
          <p:nvPr/>
        </p:nvGrpSpPr>
        <p:grpSpPr bwMode="auto">
          <a:xfrm>
            <a:off x="2287588" y="6203950"/>
            <a:ext cx="7543800" cy="609600"/>
            <a:chOff x="762794" y="6210300"/>
            <a:chExt cx="7543800" cy="609600"/>
          </a:xfrm>
        </p:grpSpPr>
        <p:sp>
          <p:nvSpPr>
            <p:cNvPr id="922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9227"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260623" y="2546834"/>
            <a:ext cx="4075465"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latin typeface="Arial" panose="020B0604020202020204" pitchFamily="34" charset="0"/>
                <a:ea typeface="MS PGothic" pitchFamily="34" charset="-128"/>
                <a:cs typeface="Arial" panose="020B0604020202020204" pitchFamily="34" charset="0"/>
              </a:rPr>
              <a:t>Advantages of </a:t>
            </a:r>
            <a:r>
              <a:rPr lang="en-US" altLang="en-US" sz="2000" b="1" dirty="0" err="1">
                <a:latin typeface="Arial" panose="020B0604020202020204" pitchFamily="34" charset="0"/>
                <a:ea typeface="MS PGothic" pitchFamily="34" charset="-128"/>
                <a:cs typeface="Arial" panose="020B0604020202020204" pitchFamily="34" charset="0"/>
              </a:rPr>
              <a:t>Xenografting</a:t>
            </a:r>
            <a:endParaRPr lang="en-US" altLang="en-US" sz="2000" b="1" dirty="0">
              <a:latin typeface="Arial" panose="020B0604020202020204" pitchFamily="34" charset="0"/>
              <a:ea typeface="MS PGothic" pitchFamily="34" charset="-128"/>
              <a:cs typeface="Arial" panose="020B0604020202020204" pitchFamily="34" charset="0"/>
            </a:endParaRPr>
          </a:p>
        </p:txBody>
      </p:sp>
      <p:sp>
        <p:nvSpPr>
          <p:cNvPr id="3" name="TextBox 2"/>
          <p:cNvSpPr txBox="1"/>
          <p:nvPr/>
        </p:nvSpPr>
        <p:spPr>
          <a:xfrm>
            <a:off x="2144890" y="1836737"/>
            <a:ext cx="6389510"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ea typeface="MS PGothic" pitchFamily="34" charset="-128"/>
                <a:cs typeface="Arial" panose="020B0604020202020204" pitchFamily="34" charset="0"/>
              </a:rPr>
              <a:t> </a:t>
            </a:r>
            <a:r>
              <a:rPr lang="en-US" sz="3200" b="1"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4T1</a:t>
            </a:r>
            <a:r>
              <a:rPr lang="en-US" sz="3200" dirty="0" smtClean="0"/>
              <a:t> </a:t>
            </a:r>
            <a:r>
              <a:rPr lang="en-US" altLang="en-US" sz="3200" b="1" dirty="0" smtClean="0">
                <a:latin typeface="Arial" panose="020B0604020202020204" pitchFamily="34" charset="0"/>
                <a:ea typeface="MS PGothic" pitchFamily="34" charset="-128"/>
                <a:cs typeface="Arial" panose="020B0604020202020204" pitchFamily="34" charset="0"/>
              </a:rPr>
              <a:t>Xenograft Model</a:t>
            </a:r>
            <a:endParaRPr lang="en-US" altLang="en-US" sz="3200" b="1" dirty="0">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240156267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636838"/>
            <a:ext cx="747871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4"/>
          <p:cNvSpPr>
            <a:spLocks noChangeArrowheads="1"/>
          </p:cNvSpPr>
          <p:nvPr/>
        </p:nvSpPr>
        <p:spPr bwMode="auto">
          <a:xfrm>
            <a:off x="2424114" y="4581525"/>
            <a:ext cx="482282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r>
              <a:rPr lang="en-US" altLang="en-US" sz="2000" b="1" dirty="0">
                <a:cs typeface="Arial" pitchFamily="34" charset="0"/>
              </a:rPr>
              <a:t>Xenograft studies can be designed to:</a:t>
            </a:r>
          </a:p>
          <a:p>
            <a:pPr marL="342900" indent="-342900">
              <a:buClr>
                <a:schemeClr val="accent3"/>
              </a:buClr>
              <a:buFont typeface="Wingdings" pitchFamily="2" charset="2"/>
              <a:buChar char="Ø"/>
              <a:defRPr/>
            </a:pPr>
            <a:r>
              <a:rPr lang="en-US" altLang="en-US" sz="2000" dirty="0">
                <a:cs typeface="Arial" pitchFamily="34" charset="0"/>
              </a:rPr>
              <a:t>Identify lead compounds</a:t>
            </a:r>
          </a:p>
          <a:p>
            <a:pPr marL="342900" indent="-342900">
              <a:buClr>
                <a:schemeClr val="accent3"/>
              </a:buClr>
              <a:buFont typeface="Wingdings" pitchFamily="2" charset="2"/>
              <a:buChar char="Ø"/>
              <a:defRPr/>
            </a:pPr>
            <a:r>
              <a:rPr lang="en-US" altLang="en-US" sz="2000" dirty="0">
                <a:cs typeface="Arial" pitchFamily="34" charset="0"/>
              </a:rPr>
              <a:t>Optimize dose schedules</a:t>
            </a:r>
          </a:p>
          <a:p>
            <a:pPr marL="342900" indent="-342900">
              <a:buClr>
                <a:schemeClr val="accent3"/>
              </a:buClr>
              <a:buFont typeface="Wingdings" pitchFamily="2" charset="2"/>
              <a:buChar char="Ø"/>
              <a:defRPr/>
            </a:pPr>
            <a:r>
              <a:rPr lang="en-US" altLang="en-US" sz="2000" dirty="0">
                <a:cs typeface="Arial" pitchFamily="34" charset="0"/>
              </a:rPr>
              <a:t>Identify combination strategies</a:t>
            </a:r>
          </a:p>
        </p:txBody>
      </p:sp>
      <p:sp>
        <p:nvSpPr>
          <p:cNvPr id="15364"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15365"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4"/>
          <p:cNvSpPr txBox="1">
            <a:spLocks noChangeArrowheads="1"/>
          </p:cNvSpPr>
          <p:nvPr/>
        </p:nvSpPr>
        <p:spPr bwMode="auto">
          <a:xfrm>
            <a:off x="1816100" y="1763714"/>
            <a:ext cx="7823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t>4T1</a:t>
            </a:r>
            <a:r>
              <a:rPr lang="en-US" altLang="en-US" sz="3200" b="1" dirty="0" smtClean="0">
                <a:latin typeface="Arial" panose="020B0604020202020204" pitchFamily="34" charset="0"/>
                <a:ea typeface="MS PGothic" pitchFamily="34" charset="-128"/>
                <a:cs typeface="Arial" panose="020B0604020202020204" pitchFamily="34" charset="0"/>
              </a:rPr>
              <a:t> Xenograft </a:t>
            </a:r>
            <a:r>
              <a:rPr lang="en-US" altLang="en-US" sz="3200" b="1" dirty="0">
                <a:latin typeface="Arial" panose="020B0604020202020204" pitchFamily="34" charset="0"/>
                <a:ea typeface="MS PGothic" pitchFamily="34" charset="-128"/>
                <a:cs typeface="Arial" panose="020B0604020202020204" pitchFamily="34" charset="0"/>
              </a:rPr>
              <a:t>Model</a:t>
            </a:r>
          </a:p>
          <a:p>
            <a:pPr>
              <a:spcBef>
                <a:spcPct val="50000"/>
              </a:spcBef>
              <a:buClr>
                <a:schemeClr val="accent3"/>
              </a:buClr>
              <a:defRPr/>
            </a:pPr>
            <a:endParaRPr lang="en-US" altLang="en-US" sz="3200" b="1" dirty="0">
              <a:ea typeface="MS PGothic" pitchFamily="34" charset="-128"/>
            </a:endParaRPr>
          </a:p>
        </p:txBody>
      </p:sp>
      <p:sp>
        <p:nvSpPr>
          <p:cNvPr id="15367" name="TextBox 15"/>
          <p:cNvSpPr txBox="1">
            <a:spLocks noChangeArrowheads="1"/>
          </p:cNvSpPr>
          <p:nvPr/>
        </p:nvSpPr>
        <p:spPr bwMode="auto">
          <a:xfrm>
            <a:off x="1811338" y="1268413"/>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15368" name="Group 1"/>
          <p:cNvGrpSpPr>
            <a:grpSpLocks/>
          </p:cNvGrpSpPr>
          <p:nvPr/>
        </p:nvGrpSpPr>
        <p:grpSpPr bwMode="auto">
          <a:xfrm>
            <a:off x="2287588" y="6210300"/>
            <a:ext cx="7543800" cy="609600"/>
            <a:chOff x="762794" y="6210300"/>
            <a:chExt cx="7543800" cy="609600"/>
          </a:xfrm>
        </p:grpSpPr>
        <p:sp>
          <p:nvSpPr>
            <p:cNvPr id="15369"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1537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878667" y="2317750"/>
            <a:ext cx="4560711" cy="400110"/>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2000" b="1" dirty="0">
                <a:ea typeface="MS PGothic" pitchFamily="34" charset="-128"/>
              </a:rPr>
              <a:t>Basic Xenograft Study</a:t>
            </a:r>
          </a:p>
        </p:txBody>
      </p:sp>
    </p:spTree>
    <p:extLst>
      <p:ext uri="{BB962C8B-B14F-4D97-AF65-F5344CB8AC3E}">
        <p14:creationId xmlns:p14="http://schemas.microsoft.com/office/powerpoint/2010/main" val="223690752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3962400" y="5373688"/>
            <a:ext cx="8229600" cy="863600"/>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1731963" y="2276475"/>
            <a:ext cx="403225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buClr>
                <a:schemeClr val="accent3"/>
              </a:buClr>
              <a:buSzPct val="85000"/>
              <a:buFont typeface="Wingdings" pitchFamily="2" charset="2"/>
              <a:buChar char="Ø"/>
              <a:defRPr/>
            </a:pPr>
            <a:r>
              <a:rPr lang="en-US" altLang="en-US" sz="2000" b="1" dirty="0" smtClean="0">
                <a:latin typeface="Arial" charset="0"/>
                <a:cs typeface="Times New Roman" pitchFamily="18" charset="0"/>
              </a:rPr>
              <a:t>Routes </a:t>
            </a:r>
            <a:r>
              <a:rPr lang="en-US" altLang="en-US" sz="2000" b="1" dirty="0">
                <a:latin typeface="Arial" charset="0"/>
                <a:cs typeface="Times New Roman" pitchFamily="18" charset="0"/>
              </a:rPr>
              <a:t>of </a:t>
            </a:r>
            <a:r>
              <a:rPr lang="en-US" altLang="en-US" sz="2000" b="1" dirty="0" smtClean="0">
                <a:latin typeface="Arial" charset="0"/>
                <a:cs typeface="Times New Roman" pitchFamily="18" charset="0"/>
              </a:rPr>
              <a:t>drug administration: </a:t>
            </a:r>
            <a:endParaRPr lang="en-US" altLang="en-US" sz="2000" b="1" dirty="0">
              <a:latin typeface="Arial" charset="0"/>
              <a:cs typeface="Times New Roman" pitchFamily="18" charset="0"/>
            </a:endParaRP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Intratumoral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Intramuscular</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Oral </a:t>
            </a:r>
            <a:r>
              <a:rPr lang="en-US" sz="1600" dirty="0">
                <a:latin typeface="Arial" panose="020B0604020202020204" pitchFamily="34" charset="0"/>
                <a:cs typeface="Arial" panose="020B0604020202020204" pitchFamily="34" charset="0"/>
              </a:rPr>
              <a:t>gavage</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Intravenous</a:t>
            </a:r>
          </a:p>
          <a:p>
            <a:pPr marL="1200150" lvl="2" indent="-285750">
              <a:spcBef>
                <a:spcPct val="20000"/>
              </a:spcBef>
              <a:buClr>
                <a:schemeClr val="accent3"/>
              </a:buClr>
              <a:buSzPct val="70000"/>
              <a:buFont typeface="Wingdings" pitchFamily="2" charset="2"/>
              <a:buChar char="Ø"/>
              <a:defRPr/>
            </a:pPr>
            <a:r>
              <a:rPr lang="en-US" altLang="en-US" sz="1600" dirty="0" err="1">
                <a:latin typeface="Arial" panose="020B0604020202020204" pitchFamily="34" charset="0"/>
                <a:cs typeface="Arial" panose="020B0604020202020204" pitchFamily="34" charset="0"/>
              </a:rPr>
              <a:t>Intratracheal</a:t>
            </a:r>
            <a:endParaRPr lang="en-US" altLang="en-US" sz="1600" dirty="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r>
              <a:rPr lang="en-US" altLang="en-US" sz="1600" dirty="0">
                <a:latin typeface="Arial" panose="020B0604020202020204" pitchFamily="34" charset="0"/>
                <a:cs typeface="Arial" panose="020B0604020202020204" pitchFamily="34" charset="0"/>
              </a:rPr>
              <a:t>Subcutaneous</a:t>
            </a:r>
          </a:p>
          <a:p>
            <a:pPr marL="1200150" lvl="2" indent="-285750">
              <a:spcBef>
                <a:spcPct val="20000"/>
              </a:spcBef>
              <a:buClr>
                <a:schemeClr val="accent3"/>
              </a:buClr>
              <a:buSzPct val="70000"/>
              <a:buFont typeface="Wingdings" pitchFamily="2" charset="2"/>
              <a:buChar char="Ø"/>
              <a:defRPr/>
            </a:pPr>
            <a:r>
              <a:rPr lang="en-US" altLang="en-US" sz="1600" dirty="0" smtClean="0">
                <a:latin typeface="Arial" panose="020B0604020202020204" pitchFamily="34" charset="0"/>
                <a:cs typeface="Arial" panose="020B0604020202020204" pitchFamily="34" charset="0"/>
              </a:rPr>
              <a:t>Intraperitoneal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Continuous infusion</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Intranasal</a:t>
            </a:r>
          </a:p>
          <a:p>
            <a:pPr marL="1200150" lvl="2" indent="-285750">
              <a:spcBef>
                <a:spcPct val="20000"/>
              </a:spcBef>
              <a:buClr>
                <a:schemeClr val="accent3"/>
              </a:buClr>
              <a:buSzPct val="70000"/>
              <a:buFont typeface="Wingdings" pitchFamily="2" charset="2"/>
              <a:buChar char="Ø"/>
              <a:defRPr/>
            </a:pPr>
            <a:r>
              <a:rPr lang="en-US" sz="1600" dirty="0" smtClean="0">
                <a:latin typeface="Arial" panose="020B0604020202020204" pitchFamily="34" charset="0"/>
                <a:cs typeface="Arial" panose="020B0604020202020204" pitchFamily="34" charset="0"/>
              </a:rPr>
              <a:t>Using </a:t>
            </a:r>
            <a:r>
              <a:rPr lang="en-US" sz="1600" dirty="0">
                <a:latin typeface="Arial" panose="020B0604020202020204" pitchFamily="34" charset="0"/>
                <a:cs typeface="Arial" panose="020B0604020202020204" pitchFamily="34" charset="0"/>
              </a:rPr>
              <a:t>cutting-edge micro-injection techniques</a:t>
            </a:r>
            <a:endParaRPr lang="en-US" sz="1600" dirty="0" smtClean="0">
              <a:latin typeface="Arial" panose="020B0604020202020204" pitchFamily="34" charset="0"/>
              <a:cs typeface="Arial" panose="020B0604020202020204" pitchFamily="34" charset="0"/>
            </a:endParaRPr>
          </a:p>
          <a:p>
            <a:pPr marL="1200150" lvl="2" indent="-285750">
              <a:spcBef>
                <a:spcPct val="20000"/>
              </a:spcBef>
              <a:buClr>
                <a:schemeClr val="accent3"/>
              </a:buClr>
              <a:buSzPct val="70000"/>
              <a:buFont typeface="Wingdings" pitchFamily="2" charset="2"/>
              <a:buChar char="Ø"/>
              <a:defRPr/>
            </a:pPr>
            <a:endParaRPr lang="en-US" sz="2000" dirty="0" smtClean="0"/>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pic>
        <p:nvPicPr>
          <p:cNvPr id="23556" name="Picture 8" descr="iStock_000008482797Small1-300x199"/>
          <p:cNvPicPr>
            <a:picLocks noChangeAspect="1" noChangeArrowheads="1"/>
          </p:cNvPicPr>
          <p:nvPr/>
        </p:nvPicPr>
        <p:blipFill>
          <a:blip r:embed="rId3">
            <a:extLst>
              <a:ext uri="{28A0092B-C50C-407E-A947-70E740481C1C}">
                <a14:useLocalDpi xmlns:a14="http://schemas.microsoft.com/office/drawing/2010/main" val="0"/>
              </a:ext>
            </a:extLst>
          </a:blip>
          <a:srcRect l="20032" t="-6772" b="6772"/>
          <a:stretch>
            <a:fillRect/>
          </a:stretch>
        </p:blipFill>
        <p:spPr bwMode="auto">
          <a:xfrm>
            <a:off x="6488113" y="2247901"/>
            <a:ext cx="30924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11"/>
          <p:cNvSpPr>
            <a:spLocks noChangeArrowheads="1"/>
          </p:cNvSpPr>
          <p:nvPr/>
        </p:nvSpPr>
        <p:spPr bwMode="auto">
          <a:xfrm>
            <a:off x="6694489" y="5705476"/>
            <a:ext cx="26812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www.patient-derived-xenograft-services.com</a:t>
            </a: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816100" y="1698625"/>
            <a:ext cx="782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sz="3200" b="1" dirty="0" smtClean="0"/>
              <a:t>4T1</a:t>
            </a:r>
            <a:r>
              <a:rPr lang="en-US" sz="3200" dirty="0" smtClean="0"/>
              <a:t> </a:t>
            </a:r>
            <a:r>
              <a:rPr lang="en-US" altLang="en-US" sz="3200" b="1" dirty="0" smtClean="0">
                <a:ea typeface="MS PGothic" pitchFamily="34" charset="-128"/>
              </a:rPr>
              <a:t>Xenograft 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3" name="TextBox 2"/>
          <p:cNvSpPr txBox="1">
            <a:spLocks noChangeArrowheads="1"/>
          </p:cNvSpPr>
          <p:nvPr/>
        </p:nvSpPr>
        <p:spPr bwMode="auto">
          <a:xfrm>
            <a:off x="6665913" y="4727576"/>
            <a:ext cx="27368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Arial Black" panose="020B0A04020102020204" pitchFamily="34" charset="0"/>
              </a:rPr>
              <a:t>Several routes of drug administration can be explored in a Xenograft model</a:t>
            </a:r>
          </a:p>
        </p:txBody>
      </p:sp>
    </p:spTree>
    <p:extLst>
      <p:ext uri="{BB962C8B-B14F-4D97-AF65-F5344CB8AC3E}">
        <p14:creationId xmlns:p14="http://schemas.microsoft.com/office/powerpoint/2010/main" val="117429872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a:xfrm>
            <a:off x="6573838" y="5514975"/>
            <a:ext cx="5618162" cy="531813"/>
          </a:xfrm>
        </p:spPr>
        <p:txBody>
          <a:bodyPr/>
          <a:lstStyle/>
          <a:p>
            <a:pPr eaLnBrk="1" hangingPunct="1">
              <a:lnSpc>
                <a:spcPct val="90000"/>
              </a:lnSpc>
              <a:buFont typeface="Wingdings 2" panose="05020102010507070707" pitchFamily="18" charset="2"/>
              <a:buNone/>
            </a:pPr>
            <a:endParaRPr lang="en-US" altLang="en-US" sz="2400" dirty="0"/>
          </a:p>
          <a:p>
            <a:pPr eaLnBrk="1" hangingPunct="1">
              <a:lnSpc>
                <a:spcPct val="90000"/>
              </a:lnSpc>
              <a:buFont typeface="Wingdings 2" panose="05020102010507070707" pitchFamily="18" charset="2"/>
              <a:buNone/>
            </a:pPr>
            <a:endParaRPr lang="en-US" altLang="en-US" sz="2400" dirty="0">
              <a:latin typeface="Times New Roman" panose="02020603050405020304" pitchFamily="18" charset="0"/>
              <a:cs typeface="Times New Roman" panose="02020603050405020304" pitchFamily="18" charset="0"/>
            </a:endParaRPr>
          </a:p>
        </p:txBody>
      </p:sp>
      <p:sp>
        <p:nvSpPr>
          <p:cNvPr id="14339" name="Content Placeholder 2"/>
          <p:cNvSpPr>
            <a:spLocks/>
          </p:cNvSpPr>
          <p:nvPr/>
        </p:nvSpPr>
        <p:spPr bwMode="auto">
          <a:xfrm>
            <a:off x="880534" y="2276475"/>
            <a:ext cx="1014871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257300" lvl="2" indent="-342900">
              <a:spcBef>
                <a:spcPct val="20000"/>
              </a:spcBef>
              <a:buClr>
                <a:schemeClr val="accent3"/>
              </a:buClr>
              <a:buSzPct val="7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Following options are available for </a:t>
            </a:r>
            <a:r>
              <a:rPr lang="en-US" sz="2000" b="1" dirty="0">
                <a:latin typeface="Arial" panose="020B0604020202020204" pitchFamily="34" charset="0"/>
                <a:cs typeface="Arial" panose="020B0604020202020204" pitchFamily="34" charset="0"/>
              </a:rPr>
              <a:t>the </a:t>
            </a:r>
            <a:r>
              <a:rPr lang="en-US" sz="2000" b="1" dirty="0" smtClean="0">
                <a:latin typeface="Arial" panose="020B0604020202020204" pitchFamily="34" charset="0"/>
                <a:cs typeface="Arial" panose="020B0604020202020204" pitchFamily="34" charset="0"/>
              </a:rPr>
              <a:t>4T1</a:t>
            </a:r>
            <a:r>
              <a:rPr lang="en-US" sz="2000" b="1" dirty="0">
                <a:latin typeface="Arial" panose="020B0604020202020204" pitchFamily="34" charset="0"/>
                <a:cs typeface="Arial" panose="020B0604020202020204" pitchFamily="34" charset="0"/>
              </a:rPr>
              <a:t> xenograft </a:t>
            </a:r>
            <a:r>
              <a:rPr lang="en-US" sz="2000" b="1" dirty="0" smtClean="0">
                <a:latin typeface="Arial" panose="020B0604020202020204" pitchFamily="34" charset="0"/>
                <a:cs typeface="Arial" panose="020B0604020202020204" pitchFamily="34" charset="0"/>
              </a:rPr>
              <a:t>model:</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4T1 </a:t>
            </a:r>
            <a:r>
              <a:rPr lang="en-US" sz="1700" dirty="0" smtClean="0">
                <a:latin typeface="Arial" panose="020B0604020202020204" pitchFamily="34" charset="0"/>
                <a:cs typeface="Arial" panose="020B0604020202020204" pitchFamily="34" charset="0"/>
              </a:rPr>
              <a:t>Tumor </a:t>
            </a:r>
            <a:r>
              <a:rPr lang="en-US" sz="1700" dirty="0" smtClean="0">
                <a:latin typeface="Arial" panose="020B0604020202020204" pitchFamily="34" charset="0"/>
                <a:cs typeface="Arial" panose="020B0604020202020204" pitchFamily="34" charset="0"/>
              </a:rPr>
              <a:t>Growth </a:t>
            </a:r>
            <a:r>
              <a:rPr lang="en-US" sz="1700" dirty="0">
                <a:latin typeface="Arial" panose="020B0604020202020204" pitchFamily="34" charset="0"/>
                <a:cs typeface="Arial" panose="020B0604020202020204" pitchFamily="34" charset="0"/>
              </a:rPr>
              <a:t>Delay (TGD; </a:t>
            </a:r>
            <a:r>
              <a:rPr lang="en-US" sz="1700" dirty="0" smtClean="0">
                <a:latin typeface="Arial" panose="020B0604020202020204" pitchFamily="34" charset="0"/>
                <a:cs typeface="Arial" panose="020B0604020202020204" pitchFamily="34" charset="0"/>
              </a:rPr>
              <a:t>latency)</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4T1</a:t>
            </a:r>
            <a:r>
              <a:rPr lang="en-US" sz="1700" dirty="0" smtClean="0">
                <a:latin typeface="Arial" panose="020B0604020202020204" pitchFamily="34" charset="0"/>
                <a:cs typeface="Arial" panose="020B0604020202020204" pitchFamily="34" charset="0"/>
              </a:rPr>
              <a:t> Tumor </a:t>
            </a:r>
            <a:r>
              <a:rPr lang="en-US" sz="1700" dirty="0">
                <a:latin typeface="Arial" panose="020B0604020202020204" pitchFamily="34" charset="0"/>
                <a:cs typeface="Arial" panose="020B0604020202020204" pitchFamily="34" charset="0"/>
              </a:rPr>
              <a:t>Growth Inhibition (TGI)</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Dosing </a:t>
            </a:r>
            <a:r>
              <a:rPr lang="en-US" sz="1700" dirty="0">
                <a:latin typeface="Arial" panose="020B0604020202020204" pitchFamily="34" charset="0"/>
                <a:cs typeface="Arial" panose="020B0604020202020204" pitchFamily="34" charset="0"/>
              </a:rPr>
              <a:t>frequency and duration of dose administration</a:t>
            </a:r>
          </a:p>
          <a:p>
            <a:pPr marL="285750" indent="-285750" fontAlgn="base">
              <a:buClr>
                <a:schemeClr val="accent2"/>
              </a:buClr>
              <a:buFont typeface="Wingdings" panose="05000000000000000000" pitchFamily="2" charset="2"/>
              <a:buChar char="Ø"/>
            </a:pPr>
            <a:r>
              <a:rPr lang="en-US" sz="1700" dirty="0" smtClean="0">
                <a:latin typeface="Arial" panose="020B0604020202020204" pitchFamily="34" charset="0"/>
                <a:cs typeface="Arial" panose="020B0604020202020204" pitchFamily="34" charset="0"/>
              </a:rPr>
              <a:t>4T1</a:t>
            </a: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tumor immunohistochemistry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Alternative cell engraftment sites (</a:t>
            </a:r>
            <a:r>
              <a:rPr lang="en-US" sz="1700" dirty="0" err="1">
                <a:latin typeface="Arial" panose="020B0604020202020204" pitchFamily="34" charset="0"/>
                <a:cs typeface="Arial" panose="020B0604020202020204" pitchFamily="34" charset="0"/>
              </a:rPr>
              <a:t>orthotopic</a:t>
            </a:r>
            <a:r>
              <a:rPr lang="en-US" sz="1700" dirty="0">
                <a:latin typeface="Arial" panose="020B0604020202020204" pitchFamily="34" charset="0"/>
                <a:cs typeface="Arial" panose="020B0604020202020204" pitchFamily="34" charset="0"/>
              </a:rPr>
              <a:t> transplantation, tail vein injection and left ventricular injection for metastasis studies, injection into the mammary fat pad, intraperitoneal injection)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Blood chemistry analysis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Toxicity and survival (optional: performing a broad health observation program)</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Gross necropsies and histopathology</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Positive control group employing cyclophosphamide, at a dosage of 50 mg/kg administered by intramuscular injection to the control group daily for the study duration</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Lipid distribution and metabolic assays</a:t>
            </a:r>
          </a:p>
          <a:p>
            <a:pPr marL="285750" indent="-285750" fontAlgn="base">
              <a:buClr>
                <a:schemeClr val="accent2"/>
              </a:buClr>
              <a:buFont typeface="Wingdings" panose="05000000000000000000" pitchFamily="2" charset="2"/>
              <a:buChar char="Ø"/>
            </a:pPr>
            <a:r>
              <a:rPr lang="en-US" sz="1700" dirty="0">
                <a:latin typeface="Arial" panose="020B0604020202020204" pitchFamily="34" charset="0"/>
                <a:cs typeface="Arial" panose="020B0604020202020204" pitchFamily="34" charset="0"/>
              </a:rPr>
              <a:t>Imaging studies: Fluorescence-based whole body imaging, MRI</a:t>
            </a:r>
          </a:p>
          <a:p>
            <a:pPr marL="1200150" lvl="2" indent="-285750">
              <a:spcBef>
                <a:spcPct val="20000"/>
              </a:spcBef>
              <a:buClr>
                <a:schemeClr val="accent3"/>
              </a:buClr>
              <a:buSzPct val="70000"/>
              <a:buFont typeface="Wingdings" pitchFamily="2" charset="2"/>
              <a:buChar char="Ø"/>
              <a:defRPr/>
            </a:pPr>
            <a:endParaRPr lang="en-US" altLang="en-US" sz="2000" dirty="0">
              <a:latin typeface="Arial" charset="0"/>
              <a:cs typeface="Times New Roman" pitchFamily="18" charset="0"/>
            </a:endParaRPr>
          </a:p>
        </p:txBody>
      </p:sp>
      <p:sp>
        <p:nvSpPr>
          <p:cNvPr id="23558"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pic>
        <p:nvPicPr>
          <p:cNvPr id="2355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4"/>
          <p:cNvSpPr txBox="1">
            <a:spLocks noChangeArrowheads="1"/>
          </p:cNvSpPr>
          <p:nvPr/>
        </p:nvSpPr>
        <p:spPr bwMode="auto">
          <a:xfrm>
            <a:off x="1535289" y="1698625"/>
            <a:ext cx="81040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Bef>
                <a:spcPct val="50000"/>
              </a:spcBef>
              <a:buClr>
                <a:schemeClr val="accent3"/>
              </a:buClr>
              <a:buFont typeface="Wingdings" pitchFamily="2" charset="2"/>
              <a:buChar char="Ø"/>
              <a:defRPr/>
            </a:pPr>
            <a:r>
              <a:rPr lang="en-US" altLang="en-US" sz="3200" b="1" dirty="0" smtClean="0">
                <a:ea typeface="MS PGothic" pitchFamily="34" charset="-128"/>
              </a:rPr>
              <a:t>4T1 </a:t>
            </a:r>
            <a:r>
              <a:rPr lang="en-US" altLang="en-US" sz="3200" b="1" dirty="0">
                <a:ea typeface="MS PGothic" pitchFamily="34" charset="-128"/>
              </a:rPr>
              <a:t>Xenograft </a:t>
            </a:r>
            <a:r>
              <a:rPr lang="en-US" altLang="en-US" sz="3200" b="1" dirty="0" smtClean="0">
                <a:ea typeface="MS PGothic" pitchFamily="34" charset="-128"/>
              </a:rPr>
              <a:t>Model</a:t>
            </a:r>
            <a:endParaRPr lang="en-US" altLang="en-US" sz="2200" b="1" dirty="0">
              <a:ea typeface="MS PGothic" pitchFamily="34" charset="-128"/>
            </a:endParaRPr>
          </a:p>
        </p:txBody>
      </p:sp>
      <p:sp>
        <p:nvSpPr>
          <p:cNvPr id="23561" name="TextBox 15"/>
          <p:cNvSpPr txBox="1">
            <a:spLocks noChangeArrowheads="1"/>
          </p:cNvSpPr>
          <p:nvPr/>
        </p:nvSpPr>
        <p:spPr bwMode="auto">
          <a:xfrm>
            <a:off x="1722438" y="1268414"/>
            <a:ext cx="75422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i="1"/>
              <a:t>Services &gt; In Vivo Xenograft Services</a:t>
            </a:r>
          </a:p>
        </p:txBody>
      </p:sp>
      <p:grpSp>
        <p:nvGrpSpPr>
          <p:cNvPr id="23562" name="Group 1"/>
          <p:cNvGrpSpPr>
            <a:grpSpLocks/>
          </p:cNvGrpSpPr>
          <p:nvPr/>
        </p:nvGrpSpPr>
        <p:grpSpPr bwMode="auto">
          <a:xfrm>
            <a:off x="2287588" y="6210300"/>
            <a:ext cx="7543800" cy="609600"/>
            <a:chOff x="762794" y="6210300"/>
            <a:chExt cx="7543800" cy="609600"/>
          </a:xfrm>
        </p:grpSpPr>
        <p:sp>
          <p:nvSpPr>
            <p:cNvPr id="23564"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356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9619228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4"/>
          <p:cNvSpPr>
            <a:spLocks noGrp="1"/>
          </p:cNvSpPr>
          <p:nvPr>
            <p:ph idx="4294967295"/>
          </p:nvPr>
        </p:nvSpPr>
        <p:spPr>
          <a:xfrm>
            <a:off x="835378" y="2438400"/>
            <a:ext cx="5746044" cy="2892425"/>
          </a:xfrm>
        </p:spPr>
        <p:txBody>
          <a:bodyPr/>
          <a:lstStyle/>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team of scientists carries extensive experience in Xenograft model </a:t>
            </a:r>
            <a:r>
              <a:rPr lang="en-US" altLang="en-US" sz="2000" dirty="0" smtClean="0">
                <a:latin typeface="Arial" panose="020B0604020202020204" pitchFamily="34" charset="0"/>
                <a:cs typeface="Arial" panose="020B0604020202020204" pitchFamily="34" charset="0"/>
              </a:rPr>
              <a:t>research.</a:t>
            </a:r>
            <a:endParaRPr lang="en-US" altLang="en-US" sz="2000" dirty="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is compliant as a Good Laboratory Practices (GLP) environment, which is required by the FDA for pre-clinical research.</a:t>
            </a:r>
          </a:p>
          <a:p>
            <a:pPr eaLnBrk="1" hangingPunct="1">
              <a:buFont typeface="Wingdings" panose="05000000000000000000" pitchFamily="2" charset="2"/>
              <a:buChar char="Ø"/>
            </a:pPr>
            <a:r>
              <a:rPr lang="en-US" altLang="en-US" sz="2000" dirty="0">
                <a:latin typeface="Arial" panose="020B0604020202020204" pitchFamily="34" charset="0"/>
                <a:cs typeface="Arial" panose="020B0604020202020204" pitchFamily="34" charset="0"/>
              </a:rPr>
              <a:t>Our </a:t>
            </a:r>
            <a:r>
              <a:rPr lang="en-US" altLang="en-US" sz="2000" dirty="0" err="1">
                <a:latin typeface="Arial" panose="020B0604020202020204" pitchFamily="34" charset="0"/>
                <a:cs typeface="Arial" panose="020B0604020202020204" pitchFamily="34" charset="0"/>
              </a:rPr>
              <a:t>Altogen</a:t>
            </a:r>
            <a:r>
              <a:rPr lang="en-US" altLang="en-US" sz="2000" dirty="0">
                <a:latin typeface="Arial" panose="020B0604020202020204" pitchFamily="34" charset="0"/>
                <a:cs typeface="Arial" panose="020B0604020202020204" pitchFamily="34" charset="0"/>
              </a:rPr>
              <a:t> Labs’ Xenograft services are extensive, rigorous, and flexible.</a:t>
            </a:r>
          </a:p>
        </p:txBody>
      </p:sp>
      <p:pic>
        <p:nvPicPr>
          <p:cNvPr id="29699" name="Picture 6" descr="altogen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11339" y="309563"/>
            <a:ext cx="15589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itle 1"/>
          <p:cNvSpPr txBox="1">
            <a:spLocks/>
          </p:cNvSpPr>
          <p:nvPr/>
        </p:nvSpPr>
        <p:spPr bwMode="auto">
          <a:xfrm>
            <a:off x="3648075" y="692150"/>
            <a:ext cx="7200900"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b="1" i="1">
                <a:cs typeface="Arial" panose="020B0604020202020204" pitchFamily="34" charset="0"/>
              </a:rPr>
              <a:t>Provider of Global Contract Research Services</a:t>
            </a:r>
            <a:r>
              <a:rPr lang="en-US" altLang="en-US" sz="1400" b="1" i="1">
                <a:solidFill>
                  <a:srgbClr val="61C6D1"/>
                </a:solidFill>
                <a:cs typeface="Arial" panose="020B0604020202020204" pitchFamily="34" charset="0"/>
              </a:rPr>
              <a:t/>
            </a:r>
            <a:br>
              <a:rPr lang="en-US" altLang="en-US" sz="1400" b="1" i="1">
                <a:solidFill>
                  <a:srgbClr val="61C6D1"/>
                </a:solidFill>
                <a:cs typeface="Arial" panose="020B0604020202020204" pitchFamily="34" charset="0"/>
              </a:rPr>
            </a:br>
            <a:r>
              <a:rPr lang="en-US" altLang="en-US" sz="1400" b="1" i="1">
                <a:solidFill>
                  <a:srgbClr val="61C6D1"/>
                </a:solidFill>
                <a:cs typeface="Arial" panose="020B0604020202020204" pitchFamily="34" charset="0"/>
              </a:rPr>
              <a:t> Accelerating Preclinical Research, Drug Discovery &amp; Therapeutics</a:t>
            </a:r>
            <a:endParaRPr lang="en-US" altLang="en-US" sz="1400" b="1">
              <a:solidFill>
                <a:srgbClr val="61C6D1"/>
              </a:solidFill>
              <a:cs typeface="Arial" panose="020B0604020202020204" pitchFamily="34" charset="0"/>
            </a:endParaRPr>
          </a:p>
        </p:txBody>
      </p:sp>
      <p:sp>
        <p:nvSpPr>
          <p:cNvPr id="29701" name="TextBox 7"/>
          <p:cNvSpPr txBox="1">
            <a:spLocks noChangeArrowheads="1"/>
          </p:cNvSpPr>
          <p:nvPr/>
        </p:nvSpPr>
        <p:spPr bwMode="auto">
          <a:xfrm>
            <a:off x="1774826" y="1371600"/>
            <a:ext cx="745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cs typeface="Arial" panose="020B0604020202020204" pitchFamily="34" charset="0"/>
              </a:rPr>
              <a:t>Services &gt; In Vivo Xenograft Services</a:t>
            </a:r>
          </a:p>
        </p:txBody>
      </p:sp>
      <p:grpSp>
        <p:nvGrpSpPr>
          <p:cNvPr id="29702" name="Group 8"/>
          <p:cNvGrpSpPr>
            <a:grpSpLocks/>
          </p:cNvGrpSpPr>
          <p:nvPr/>
        </p:nvGrpSpPr>
        <p:grpSpPr bwMode="auto">
          <a:xfrm>
            <a:off x="2287588" y="6172200"/>
            <a:ext cx="7543800" cy="609600"/>
            <a:chOff x="762794" y="6210300"/>
            <a:chExt cx="7543800" cy="609600"/>
          </a:xfrm>
        </p:grpSpPr>
        <p:sp>
          <p:nvSpPr>
            <p:cNvPr id="29706" name="Rectangle 13"/>
            <p:cNvSpPr>
              <a:spLocks noChangeArrowheads="1"/>
            </p:cNvSpPr>
            <p:nvPr/>
          </p:nvSpPr>
          <p:spPr bwMode="auto">
            <a:xfrm>
              <a:off x="762794" y="6253163"/>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solidFill>
                    <a:srgbClr val="000000"/>
                  </a:solidFill>
                  <a:ea typeface="MS PGothic" panose="020B0600070205080204" pitchFamily="34" charset="-128"/>
                </a:rPr>
                <a:t>Altogen Labs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11200 Manchaca Road #203</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Austin</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en-US" altLang="en-US" sz="1400" b="1">
                  <a:solidFill>
                    <a:srgbClr val="000000"/>
                  </a:solidFill>
                  <a:ea typeface="MS PGothic" panose="020B0600070205080204" pitchFamily="34" charset="-128"/>
                  <a:sym typeface="Wingdings" panose="05000000000000000000" pitchFamily="2" charset="2"/>
                </a:rPr>
                <a:t>TX</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a:t>
              </a:r>
              <a:r>
                <a:rPr lang="pl-PL" altLang="en-US" sz="1400" b="1">
                  <a:solidFill>
                    <a:srgbClr val="000000"/>
                  </a:solidFill>
                  <a:ea typeface="MS PGothic" panose="020B0600070205080204" pitchFamily="34" charset="-128"/>
                </a:rPr>
                <a:t>7</a:t>
              </a:r>
              <a:r>
                <a:rPr lang="en-US" altLang="en-US" sz="1400" b="1">
                  <a:solidFill>
                    <a:srgbClr val="000000"/>
                  </a:solidFill>
                  <a:ea typeface="MS PGothic" panose="020B0600070205080204" pitchFamily="34" charset="-128"/>
                </a:rPr>
                <a:t>8748</a:t>
              </a:r>
              <a:r>
                <a:rPr lang="pl-PL" altLang="en-US" sz="1400" b="1">
                  <a:solidFill>
                    <a:srgbClr val="000000"/>
                  </a:solidFill>
                  <a:ea typeface="MS PGothic" panose="020B0600070205080204" pitchFamily="34" charset="-128"/>
                </a:rPr>
                <a:t> </a:t>
              </a:r>
              <a:r>
                <a:rPr lang="en-US" altLang="en-US" sz="1400" b="1">
                  <a:solidFill>
                    <a:srgbClr val="000000"/>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000000"/>
                  </a:solidFill>
                  <a:ea typeface="MS PGothic" panose="020B0600070205080204" pitchFamily="34" charset="-128"/>
                  <a:sym typeface="Wingdings" panose="05000000000000000000" pitchFamily="2" charset="2"/>
                </a:rPr>
                <a:t> U</a:t>
              </a:r>
              <a:r>
                <a:rPr lang="pl-PL" altLang="en-US" sz="1400" b="1">
                  <a:solidFill>
                    <a:srgbClr val="000000"/>
                  </a:solidFill>
                  <a:ea typeface="MS PGothic" panose="020B0600070205080204" pitchFamily="34" charset="-128"/>
                </a:rPr>
                <a:t>SA</a:t>
              </a:r>
              <a:endParaRPr lang="pl-PL" altLang="en-US" sz="1400">
                <a:solidFill>
                  <a:srgbClr val="000000"/>
                </a:solidFill>
                <a:ea typeface="MS PGothic" panose="020B0600070205080204" pitchFamily="34" charset="-128"/>
              </a:endParaRPr>
            </a:p>
            <a:p>
              <a:pPr algn="ctr"/>
              <a:r>
                <a:rPr lang="pl-PL" altLang="en-US" sz="1400" b="1">
                  <a:solidFill>
                    <a:srgbClr val="21B2C9"/>
                  </a:solidFill>
                  <a:ea typeface="MS PGothic" panose="020B0600070205080204" pitchFamily="34" charset="-128"/>
                </a:rPr>
                <a:t>Telephone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pl-PL" altLang="en-US" sz="1400" b="1">
                  <a:solidFill>
                    <a:srgbClr val="21B2C9"/>
                  </a:solidFill>
                  <a:ea typeface="MS PGothic" panose="020B0600070205080204" pitchFamily="34" charset="-128"/>
                  <a:sym typeface="Wingdings" panose="05000000000000000000" pitchFamily="2" charset="2"/>
                </a:rPr>
                <a:t> </a:t>
              </a:r>
              <a:r>
                <a:rPr lang="en-US" altLang="en-US" sz="1400" b="1">
                  <a:solidFill>
                    <a:srgbClr val="21B2C9"/>
                  </a:solidFill>
                  <a:ea typeface="MS PGothic" panose="020B0600070205080204" pitchFamily="34" charset="-128"/>
                  <a:sym typeface="Wingdings" panose="05000000000000000000" pitchFamily="2" charset="2"/>
                </a:rPr>
                <a:t>512</a:t>
              </a:r>
              <a:r>
                <a:rPr lang="pl-PL" altLang="en-US" sz="1400" b="1">
                  <a:solidFill>
                    <a:srgbClr val="21B2C9"/>
                  </a:solidFill>
                  <a:ea typeface="MS PGothic" panose="020B0600070205080204" pitchFamily="34" charset="-128"/>
                </a:rPr>
                <a:t> </a:t>
              </a:r>
              <a:r>
                <a:rPr lang="en-US" altLang="en-US" sz="1400" b="1">
                  <a:solidFill>
                    <a:srgbClr val="21B2C9"/>
                  </a:solidFill>
                  <a:ea typeface="MS PGothic" panose="020B0600070205080204" pitchFamily="34" charset="-128"/>
                </a:rPr>
                <a:t>433</a:t>
              </a:r>
              <a:r>
                <a:rPr lang="pl-PL" altLang="en-US" sz="1400" b="1">
                  <a:solidFill>
                    <a:srgbClr val="21B2C9"/>
                  </a:solidFill>
                  <a:ea typeface="MS PGothic" panose="020B0600070205080204" pitchFamily="34" charset="-128"/>
                </a:rPr>
                <a:t> 61</a:t>
              </a:r>
              <a:r>
                <a:rPr lang="en-US" altLang="en-US" sz="1400" b="1">
                  <a:solidFill>
                    <a:srgbClr val="21B2C9"/>
                  </a:solidFill>
                  <a:ea typeface="MS PGothic" panose="020B0600070205080204" pitchFamily="34" charset="-128"/>
                </a:rPr>
                <a:t>77</a:t>
              </a:r>
              <a:r>
                <a:rPr lang="pl-PL" altLang="en-US" sz="1400" b="1">
                  <a:solidFill>
                    <a:srgbClr val="21B2C9"/>
                  </a:solidFill>
                  <a:ea typeface="MS PGothic" panose="020B0600070205080204" pitchFamily="34" charset="-128"/>
                </a:rPr>
                <a:t>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email </a:t>
              </a:r>
              <a:r>
                <a:rPr lang="en-US" altLang="en-US" sz="1400" b="1">
                  <a:solidFill>
                    <a:srgbClr val="21B2C9"/>
                  </a:solidFill>
                  <a:latin typeface="Wingdings" panose="05000000000000000000" pitchFamily="2" charset="2"/>
                  <a:ea typeface="MS PGothic" panose="020B0600070205080204" pitchFamily="34" charset="-128"/>
                  <a:sym typeface="Wingdings" panose="05000000000000000000" pitchFamily="2" charset="2"/>
                </a:rPr>
                <a:t></a:t>
              </a:r>
              <a:r>
                <a:rPr lang="en-US" altLang="en-US" sz="1400" b="1">
                  <a:solidFill>
                    <a:srgbClr val="21B2C9"/>
                  </a:solidFill>
                  <a:ea typeface="MS PGothic" panose="020B0600070205080204" pitchFamily="34" charset="-128"/>
                  <a:sym typeface="Wingdings" panose="05000000000000000000" pitchFamily="2" charset="2"/>
                </a:rPr>
                <a:t> info@altogenlabs.com</a:t>
              </a:r>
              <a:endParaRPr lang="pl-PL" altLang="en-US" sz="1400">
                <a:solidFill>
                  <a:srgbClr val="21B2C9"/>
                </a:solidFill>
                <a:ea typeface="MS PGothic" panose="020B0600070205080204" pitchFamily="34" charset="-128"/>
              </a:endParaRPr>
            </a:p>
          </p:txBody>
        </p:sp>
        <p:pic>
          <p:nvPicPr>
            <p:cNvPr id="2970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6210300"/>
              <a:ext cx="611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3" name="TextBox 1"/>
          <p:cNvSpPr txBox="1">
            <a:spLocks noChangeArrowheads="1"/>
          </p:cNvSpPr>
          <p:nvPr/>
        </p:nvSpPr>
        <p:spPr bwMode="auto">
          <a:xfrm>
            <a:off x="1676400" y="5373688"/>
            <a:ext cx="87630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i="1">
                <a:cs typeface="Arial" panose="020B0604020202020204" pitchFamily="34" charset="0"/>
              </a:rPr>
              <a:t>Contact us to discuss Xenograft model </a:t>
            </a:r>
            <a:r>
              <a:rPr lang="en-US" altLang="en-US" sz="2000" b="1" i="1" u="sng">
                <a:cs typeface="Arial" panose="020B0604020202020204" pitchFamily="34" charset="0"/>
              </a:rPr>
              <a:t>details</a:t>
            </a:r>
            <a:r>
              <a:rPr lang="en-US" altLang="en-US" sz="2000" b="1" i="1">
                <a:cs typeface="Arial" panose="020B0604020202020204" pitchFamily="34" charset="0"/>
              </a:rPr>
              <a:t>, </a:t>
            </a:r>
            <a:r>
              <a:rPr lang="en-US" altLang="en-US" sz="2000" b="1" i="1" u="sng">
                <a:cs typeface="Arial" panose="020B0604020202020204" pitchFamily="34" charset="0"/>
              </a:rPr>
              <a:t>timeline estimates</a:t>
            </a:r>
            <a:r>
              <a:rPr lang="en-US" altLang="en-US" sz="2000" b="1" i="1">
                <a:cs typeface="Arial" panose="020B0604020202020204" pitchFamily="34" charset="0"/>
              </a:rPr>
              <a:t>, and </a:t>
            </a:r>
            <a:r>
              <a:rPr lang="en-US" altLang="en-US" sz="2000" b="1" i="1" u="sng">
                <a:cs typeface="Arial" panose="020B0604020202020204" pitchFamily="34" charset="0"/>
              </a:rPr>
              <a:t>price quotes!</a:t>
            </a:r>
          </a:p>
          <a:p>
            <a:endParaRPr lang="en-US" altLang="en-US">
              <a:cs typeface="Arial" panose="020B0604020202020204" pitchFamily="34" charset="0"/>
            </a:endParaRPr>
          </a:p>
        </p:txBody>
      </p:sp>
      <p:sp>
        <p:nvSpPr>
          <p:cNvPr id="3" name="TextBox 2"/>
          <p:cNvSpPr txBox="1"/>
          <p:nvPr/>
        </p:nvSpPr>
        <p:spPr>
          <a:xfrm>
            <a:off x="7464425" y="4221163"/>
            <a:ext cx="2794000" cy="900112"/>
          </a:xfrm>
          <a:prstGeom prst="rect">
            <a:avLst/>
          </a:prstGeom>
          <a:noFill/>
        </p:spPr>
        <p:txBody>
          <a:bodyPr>
            <a:spAutoFit/>
          </a:bodyPr>
          <a:lstStyle/>
          <a:p>
            <a:pPr>
              <a:defRPr/>
            </a:pPr>
            <a:r>
              <a:rPr lang="en-US" sz="1400" dirty="0" err="1">
                <a:latin typeface="Arial Black" pitchFamily="34" charset="0"/>
              </a:rPr>
              <a:t>Altogen</a:t>
            </a:r>
            <a:r>
              <a:rPr lang="en-US" sz="1400" dirty="0">
                <a:latin typeface="Arial Black" pitchFamily="34" charset="0"/>
              </a:rPr>
              <a:t> Labs can partner with you for any Xenograft research project.</a:t>
            </a:r>
          </a:p>
          <a:p>
            <a:pPr>
              <a:defRPr/>
            </a:pPr>
            <a:r>
              <a:rPr lang="en-US" sz="1050" dirty="0">
                <a:latin typeface="Arial" charset="0"/>
              </a:rPr>
              <a:t>Photo credit: wisegeek.com</a:t>
            </a:r>
          </a:p>
        </p:txBody>
      </p:sp>
      <p:pic>
        <p:nvPicPr>
          <p:cNvPr id="29705" name="Picture 1"/>
          <p:cNvPicPr>
            <a:picLocks noChangeAspect="1"/>
          </p:cNvPicPr>
          <p:nvPr/>
        </p:nvPicPr>
        <p:blipFill>
          <a:blip r:embed="rId5" cstate="print">
            <a:extLst>
              <a:ext uri="{28A0092B-C50C-407E-A947-70E740481C1C}">
                <a14:useLocalDpi xmlns:a14="http://schemas.microsoft.com/office/drawing/2010/main" val="0"/>
              </a:ext>
            </a:extLst>
          </a:blip>
          <a:srcRect r="13414" b="7764"/>
          <a:stretch>
            <a:fillRect/>
          </a:stretch>
        </p:blipFill>
        <p:spPr bwMode="auto">
          <a:xfrm>
            <a:off x="7535864" y="2363789"/>
            <a:ext cx="2619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11339" y="1854200"/>
            <a:ext cx="5653085" cy="584775"/>
          </a:xfrm>
          <a:prstGeom prst="rect">
            <a:avLst/>
          </a:prstGeom>
          <a:noFill/>
        </p:spPr>
        <p:txBody>
          <a:bodyPr wrap="square" rtlCol="0">
            <a:spAutoFit/>
          </a:bodyPr>
          <a:lstStyle/>
          <a:p>
            <a:pPr marL="342900" indent="-342900">
              <a:spcBef>
                <a:spcPct val="50000"/>
              </a:spcBef>
              <a:buClr>
                <a:schemeClr val="accent3"/>
              </a:buClr>
              <a:buFont typeface="Wingdings" pitchFamily="2" charset="2"/>
              <a:buChar char="Ø"/>
              <a:defRPr/>
            </a:pPr>
            <a:r>
              <a:rPr lang="en-US" altLang="en-US" sz="3200" b="1" dirty="0" smtClean="0">
                <a:latin typeface="Arial" panose="020B0604020202020204" pitchFamily="34" charset="0"/>
                <a:cs typeface="Arial" panose="020B0604020202020204" pitchFamily="34" charset="0"/>
              </a:rPr>
              <a:t>4T1</a:t>
            </a:r>
            <a:r>
              <a:rPr lang="en-US" altLang="en-US" sz="3200" b="1" dirty="0" smtClean="0">
                <a:latin typeface="Arial" panose="020B0604020202020204" pitchFamily="34" charset="0"/>
                <a:ea typeface="MS PGothic" pitchFamily="34" charset="-128"/>
                <a:cs typeface="Arial" panose="020B0604020202020204" pitchFamily="34" charset="0"/>
              </a:rPr>
              <a:t> </a:t>
            </a:r>
            <a:r>
              <a:rPr lang="en-US" altLang="en-US" sz="3200" b="1" dirty="0">
                <a:latin typeface="Arial" panose="020B0604020202020204" pitchFamily="34" charset="0"/>
                <a:ea typeface="MS PGothic" pitchFamily="34" charset="-128"/>
                <a:cs typeface="Arial" panose="020B0604020202020204" pitchFamily="34" charset="0"/>
              </a:rPr>
              <a:t>Xenograft Model</a:t>
            </a:r>
          </a:p>
        </p:txBody>
      </p:sp>
    </p:spTree>
    <p:extLst>
      <p:ext uri="{BB962C8B-B14F-4D97-AF65-F5344CB8AC3E}">
        <p14:creationId xmlns:p14="http://schemas.microsoft.com/office/powerpoint/2010/main" val="3350142551"/>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9B837493-7EA7-4DAA-B380-5CC98F0A51AA}" vid="{87B4CE05-0FB5-47BD-A166-B73C520EACC5}"/>
    </a:ext>
  </a:extLst>
</a:theme>
</file>

<file path=ppt/theme/theme2.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201</TotalTime>
  <Words>628</Words>
  <Application>Microsoft Office PowerPoint</Application>
  <PresentationFormat>Widescreen</PresentationFormat>
  <Paragraphs>96</Paragraphs>
  <Slides>7</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MS PGothic</vt:lpstr>
      <vt:lpstr>Arial</vt:lpstr>
      <vt:lpstr>Arial Black</vt:lpstr>
      <vt:lpstr>Calibri</vt:lpstr>
      <vt:lpstr>Constantia</vt:lpstr>
      <vt:lpstr>Lucida Sans Unicode</vt:lpstr>
      <vt:lpstr>Times New Roman</vt:lpstr>
      <vt:lpstr>Verdana</vt:lpstr>
      <vt:lpstr>Wingdings</vt:lpstr>
      <vt:lpstr>Wingdings 2</vt:lpstr>
      <vt:lpstr>Wingdings 3</vt:lpstr>
      <vt:lpstr>Theme1</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Burlak</dc:creator>
  <cp:lastModifiedBy>Irina Burlak</cp:lastModifiedBy>
  <cp:revision>5</cp:revision>
  <dcterms:created xsi:type="dcterms:W3CDTF">2018-01-11T22:22:51Z</dcterms:created>
  <dcterms:modified xsi:type="dcterms:W3CDTF">2018-01-12T01:44:24Z</dcterms:modified>
</cp:coreProperties>
</file>