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7" r:id="rId2"/>
  </p:sldMasterIdLst>
  <p:notesMasterIdLst>
    <p:notesMasterId r:id="rId11"/>
  </p:notesMasterIdLst>
  <p:sldIdLst>
    <p:sldId id="272" r:id="rId3"/>
    <p:sldId id="278" r:id="rId4"/>
    <p:sldId id="281" r:id="rId5"/>
    <p:sldId id="282" r:id="rId6"/>
    <p:sldId id="284" r:id="rId7"/>
    <p:sldId id="286" r:id="rId8"/>
    <p:sldId id="285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89337" autoAdjust="0"/>
  </p:normalViewPr>
  <p:slideViewPr>
    <p:cSldViewPr>
      <p:cViewPr>
        <p:scale>
          <a:sx n="79" d="100"/>
          <a:sy n="79" d="100"/>
        </p:scale>
        <p:origin x="-164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B61D-8842-49CC-9E29-0BEBE72F97DE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D91AA9-5143-4E1C-8B50-910E5E304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334DBC-3379-41F7-8098-3F5B11072C4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BEF2C4-BE8D-4627-B8A9-433482DC3E8E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70C52B-01B3-4972-9535-6C5A356DA524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F563-1E20-4C8D-8BB3-435A414C3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2AFD-FD24-499A-9E27-8A59496B2B70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D334-9B18-4764-A69B-0E199BC73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F002-7F1C-483D-94B8-725284EC393D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E1C5-3C0C-4E83-9C9F-5BD1ACA1A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5048-95B3-4447-9B45-DEA02F91499A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8E0C-FCF6-49A6-AECD-218FF092D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994A-A7AC-41B3-BB56-1C43C2C82A20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2583-F152-4361-B0E2-21DD09919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88DC-8018-4CBC-B010-2A2602F71921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3B79-84B7-4859-8B38-28A3C5CD5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DF0C-08FC-471D-AAA7-BD0EADC6F8E9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ECA4-7DB2-4DAE-8198-7B02CB5F6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ABEB-2B0E-46AD-871D-71B0DF5FE93E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3586-7E8B-4DA4-BE85-4904DD5F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FA03-2114-4516-B169-DFDE20B13D38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A1B6-95E9-45A5-801B-CB143CE0B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0A22F-AF63-41A3-B8F1-BDD3660A5039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AFC6-3DB6-46BD-8318-F98FCC16E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36B4C-BF77-416A-8D81-D11AD65EC7EE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DDAF-BF89-48FC-BDA4-50D1065F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72A55-CAE5-4157-B74C-0DF89DD7DCDA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4362-F891-4E4D-8ED8-89F5E3773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2B899-0D76-47E3-A83A-BA7C07E78FE5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8AE-86F6-482D-A4D7-F1636C75E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53FD0B-6173-459F-8DC0-D81B267226C3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2824-E85A-4D4F-9023-C9804971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81C4-0C87-47AD-A257-4BB8BC6AEFEF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66DECEE-DDB8-4D87-8D74-1F3EFBA69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4930-67B2-4165-A8C4-2A2D51C1D57A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CB5E-1482-4F36-A799-9C1AAD6A7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FE67-CD9F-465A-99D9-270884849F42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8F3C80D-9A1B-48D7-A78A-74F50798E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469D7A-7A3C-4D27-A45A-FD93B2489D18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F8682CB-0D79-48CD-8D38-7396C92DF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23FC1C9-07FA-4855-85AA-90E9FE13ECC4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96E9E743-FE48-4B36-A5E4-9C1C881A3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46" r:id="rId2"/>
    <p:sldLayoutId id="2147484061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62" r:id="rId9"/>
    <p:sldLayoutId id="2147484052" r:id="rId10"/>
    <p:sldLayoutId id="214748405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4294967295"/>
          </p:nvPr>
        </p:nvSpPr>
        <p:spPr>
          <a:xfrm>
            <a:off x="328613" y="2286000"/>
            <a:ext cx="5538787" cy="3011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b="1" dirty="0" smtClean="0">
                <a:latin typeface="Arial" charset="0"/>
                <a:cs typeface="Arial" charset="0"/>
              </a:rPr>
              <a:t>RNA Interference</a:t>
            </a:r>
          </a:p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Practical method of immense potential for regulating gene expression</a:t>
            </a:r>
          </a:p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Harnessing a natural cellular process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dsRNA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introduced to the cell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Cleaved and processed by Dicer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Incorporated into RNA-Induced Silencing Complex (RISC)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Target gene silenced by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endonuclease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activity of argonaute2</a:t>
            </a:r>
          </a:p>
          <a:p>
            <a:pPr eaLnBrk="1" hangingPunct="1"/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2291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37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12294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2297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22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116138"/>
            <a:ext cx="19097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5334000" y="5638800"/>
            <a:ext cx="3733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By Vossman - Own work, CC BY-SA 3.0, https://commons.wikimedia.org/w/index.php?curid=7115139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62088" y="1905000"/>
            <a:ext cx="2943225" cy="3886200"/>
          </a:xfrm>
        </p:spPr>
      </p:pic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13318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480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http://zimdarsgen564s14.weebly.com/rna-interference.html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4953000" y="2514600"/>
            <a:ext cx="3505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Introduction of </a:t>
            </a:r>
            <a:r>
              <a:rPr lang="en-US" dirty="0" err="1"/>
              <a:t>dsRNA</a:t>
            </a:r>
            <a:r>
              <a:rPr lang="en-US" dirty="0"/>
              <a:t> into the cell triggers cleavage by Dicer to yield </a:t>
            </a:r>
            <a:r>
              <a:rPr lang="en-US" dirty="0" err="1"/>
              <a:t>siRNAs</a:t>
            </a:r>
            <a:endParaRPr lang="en-US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RISC binds to, processes, incorporates </a:t>
            </a:r>
            <a:r>
              <a:rPr lang="en-US" dirty="0" err="1"/>
              <a:t>siRNA</a:t>
            </a:r>
            <a:endParaRPr lang="en-US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RISC uses </a:t>
            </a:r>
            <a:r>
              <a:rPr lang="en-US" dirty="0" err="1"/>
              <a:t>siRNA</a:t>
            </a:r>
            <a:r>
              <a:rPr lang="en-US" dirty="0"/>
              <a:t> to seek out complementary sequences and degraded them – silencing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lgorith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362200"/>
            <a:ext cx="2721428" cy="2667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24600" y="502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Rational </a:t>
            </a:r>
            <a:r>
              <a:rPr lang="en-US" dirty="0" err="1" smtClean="0">
                <a:latin typeface="Arial Black" pitchFamily="34" charset="0"/>
              </a:rPr>
              <a:t>RNAi</a:t>
            </a:r>
            <a:r>
              <a:rPr lang="en-US" dirty="0" smtClean="0">
                <a:latin typeface="Arial Black" pitchFamily="34" charset="0"/>
              </a:rPr>
              <a:t> Design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2055435"/>
            <a:ext cx="6629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Sequence Prediction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There are several algorithms presented to be  effective predictors of </a:t>
            </a:r>
            <a:r>
              <a:rPr lang="en-US" sz="2000" dirty="0" err="1" smtClean="0"/>
              <a:t>ribonucleotide</a:t>
            </a:r>
            <a:r>
              <a:rPr lang="en-US" sz="2000" dirty="0" smtClean="0"/>
              <a:t> sequences that can effectively knockdown target genes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However, empirical data demonstrates that </a:t>
            </a:r>
            <a:r>
              <a:rPr lang="en-US" sz="2000" b="1" dirty="0" smtClean="0">
                <a:solidFill>
                  <a:srgbClr val="FF0000"/>
                </a:solidFill>
              </a:rPr>
              <a:t>less than 30%</a:t>
            </a:r>
            <a:r>
              <a:rPr lang="en-US" sz="2000" b="1" dirty="0" smtClean="0"/>
              <a:t> </a:t>
            </a:r>
            <a:r>
              <a:rPr lang="en-US" sz="2000" dirty="0" smtClean="0"/>
              <a:t>of these predicted sequences achieve a high level of gene silencing in practice (&gt;80% knockdown of target mRNA)</a:t>
            </a:r>
          </a:p>
          <a:p>
            <a:pPr marL="806450" lvl="1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transfection</a:t>
            </a:r>
            <a:r>
              <a:rPr lang="en-US" dirty="0" smtClean="0"/>
              <a:t> of different cell lines will have an influence on these results as well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4834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Journal </a:t>
            </a:r>
            <a:r>
              <a:rPr lang="en-US" sz="1400" i="1" dirty="0"/>
              <a:t>of Biomedicine and Biotechnology</a:t>
            </a:r>
            <a:r>
              <a:rPr lang="en-US" sz="1400" dirty="0"/>
              <a:t> 2006 (2006): </a:t>
            </a:r>
            <a:r>
              <a:rPr lang="en-US" sz="1400" dirty="0" smtClean="0"/>
              <a:t>65052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rgbClr val="000000"/>
                  </a:solidFill>
                  <a:ea typeface="MS PGothic" pitchFamily="34" charset="-128"/>
                </a:rPr>
                <a:t>Altogen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Labs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 dirty="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2055435"/>
            <a:ext cx="426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Gene Silencing Services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err="1" smtClean="0"/>
              <a:t>Altogen</a:t>
            </a:r>
            <a:r>
              <a:rPr lang="en-US" sz="2000" dirty="0" smtClean="0"/>
              <a:t> Labs provides complete </a:t>
            </a:r>
            <a:r>
              <a:rPr lang="en-US" sz="2000" dirty="0" err="1" smtClean="0"/>
              <a:t>RNAi</a:t>
            </a:r>
            <a:r>
              <a:rPr lang="en-US" sz="2000" dirty="0" smtClean="0"/>
              <a:t> gene silencing services including:</a:t>
            </a:r>
          </a:p>
          <a:p>
            <a:pPr marL="806450" lvl="1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Design</a:t>
            </a:r>
          </a:p>
          <a:p>
            <a:pPr marL="806450" lvl="1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err="1" smtClean="0"/>
              <a:t>siRNA</a:t>
            </a:r>
            <a:r>
              <a:rPr lang="en-US" dirty="0" smtClean="0"/>
              <a:t> /</a:t>
            </a:r>
            <a:r>
              <a:rPr lang="en-US" dirty="0" err="1" smtClean="0"/>
              <a:t>shRNA</a:t>
            </a:r>
            <a:r>
              <a:rPr lang="en-US" dirty="0" smtClean="0"/>
              <a:t> synthesis</a:t>
            </a:r>
          </a:p>
          <a:p>
            <a:pPr marL="806450" lvl="1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Gene knockdown validation</a:t>
            </a:r>
          </a:p>
          <a:p>
            <a:pPr marL="806450" lvl="1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Quantification of reduction in mRNA and protein</a:t>
            </a:r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124200"/>
            <a:ext cx="2324100" cy="14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971800"/>
            <a:ext cx="23622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038600" y="4503003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Black" pitchFamily="34" charset="0"/>
              </a:rPr>
              <a:t>Post-</a:t>
            </a:r>
            <a:r>
              <a:rPr lang="en-US" sz="1200" dirty="0" err="1">
                <a:latin typeface="Arial Black" pitchFamily="34" charset="0"/>
              </a:rPr>
              <a:t>transfection</a:t>
            </a:r>
            <a:r>
              <a:rPr lang="en-US" sz="1200" dirty="0">
                <a:latin typeface="Arial Black" pitchFamily="34" charset="0"/>
              </a:rPr>
              <a:t> data displaying targeted knockdown of GAPD mRNA (RT-PCR, top) and protein expression (right) 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572000" y="2362200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HepG2 cells </a:t>
            </a:r>
            <a:r>
              <a:rPr lang="en-US" sz="1600" b="1" dirty="0" err="1"/>
              <a:t>transfected</a:t>
            </a:r>
            <a:r>
              <a:rPr lang="en-US" sz="1600" b="1" dirty="0"/>
              <a:t> with </a:t>
            </a:r>
            <a:r>
              <a:rPr lang="en-US" sz="1600" b="1" dirty="0" err="1"/>
              <a:t>siRNA</a:t>
            </a:r>
            <a:r>
              <a:rPr lang="en-US" sz="1600" b="1" dirty="0"/>
              <a:t> targeting</a:t>
            </a:r>
            <a:r>
              <a:rPr lang="en-US" sz="1600" dirty="0"/>
              <a:t>  </a:t>
            </a:r>
            <a:r>
              <a:rPr lang="en-US" sz="1600" b="1" dirty="0"/>
              <a:t>Glyceraldehyde-3-Phosphate </a:t>
            </a:r>
            <a:r>
              <a:rPr lang="en-US" sz="1600" b="1" dirty="0" err="1"/>
              <a:t>Dehydrogenase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rgbClr val="000000"/>
                  </a:solidFill>
                  <a:ea typeface="MS PGothic" pitchFamily="34" charset="-128"/>
                </a:rPr>
                <a:t>Altogen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Labs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 dirty="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1905000"/>
            <a:ext cx="5638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Gene Silencing Services Deliverables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The client only has to provide the gene name and accession number of the target gene 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err="1" smtClean="0"/>
              <a:t>Altogen</a:t>
            </a:r>
            <a:r>
              <a:rPr lang="en-US" sz="2000" dirty="0" smtClean="0"/>
              <a:t> Labs designs, synthesizes, HPLC Purifies, and anneals 5 different </a:t>
            </a:r>
            <a:r>
              <a:rPr lang="en-US" sz="2000" dirty="0" err="1" smtClean="0"/>
              <a:t>siRNA</a:t>
            </a:r>
            <a:r>
              <a:rPr lang="en-US" sz="2000" dirty="0" smtClean="0"/>
              <a:t> molecules targeting the gene of interest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2 of the 5 </a:t>
            </a:r>
            <a:r>
              <a:rPr lang="en-US" sz="2000" dirty="0" err="1" smtClean="0"/>
              <a:t>siRNA</a:t>
            </a:r>
            <a:r>
              <a:rPr lang="en-US" sz="2000" dirty="0" smtClean="0"/>
              <a:t> sequences are identified as the best silencers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We guarantee that these sequences empirically demonstrate at least 80% reduction in mRNA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17" name="Picture 16" descr="siRNA_design.gif"/>
          <p:cNvPicPr>
            <a:picLocks noChangeAspect="1"/>
          </p:cNvPicPr>
          <p:nvPr/>
        </p:nvPicPr>
        <p:blipFill>
          <a:blip r:embed="rId5"/>
          <a:srcRect b="24687"/>
          <a:stretch>
            <a:fillRect/>
          </a:stretch>
        </p:blipFill>
        <p:spPr>
          <a:xfrm>
            <a:off x="5638800" y="2034209"/>
            <a:ext cx="3276600" cy="13947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1000" y="57105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rnaiweb.com</a:t>
            </a:r>
          </a:p>
          <a:p>
            <a:r>
              <a:rPr lang="en-US" sz="1200" dirty="0" smtClean="0"/>
              <a:t>medicine.dal.ca/research/enhanced-gene-analysis/RNAiOverview.html</a:t>
            </a:r>
            <a:endParaRPr lang="en-US" sz="1200" dirty="0"/>
          </a:p>
        </p:txBody>
      </p:sp>
      <p:pic>
        <p:nvPicPr>
          <p:cNvPr id="19" name="Picture 18" descr="shRNA-knockdow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3429000"/>
            <a:ext cx="2895600" cy="14463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6400" y="48768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Only provided the Gene ID, </a:t>
            </a:r>
            <a:r>
              <a:rPr lang="en-US" sz="1400" dirty="0" err="1" smtClean="0">
                <a:latin typeface="Arial Black" pitchFamily="34" charset="0"/>
              </a:rPr>
              <a:t>Altogen</a:t>
            </a:r>
            <a:r>
              <a:rPr lang="en-US" sz="1400" dirty="0" smtClean="0">
                <a:latin typeface="Arial Black" pitchFamily="34" charset="0"/>
              </a:rPr>
              <a:t> Labs can design and execute the knockdown experiments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rgbClr val="000000"/>
                  </a:solidFill>
                  <a:ea typeface="MS PGothic" pitchFamily="34" charset="-128"/>
                </a:rPr>
                <a:t>Altogen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Labs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 dirty="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19050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Gene Silencing Services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We have over 150 in-house cell lines available for </a:t>
            </a:r>
            <a:r>
              <a:rPr lang="en-US" sz="2000" dirty="0" err="1" smtClean="0"/>
              <a:t>RNAi</a:t>
            </a:r>
            <a:r>
              <a:rPr lang="en-US" sz="2000" dirty="0" smtClean="0"/>
              <a:t> experiments</a:t>
            </a:r>
            <a:r>
              <a:rPr lang="en-US" sz="2800" dirty="0" smtClean="0"/>
              <a:t>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3079716"/>
          <a:ext cx="4114800" cy="271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2603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Disease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/ Tumor Type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Cell Line / ID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</a:tr>
              <a:tr h="31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Breast Adenocarcinoma</a:t>
                      </a:r>
                    </a:p>
                  </a:txBody>
                  <a:tcPr marL="61722" marR="61722" marT="30846" marB="308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SKBR3 (HTB30), MDA-MB (HTB26), MCF7 (HTB22)</a:t>
                      </a:r>
                      <a:endParaRPr lang="en-US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</a:tr>
              <a:tr h="31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Colon Carcinoma</a:t>
                      </a:r>
                      <a:endParaRPr lang="en-US" sz="13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Caco2 (HTB37), LS174T (CL188), SW480 (CCL228)</a:t>
                      </a:r>
                      <a:endParaRPr lang="en-US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</a:tr>
              <a:tr h="31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Kidney</a:t>
                      </a:r>
                      <a:endParaRPr lang="en-US" sz="13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MDCK (CCL34), Cos7 (CRL1651), HEK293 (CRL1573)</a:t>
                      </a:r>
                      <a:endParaRPr lang="en-US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/>
                </a:tc>
              </a:tr>
              <a:tr h="30854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Neuroblastoma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SK-N-SH (HTB-11), Neuro-2a (CCL-131)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</a:tr>
              <a:tr h="30854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Prostate Carcinoma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LNCaP</a:t>
                      </a:r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(CRL-1740), DU145 (HTB-81)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</a:tr>
              <a:tr h="3170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Leukemia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K-562 (CCL-243), CCRF-CEM (CCL-119)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</a:tr>
              <a:tr h="30550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Pancreatic Carcinoma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Capan-1 (HTB-79), MIA PaCa-2 (CRL-1420)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</a:tr>
              <a:tr h="2603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Melanoma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J774A.1 (TIB-67), SK-MEL-28 (HTB-72)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22" marR="61722" marT="30846" marB="30846">
                    <a:noFill/>
                  </a:tcPr>
                </a:tc>
              </a:tr>
            </a:tbl>
          </a:graphicData>
        </a:graphic>
      </p:graphicFrame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067300" y="3055938"/>
            <a:ext cx="3924300" cy="3040062"/>
            <a:chOff x="5562600" y="2743200"/>
            <a:chExt cx="3924300" cy="30404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595" t="23973" r="1541" b="18493"/>
            <a:stretch/>
          </p:blipFill>
          <p:spPr>
            <a:xfrm>
              <a:off x="7694688" y="2775154"/>
              <a:ext cx="1222224" cy="11755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124700" y="3830787"/>
              <a:ext cx="2362200" cy="55411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/>
                <a:t>LNCap</a:t>
              </a:r>
              <a:r>
                <a:rPr lang="en-US" dirty="0"/>
                <a:t> cells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61" t="19039" r="1316" b="14294"/>
            <a:stretch/>
          </p:blipFill>
          <p:spPr>
            <a:xfrm>
              <a:off x="6176963" y="2743200"/>
              <a:ext cx="1133475" cy="12394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5562600" y="3830787"/>
              <a:ext cx="2362200" cy="55411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MCF-7 cells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48" t="30701" r="2302" b="15351"/>
            <a:stretch/>
          </p:blipFill>
          <p:spPr>
            <a:xfrm>
              <a:off x="6110288" y="4158896"/>
              <a:ext cx="1266825" cy="11715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098" t="20750" b="25399"/>
            <a:stretch/>
          </p:blipFill>
          <p:spPr>
            <a:xfrm>
              <a:off x="7658100" y="4174777"/>
              <a:ext cx="1295400" cy="11398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562600" y="5229568"/>
              <a:ext cx="2362200" cy="554114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J774.1 cells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4700" y="5229568"/>
              <a:ext cx="2362200" cy="554114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K562 Cells</a:t>
              </a:r>
            </a:p>
            <a:p>
              <a:pPr algn="ctr">
                <a:defRPr/>
              </a:pP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63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rgbClr val="000000"/>
                  </a:solidFill>
                  <a:ea typeface="MS PGothic" pitchFamily="34" charset="-128"/>
                </a:rPr>
                <a:t>Altogen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Labs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 dirty="0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 dirty="0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 dirty="0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 dirty="0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 dirty="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2057400"/>
            <a:ext cx="5638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 b="1" dirty="0" err="1" smtClean="0"/>
              <a:t>RNAi</a:t>
            </a:r>
            <a:r>
              <a:rPr lang="en-US" sz="2800" b="1" dirty="0" smtClean="0"/>
              <a:t> Gene Silencing Services Deliverables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An additional service offered is to perform the knockdown experiments in a cell line provided by the client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With the gene ID information and the client provided cell line, </a:t>
            </a:r>
            <a:r>
              <a:rPr lang="en-US" dirty="0" err="1" smtClean="0"/>
              <a:t>Altogen</a:t>
            </a:r>
            <a:r>
              <a:rPr lang="en-US" dirty="0" smtClean="0"/>
              <a:t> Labs will design, construct, and clone </a:t>
            </a:r>
            <a:r>
              <a:rPr lang="en-US" dirty="0" err="1" smtClean="0"/>
              <a:t>shRNA</a:t>
            </a:r>
            <a:r>
              <a:rPr lang="en-US" dirty="0" smtClean="0"/>
              <a:t> into commercially available vectors, design </a:t>
            </a:r>
            <a:r>
              <a:rPr lang="en-US" dirty="0" err="1" smtClean="0"/>
              <a:t>qPCR</a:t>
            </a:r>
            <a:r>
              <a:rPr lang="en-US" dirty="0" smtClean="0"/>
              <a:t> primers and transfect the client provided cell line.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Gene expression </a:t>
            </a:r>
            <a:r>
              <a:rPr lang="en-US" dirty="0" err="1" smtClean="0"/>
              <a:t>anlysis</a:t>
            </a:r>
            <a:r>
              <a:rPr lang="en-US" dirty="0" smtClean="0"/>
              <a:t> is performed by </a:t>
            </a:r>
            <a:r>
              <a:rPr lang="en-US" dirty="0" err="1" smtClean="0"/>
              <a:t>qPCR</a:t>
            </a:r>
            <a:r>
              <a:rPr lang="en-US" dirty="0" smtClean="0"/>
              <a:t> at 24, 48, and 72 hr intervals</a:t>
            </a:r>
          </a:p>
        </p:txBody>
      </p:sp>
      <p:pic>
        <p:nvPicPr>
          <p:cNvPr id="14" name="Picture 13" descr="rnai delivery.jpg"/>
          <p:cNvPicPr>
            <a:picLocks noChangeAspect="1"/>
          </p:cNvPicPr>
          <p:nvPr/>
        </p:nvPicPr>
        <p:blipFill>
          <a:blip r:embed="rId5"/>
          <a:srcRect l="7338" r="7858" b="4721"/>
          <a:stretch>
            <a:fillRect/>
          </a:stretch>
        </p:blipFill>
        <p:spPr>
          <a:xfrm>
            <a:off x="5562600" y="2398693"/>
            <a:ext cx="3429000" cy="2209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5000" y="460849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With a client provided gene ID and cell line, </a:t>
            </a:r>
            <a:r>
              <a:rPr lang="en-US" sz="1400" dirty="0" err="1" smtClean="0">
                <a:latin typeface="Arial Black" pitchFamily="34" charset="0"/>
              </a:rPr>
              <a:t>Altogen</a:t>
            </a:r>
            <a:r>
              <a:rPr lang="en-US" sz="1400" dirty="0" smtClean="0">
                <a:latin typeface="Arial Black" pitchFamily="34" charset="0"/>
              </a:rPr>
              <a:t> Labs can </a:t>
            </a:r>
          </a:p>
          <a:p>
            <a:r>
              <a:rPr lang="en-US" sz="1400" dirty="0" smtClean="0">
                <a:latin typeface="Arial Black" pitchFamily="34" charset="0"/>
              </a:rPr>
              <a:t>design and perform cell-based </a:t>
            </a:r>
            <a:r>
              <a:rPr lang="en-US" sz="1400" dirty="0" err="1" smtClean="0">
                <a:latin typeface="Arial Black" pitchFamily="34" charset="0"/>
              </a:rPr>
              <a:t>RNAi</a:t>
            </a:r>
            <a:r>
              <a:rPr lang="en-US" sz="1400" dirty="0" smtClean="0">
                <a:latin typeface="Arial Black" pitchFamily="34" charset="0"/>
              </a:rPr>
              <a:t> gene knockdown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76200" y="2057400"/>
            <a:ext cx="54102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b="1" dirty="0" err="1" smtClean="0">
                <a:latin typeface="Arial" charset="0"/>
                <a:cs typeface="Arial" charset="0"/>
              </a:rPr>
              <a:t>Altogen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 Labs RNA Interference Services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charset="0"/>
                <a:cs typeface="Arial" charset="0"/>
              </a:rPr>
              <a:t>Starting with the gene ID, our experienced staff designs, synthesizes, anneals, and identifies the best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siRNA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sequence that quantifiably knocks down gene expression by at least 80%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err="1" smtClean="0">
                <a:latin typeface="Arial" charset="0"/>
                <a:cs typeface="Arial" charset="0"/>
              </a:rPr>
              <a:t>RNAi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knockdown experiments can performed utilizing one of our in-house cell lines or a client provided cell line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9459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-76200" y="1371600"/>
            <a:ext cx="940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Quantitation</a:t>
            </a:r>
            <a:r>
              <a:rPr lang="en-US" altLang="en-US" sz="3200" b="1" i="1" dirty="0" smtClean="0"/>
              <a:t> of </a:t>
            </a:r>
            <a:r>
              <a:rPr lang="en-US" altLang="en-US" sz="3200" b="1" i="1" dirty="0" err="1" smtClean="0"/>
              <a:t>siRNA</a:t>
            </a:r>
            <a:r>
              <a:rPr lang="en-US" altLang="en-US" sz="3200" b="1" i="1" dirty="0" smtClean="0"/>
              <a:t> Knockdown</a:t>
            </a:r>
            <a:endParaRPr lang="en-US" altLang="en-US" sz="3200" b="1" i="1" dirty="0"/>
          </a:p>
        </p:txBody>
      </p:sp>
      <p:grpSp>
        <p:nvGrpSpPr>
          <p:cNvPr id="1946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9465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457200" y="57150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i="1" dirty="0"/>
              <a:t>Contact us to discuss </a:t>
            </a:r>
            <a:r>
              <a:rPr lang="en-US" altLang="en-US" sz="2000" b="1" i="1" u="sng" dirty="0"/>
              <a:t>details</a:t>
            </a:r>
            <a:r>
              <a:rPr lang="en-US" altLang="en-US" sz="2000" b="1" i="1" dirty="0"/>
              <a:t>, </a:t>
            </a:r>
            <a:r>
              <a:rPr lang="en-US" altLang="en-US" sz="2000" b="1" i="1" u="sng" dirty="0"/>
              <a:t>timeline estimates</a:t>
            </a:r>
            <a:r>
              <a:rPr lang="en-US" altLang="en-US" sz="2000" b="1" i="1" dirty="0"/>
              <a:t>, and </a:t>
            </a:r>
            <a:r>
              <a:rPr lang="en-US" altLang="en-US" sz="2000" b="1" i="1" u="sng" dirty="0"/>
              <a:t>price quotes!</a:t>
            </a:r>
          </a:p>
        </p:txBody>
      </p:sp>
      <p:pic>
        <p:nvPicPr>
          <p:cNvPr id="11" name="Picture 10" descr="ri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057400"/>
            <a:ext cx="314325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6900" y="4572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RISC complex and RNA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953000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http://helicase.pbworks.com/w/page/17605619/Emily-Devol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2325</TotalTime>
  <Words>921</Words>
  <Application>Microsoft Office PowerPoint</Application>
  <PresentationFormat>On-screen Show (4:3)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Wingdings 3</vt:lpstr>
      <vt:lpstr>Verdana</vt:lpstr>
      <vt:lpstr>Wingdings 2</vt:lpstr>
      <vt:lpstr>Calibri</vt:lpstr>
      <vt:lpstr>Constantia</vt:lpstr>
      <vt:lpstr>Lucida Sans Unicode</vt:lpstr>
      <vt:lpstr>Wingdings</vt:lpstr>
      <vt:lpstr>MS PGothic</vt:lpstr>
      <vt:lpstr>Arial Black</vt:lpstr>
      <vt:lpstr>1_Concourse</vt:lpstr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Altogen Labs</dc:title>
  <dc:creator>admin</dc:creator>
  <cp:lastModifiedBy>ALabs2</cp:lastModifiedBy>
  <cp:revision>133</cp:revision>
  <dcterms:created xsi:type="dcterms:W3CDTF">2015-07-01T16:10:31Z</dcterms:created>
  <dcterms:modified xsi:type="dcterms:W3CDTF">2017-03-07T16:33:41Z</dcterms:modified>
</cp:coreProperties>
</file>