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ECD1-7A5A-4C89-9666-6EF3DD8B0C1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7FC09-924F-447D-A53A-E7A59FB24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6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0545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7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0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7635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422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921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0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1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12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113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09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83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96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995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374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652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95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18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85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92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40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8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65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1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3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482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FD175F63-7C1E-4916-A75C-A34ED93693B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4F4A57AC-ED25-4786-8B27-69942A7B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85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772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8" y="2217738"/>
            <a:ext cx="60508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300" dirty="0">
                <a:cs typeface="Arial" panose="020B0604020202020204" pitchFamily="34" charset="0"/>
              </a:rPr>
              <a:t>Human glioma cell lines have proven to be invaluable cell models for studying the basic properties of glioblastoma tumors. The SNB-19 cell line is extensively employed in biomedical research related to human glioblastoma. </a:t>
            </a:r>
            <a:endParaRPr lang="en-US" sz="1300" dirty="0" smtClean="0"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300" dirty="0" smtClean="0">
                <a:cs typeface="Arial" panose="020B0604020202020204" pitchFamily="34" charset="0"/>
              </a:rPr>
              <a:t>SNB-19 </a:t>
            </a:r>
            <a:r>
              <a:rPr lang="en-US" sz="1300" dirty="0">
                <a:cs typeface="Arial" panose="020B0604020202020204" pitchFamily="34" charset="0"/>
              </a:rPr>
              <a:t>cells are utilized to create a high-grade glioma SNB-19 xenograft mouse </a:t>
            </a:r>
            <a:r>
              <a:rPr lang="en-US" sz="1300" dirty="0" smtClean="0">
                <a:cs typeface="Arial" panose="020B0604020202020204" pitchFamily="34" charset="0"/>
              </a:rPr>
              <a:t>model, a </a:t>
            </a:r>
            <a:r>
              <a:rPr lang="en-US" sz="1300" dirty="0">
                <a:cs typeface="Arial" panose="020B0604020202020204" pitchFamily="34" charset="0"/>
              </a:rPr>
              <a:t>high </a:t>
            </a:r>
            <a:r>
              <a:rPr lang="en-US" sz="1300" dirty="0" err="1">
                <a:cs typeface="Arial" panose="020B0604020202020204" pitchFamily="34" charset="0"/>
              </a:rPr>
              <a:t>expressor</a:t>
            </a:r>
            <a:r>
              <a:rPr lang="en-US" sz="1300" dirty="0">
                <a:cs typeface="Arial" panose="020B0604020202020204" pitchFamily="34" charset="0"/>
              </a:rPr>
              <a:t> of the </a:t>
            </a:r>
            <a:r>
              <a:rPr lang="en-US" sz="1300" dirty="0" err="1">
                <a:cs typeface="Arial" panose="020B0604020202020204" pitchFamily="34" charset="0"/>
              </a:rPr>
              <a:t>urokinase</a:t>
            </a:r>
            <a:r>
              <a:rPr lang="en-US" sz="1300" dirty="0">
                <a:cs typeface="Arial" panose="020B0604020202020204" pitchFamily="34" charset="0"/>
              </a:rPr>
              <a:t> receptor and the cysteine protease </a:t>
            </a:r>
            <a:r>
              <a:rPr lang="en-US" sz="1300" dirty="0" err="1">
                <a:cs typeface="Arial" panose="020B0604020202020204" pitchFamily="34" charset="0"/>
              </a:rPr>
              <a:t>cathepsin</a:t>
            </a:r>
            <a:r>
              <a:rPr lang="en-US" sz="1300" dirty="0">
                <a:cs typeface="Arial" panose="020B0604020202020204" pitchFamily="34" charset="0"/>
              </a:rPr>
              <a:t> B. Moreover, it is a reliable tool for studying anti-angiogenesis </a:t>
            </a:r>
            <a:r>
              <a:rPr lang="en-US" sz="1300" dirty="0" smtClean="0">
                <a:cs typeface="Arial" panose="020B0604020202020204" pitchFamily="34" charset="0"/>
              </a:rPr>
              <a:t>therapeutics. </a:t>
            </a:r>
            <a:endParaRPr lang="en-US" sz="1300" dirty="0" smtClean="0"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300" dirty="0" smtClean="0">
                <a:cs typeface="Arial" panose="020B0604020202020204" pitchFamily="34" charset="0"/>
              </a:rPr>
              <a:t>Human </a:t>
            </a:r>
            <a:r>
              <a:rPr lang="en-US" sz="1300" dirty="0">
                <a:cs typeface="Arial" panose="020B0604020202020204" pitchFamily="34" charset="0"/>
              </a:rPr>
              <a:t>tumor xenograft animal models may help identify any potential limitations and find new treatment options for brain cancer patients.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3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300" dirty="0" smtClean="0">
                <a:cs typeface="Arial" panose="020B0604020202020204" pitchFamily="34" charset="0"/>
              </a:rPr>
              <a:t> </a:t>
            </a:r>
            <a:r>
              <a:rPr lang="en-US" altLang="en-US" sz="13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300" dirty="0" err="1">
                <a:cs typeface="Arial" panose="020B0604020202020204" pitchFamily="34" charset="0"/>
              </a:rPr>
              <a:t>Xenografting</a:t>
            </a:r>
            <a:r>
              <a:rPr lang="en-US" altLang="en-US" sz="13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300" dirty="0">
                <a:cs typeface="Arial" panose="020B0604020202020204" pitchFamily="34" charset="0"/>
              </a:rPr>
              <a:t>Typically, </a:t>
            </a:r>
            <a:r>
              <a:rPr lang="en-US" altLang="en-US" sz="1300" dirty="0" err="1">
                <a:cs typeface="Arial" panose="020B0604020202020204" pitchFamily="34" charset="0"/>
              </a:rPr>
              <a:t>immunodeficient</a:t>
            </a:r>
            <a:r>
              <a:rPr lang="en-US" altLang="en-US" sz="13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300" dirty="0" err="1">
                <a:cs typeface="Arial" panose="020B0604020202020204" pitchFamily="34" charset="0"/>
              </a:rPr>
              <a:t>Xenografting</a:t>
            </a:r>
            <a:r>
              <a:rPr lang="en-US" altLang="en-US" sz="1300" dirty="0">
                <a:cs typeface="Arial" panose="020B0604020202020204" pitchFamily="34" charset="0"/>
              </a:rPr>
              <a:t> </a:t>
            </a:r>
            <a:r>
              <a:rPr lang="en-US" altLang="en-US" sz="1300" dirty="0" smtClean="0">
                <a:cs typeface="Arial" panose="020B0604020202020204" pitchFamily="34" charset="0"/>
              </a:rPr>
              <a:t>is a </a:t>
            </a:r>
            <a:r>
              <a:rPr lang="en-US" altLang="en-US" sz="13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3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SNB-19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6821434" y="4466034"/>
            <a:ext cx="40056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1" y="1929271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12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SNB-19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913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SNB-19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1507706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SNB-19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112473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SNB-19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780814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SNB-19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SNB-19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SNB-19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SNB-19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SNB-19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2792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16000" y="2438400"/>
            <a:ext cx="5621866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SNB-19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335488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838</Words>
  <Application>Microsoft Office PowerPoint</Application>
  <PresentationFormat>Widescreen</PresentationFormat>
  <Paragraphs>117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2018-01-11T19:13:13Z</dcterms:created>
  <dcterms:modified xsi:type="dcterms:W3CDTF">2018-01-17T20:49:02Z</dcterms:modified>
</cp:coreProperties>
</file>