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87" r:id="rId2"/>
  </p:sldMasterIdLst>
  <p:notesMasterIdLst>
    <p:notesMasterId r:id="rId10"/>
  </p:notesMasterIdLst>
  <p:sldIdLst>
    <p:sldId id="272" r:id="rId3"/>
    <p:sldId id="278" r:id="rId4"/>
    <p:sldId id="281" r:id="rId5"/>
    <p:sldId id="290" r:id="rId6"/>
    <p:sldId id="287" r:id="rId7"/>
    <p:sldId id="291" r:id="rId8"/>
    <p:sldId id="292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82" autoAdjust="0"/>
    <p:restoredTop sz="89337" autoAdjust="0"/>
  </p:normalViewPr>
  <p:slideViewPr>
    <p:cSldViewPr>
      <p:cViewPr>
        <p:scale>
          <a:sx n="79" d="100"/>
          <a:sy n="79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19B61D-8842-49CC-9E29-0BEBE72F97DE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FD91AA9-5143-4E1C-8B50-910E5E3042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334DBC-3379-41F7-8098-3F5B11072C4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616F9D-EBF1-48B6-A95C-4C3EEE5D89E0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616F9D-EBF1-48B6-A95C-4C3EEE5D89E0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616F9D-EBF1-48B6-A95C-4C3EEE5D89E0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616F9D-EBF1-48B6-A95C-4C3EEE5D89E0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BEF2C4-BE8D-4627-B8A9-433482DC3E8E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BEF2C4-BE8D-4627-B8A9-433482DC3E8E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70C52B-01B3-4972-9535-6C5A356DA524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F563-1E20-4C8D-8BB3-435A414C3C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02AFD-FD24-499A-9E27-8A59496B2B70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FD334-9B18-4764-A69B-0E199BC734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F002-7F1C-483D-94B8-725284EC393D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E1C5-3C0C-4E83-9C9F-5BD1ACA1A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55048-95B3-4447-9B45-DEA02F91499A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E8E0C-FCF6-49A6-AECD-218FF092DD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994A-A7AC-41B3-BB56-1C43C2C82A20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22583-F152-4361-B0E2-21DD09919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B88DC-8018-4CBC-B010-2A2602F71921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13B79-84B7-4859-8B38-28A3C5CD5A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4DF0C-08FC-471D-AAA7-BD0EADC6F8E9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2ECA4-7DB2-4DAE-8198-7B02CB5F6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ABEB-2B0E-46AD-871D-71B0DF5FE93E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C3586-7E8B-4DA4-BE85-4904DD5F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9FA03-2114-4516-B169-DFDE20B13D38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A1B6-95E9-45A5-801B-CB143CE0B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E0A22F-AF63-41A3-B8F1-BDD3660A5039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7AFC6-3DB6-46BD-8318-F98FCC16E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136B4C-BF77-416A-8D81-D11AD65EC7EE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1DDAF-BF89-48FC-BDA4-50D1065F8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772A55-CAE5-4157-B74C-0DF89DD7DCDA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4362-F891-4E4D-8ED8-89F5E3773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72B899-0D76-47E3-A83A-BA7C07E78FE5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88AE-86F6-482D-A4D7-F1636C75E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753FD0B-6173-459F-8DC0-D81B267226C3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F2824-E85A-4D4F-9023-C9804971C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81C4-0C87-47AD-A257-4BB8BC6AEFEF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66DECEE-DDB8-4D87-8D74-1F3EFBA692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4930-67B2-4165-A8C4-2A2D51C1D57A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FCB5E-1482-4F36-A799-9C1AAD6A7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FE67-CD9F-465A-99D9-270884849F42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8F3C80D-9A1B-48D7-A78A-74F50798E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A469D7A-7A3C-4D27-A45A-FD93B2489D18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6F8682CB-0D79-48CD-8D38-7396C92DF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D23FC1C9-07FA-4855-85AA-90E9FE13ECC4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96E9E743-FE48-4B36-A5E4-9C1C881A3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46" r:id="rId2"/>
    <p:sldLayoutId id="2147484061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62" r:id="rId9"/>
    <p:sldLayoutId id="2147484052" r:id="rId10"/>
    <p:sldLayoutId id="214748405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4"/>
          <p:cNvSpPr>
            <a:spLocks noGrp="1"/>
          </p:cNvSpPr>
          <p:nvPr>
            <p:ph idx="4294967295"/>
          </p:nvPr>
        </p:nvSpPr>
        <p:spPr>
          <a:xfrm>
            <a:off x="328613" y="2286000"/>
            <a:ext cx="5538787" cy="301148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3200" b="1" dirty="0" smtClean="0">
                <a:latin typeface="Arial" charset="0"/>
                <a:cs typeface="Arial" charset="0"/>
              </a:rPr>
              <a:t>RNA Interference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000" dirty="0" smtClean="0">
                <a:latin typeface="Arial" charset="0"/>
                <a:cs typeface="Arial" charset="0"/>
              </a:rPr>
              <a:t>Practical method of immense potential for regulating gene expression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000" dirty="0" smtClean="0">
                <a:latin typeface="Arial" charset="0"/>
                <a:cs typeface="Arial" charset="0"/>
              </a:rPr>
              <a:t>Harnessing a natural cellular process</a:t>
            </a:r>
          </a:p>
          <a:p>
            <a:pPr marL="823913" lvl="1" indent="-457200" eaLnBrk="1" hangingPunct="1">
              <a:buClrTx/>
              <a:buFont typeface="Calibri" pitchFamily="34" charset="0"/>
              <a:buAutoNum type="arabicPeriod"/>
            </a:pPr>
            <a:r>
              <a:rPr lang="en-US" altLang="en-US" sz="1800" dirty="0" err="1" smtClean="0">
                <a:latin typeface="Arial" charset="0"/>
                <a:cs typeface="Arial" charset="0"/>
              </a:rPr>
              <a:t>dsRNA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introduced to the cell</a:t>
            </a:r>
          </a:p>
          <a:p>
            <a:pPr marL="823913" lvl="1" indent="-457200" eaLnBrk="1" hangingPunct="1">
              <a:buClrTx/>
              <a:buFont typeface="Calibri" pitchFamily="34" charset="0"/>
              <a:buAutoNum type="arabicPeriod"/>
            </a:pPr>
            <a:r>
              <a:rPr lang="en-US" altLang="en-US" sz="1800" dirty="0" smtClean="0">
                <a:latin typeface="Arial" charset="0"/>
                <a:cs typeface="Arial" charset="0"/>
              </a:rPr>
              <a:t>Cleaved and processed by Dicer</a:t>
            </a:r>
          </a:p>
          <a:p>
            <a:pPr marL="823913" lvl="1" indent="-457200" eaLnBrk="1" hangingPunct="1">
              <a:buClrTx/>
              <a:buFont typeface="Calibri" pitchFamily="34" charset="0"/>
              <a:buAutoNum type="arabicPeriod"/>
            </a:pPr>
            <a:r>
              <a:rPr lang="en-US" altLang="en-US" sz="1800" dirty="0" smtClean="0">
                <a:latin typeface="Arial" charset="0"/>
                <a:cs typeface="Arial" charset="0"/>
              </a:rPr>
              <a:t>Incorporated into RNA-Induced Silencing Complex (RISC)</a:t>
            </a:r>
          </a:p>
          <a:p>
            <a:pPr marL="823913" lvl="1" indent="-457200" eaLnBrk="1" hangingPunct="1">
              <a:buClrTx/>
              <a:buFont typeface="Calibri" pitchFamily="34" charset="0"/>
              <a:buAutoNum type="arabicPeriod"/>
            </a:pPr>
            <a:r>
              <a:rPr lang="en-US" altLang="en-US" sz="1800" dirty="0" smtClean="0">
                <a:latin typeface="Arial" charset="0"/>
                <a:cs typeface="Arial" charset="0"/>
              </a:rPr>
              <a:t>Target gene silenced by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endonuclease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activity of argonaute2</a:t>
            </a:r>
          </a:p>
          <a:p>
            <a:pPr eaLnBrk="1" hangingPunct="1"/>
            <a:endParaRPr lang="en-US" altLang="en-US" sz="2000" dirty="0" smtClean="0">
              <a:latin typeface="Arial" charset="0"/>
              <a:cs typeface="Arial" charset="0"/>
            </a:endParaRPr>
          </a:p>
        </p:txBody>
      </p:sp>
      <p:pic>
        <p:nvPicPr>
          <p:cNvPr id="12291" name="Picture 6" descr="altoge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400" b="1" i="1"/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</a:rPr>
              <a:t/>
            </a:r>
            <a:br>
              <a:rPr lang="en-US" altLang="en-US" sz="1400" b="1" i="1">
                <a:solidFill>
                  <a:srgbClr val="61C6D1"/>
                </a:solidFill>
              </a:rPr>
            </a:br>
            <a:r>
              <a:rPr lang="en-US" altLang="en-US" sz="1400" b="1" i="1">
                <a:solidFill>
                  <a:srgbClr val="61C6D1"/>
                </a:solidFill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</a:endParaRP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523875" y="1371600"/>
            <a:ext cx="8096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i="1" dirty="0"/>
              <a:t>Services &gt; </a:t>
            </a:r>
            <a:r>
              <a:rPr lang="en-US" altLang="en-US" sz="3200" b="1" i="1" dirty="0" err="1" smtClean="0"/>
              <a:t>RNAi</a:t>
            </a:r>
            <a:r>
              <a:rPr lang="en-US" altLang="en-US" sz="3200" b="1" i="1" dirty="0" smtClean="0"/>
              <a:t> Screening and Analysis</a:t>
            </a:r>
            <a:endParaRPr lang="en-US" altLang="en-US" sz="3200" b="1" i="1" dirty="0"/>
          </a:p>
        </p:txBody>
      </p:sp>
      <p:grpSp>
        <p:nvGrpSpPr>
          <p:cNvPr id="12294" name="Group 1"/>
          <p:cNvGrpSpPr>
            <a:grpSpLocks/>
          </p:cNvGrpSpPr>
          <p:nvPr/>
        </p:nvGrpSpPr>
        <p:grpSpPr bwMode="auto">
          <a:xfrm>
            <a:off x="763588" y="6210300"/>
            <a:ext cx="7543800" cy="609600"/>
            <a:chOff x="762794" y="6210300"/>
            <a:chExt cx="7543800" cy="609600"/>
          </a:xfrm>
        </p:grpSpPr>
        <p:sp>
          <p:nvSpPr>
            <p:cNvPr id="12297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itchFamily="34" charset="-128"/>
              </a:endParaRPr>
            </a:p>
          </p:txBody>
        </p:sp>
        <p:pic>
          <p:nvPicPr>
            <p:cNvPr id="12298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5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116138"/>
            <a:ext cx="1909763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2"/>
          <p:cNvSpPr txBox="1">
            <a:spLocks noChangeArrowheads="1"/>
          </p:cNvSpPr>
          <p:nvPr/>
        </p:nvSpPr>
        <p:spPr bwMode="auto">
          <a:xfrm>
            <a:off x="5334000" y="5638800"/>
            <a:ext cx="3733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By Vossman - Own work, CC BY-SA 3.0, https://commons.wikimedia.org/w/index.php?curid=7115139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462088" y="1905000"/>
            <a:ext cx="2943225" cy="3886200"/>
          </a:xfrm>
        </p:spPr>
      </p:pic>
      <p:pic>
        <p:nvPicPr>
          <p:cNvPr id="13315" name="Picture 6" descr="altogen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400" b="1" i="1"/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</a:rPr>
              <a:t/>
            </a:r>
            <a:br>
              <a:rPr lang="en-US" altLang="en-US" sz="1400" b="1" i="1">
                <a:solidFill>
                  <a:srgbClr val="61C6D1"/>
                </a:solidFill>
              </a:rPr>
            </a:br>
            <a:r>
              <a:rPr lang="en-US" altLang="en-US" sz="1400" b="1" i="1">
                <a:solidFill>
                  <a:srgbClr val="61C6D1"/>
                </a:solidFill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552450" y="1371600"/>
            <a:ext cx="8039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i="1" dirty="0" smtClean="0"/>
              <a:t>Services &gt; </a:t>
            </a:r>
            <a:r>
              <a:rPr lang="en-US" altLang="en-US" sz="3200" b="1" i="1" dirty="0" err="1" smtClean="0"/>
              <a:t>RNAi</a:t>
            </a:r>
            <a:r>
              <a:rPr lang="en-US" altLang="en-US" sz="3200" b="1" i="1" dirty="0" smtClean="0"/>
              <a:t> Screening and Analysis</a:t>
            </a:r>
            <a:endParaRPr lang="en-US" altLang="en-US" sz="3200" b="1" i="1" dirty="0"/>
          </a:p>
        </p:txBody>
      </p:sp>
      <p:grpSp>
        <p:nvGrpSpPr>
          <p:cNvPr id="13318" name="Group 1"/>
          <p:cNvGrpSpPr>
            <a:grpSpLocks/>
          </p:cNvGrpSpPr>
          <p:nvPr/>
        </p:nvGrpSpPr>
        <p:grpSpPr bwMode="auto">
          <a:xfrm>
            <a:off x="763588" y="6210300"/>
            <a:ext cx="7543800" cy="609600"/>
            <a:chOff x="762794" y="6210300"/>
            <a:chExt cx="7543800" cy="609600"/>
          </a:xfrm>
        </p:grpSpPr>
        <p:sp>
          <p:nvSpPr>
            <p:cNvPr id="13321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itchFamily="34" charset="-128"/>
              </a:endParaRPr>
            </a:p>
          </p:txBody>
        </p:sp>
        <p:pic>
          <p:nvPicPr>
            <p:cNvPr id="13322" name="Picture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9" name="TextBox 1"/>
          <p:cNvSpPr txBox="1">
            <a:spLocks noChangeArrowheads="1"/>
          </p:cNvSpPr>
          <p:nvPr/>
        </p:nvSpPr>
        <p:spPr bwMode="auto">
          <a:xfrm>
            <a:off x="533400" y="5791200"/>
            <a:ext cx="480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http://zimdarsgen564s14.weebly.com/rna-interference.html</a:t>
            </a:r>
          </a:p>
        </p:txBody>
      </p:sp>
      <p:sp>
        <p:nvSpPr>
          <p:cNvPr id="13320" name="TextBox 2"/>
          <p:cNvSpPr txBox="1">
            <a:spLocks noChangeArrowheads="1"/>
          </p:cNvSpPr>
          <p:nvPr/>
        </p:nvSpPr>
        <p:spPr bwMode="auto">
          <a:xfrm>
            <a:off x="4953000" y="2514600"/>
            <a:ext cx="3505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dirty="0"/>
              <a:t>Introduction of </a:t>
            </a:r>
            <a:r>
              <a:rPr lang="en-US" dirty="0" err="1"/>
              <a:t>dsRNA</a:t>
            </a:r>
            <a:r>
              <a:rPr lang="en-US" dirty="0"/>
              <a:t> into the cell triggers cleavage by Dicer to yield </a:t>
            </a:r>
            <a:r>
              <a:rPr lang="en-US" dirty="0" err="1"/>
              <a:t>siRNAs</a:t>
            </a:r>
            <a:endParaRPr lang="en-US" dirty="0"/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dirty="0"/>
              <a:t>RISC binds to, processes, incorporates </a:t>
            </a:r>
            <a:r>
              <a:rPr lang="en-US" dirty="0" err="1"/>
              <a:t>siRNA</a:t>
            </a:r>
            <a:endParaRPr lang="en-US" dirty="0"/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dirty="0"/>
              <a:t>RISC uses </a:t>
            </a:r>
            <a:r>
              <a:rPr lang="en-US" dirty="0" err="1"/>
              <a:t>siRNA</a:t>
            </a:r>
            <a:r>
              <a:rPr lang="en-US" dirty="0"/>
              <a:t> to seek out complementary sequences and degraded them – silencing gene expression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6" descr="altoge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400" b="1" i="1"/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</a:rPr>
              <a:t/>
            </a:r>
            <a:br>
              <a:rPr lang="en-US" altLang="en-US" sz="1400" b="1" i="1">
                <a:solidFill>
                  <a:srgbClr val="61C6D1"/>
                </a:solidFill>
              </a:rPr>
            </a:br>
            <a:r>
              <a:rPr lang="en-US" altLang="en-US" sz="1400" b="1" i="1">
                <a:solidFill>
                  <a:srgbClr val="61C6D1"/>
                </a:solidFill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514350" y="1371600"/>
            <a:ext cx="8115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i="1" dirty="0"/>
              <a:t>Services &gt; </a:t>
            </a:r>
            <a:r>
              <a:rPr lang="en-US" altLang="en-US" sz="3200" b="1" i="1" dirty="0" err="1" smtClean="0"/>
              <a:t>RNAi</a:t>
            </a:r>
            <a:r>
              <a:rPr lang="en-US" altLang="en-US" sz="3200" b="1" i="1" dirty="0" smtClean="0"/>
              <a:t> Screening and Analysis</a:t>
            </a:r>
            <a:endParaRPr lang="en-US" altLang="en-US" sz="3200" b="1" i="1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3588" y="6210300"/>
            <a:ext cx="7543800" cy="609600"/>
            <a:chOff x="762794" y="6210300"/>
            <a:chExt cx="7543800" cy="609600"/>
          </a:xfrm>
        </p:grpSpPr>
        <p:sp>
          <p:nvSpPr>
            <p:cNvPr id="13321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itchFamily="34" charset="-128"/>
              </a:endParaRPr>
            </a:p>
          </p:txBody>
        </p:sp>
        <p:pic>
          <p:nvPicPr>
            <p:cNvPr id="13322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419100" y="2143542"/>
            <a:ext cx="4914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3200" b="1" dirty="0" err="1" smtClean="0"/>
              <a:t>RNAi</a:t>
            </a:r>
            <a:r>
              <a:rPr lang="en-US" sz="3200" b="1" dirty="0" smtClean="0"/>
              <a:t> Screening</a:t>
            </a:r>
            <a:endParaRPr lang="en-US" sz="3200" b="1" dirty="0" smtClean="0"/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 err="1" smtClean="0"/>
              <a:t>RNAi</a:t>
            </a:r>
            <a:r>
              <a:rPr lang="en-US" sz="2000" dirty="0" smtClean="0"/>
              <a:t> screening enables the identification of novel genes and their cellular functions, as well as new insights </a:t>
            </a:r>
            <a:r>
              <a:rPr lang="en-US" sz="2000" dirty="0" smtClean="0"/>
              <a:t>into cellular signaling pathways</a:t>
            </a:r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 smtClean="0"/>
              <a:t>This provides cellular level result of what phenotype is exhibited by a certain knockdown</a:t>
            </a:r>
          </a:p>
        </p:txBody>
      </p:sp>
      <p:pic>
        <p:nvPicPr>
          <p:cNvPr id="10" name="Picture 9" descr="screen-schematic.jpg"/>
          <p:cNvPicPr>
            <a:picLocks noChangeAspect="1"/>
          </p:cNvPicPr>
          <p:nvPr/>
        </p:nvPicPr>
        <p:blipFill>
          <a:blip r:embed="rId5"/>
          <a:srcRect l="33348" r="36142" b="11477"/>
          <a:stretch>
            <a:fillRect/>
          </a:stretch>
        </p:blipFill>
        <p:spPr>
          <a:xfrm>
            <a:off x="6019800" y="2057400"/>
            <a:ext cx="1905000" cy="30125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5400" y="4953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Black" pitchFamily="34" charset="0"/>
              </a:rPr>
              <a:t>siRNA</a:t>
            </a:r>
            <a:r>
              <a:rPr lang="en-US" dirty="0" smtClean="0">
                <a:latin typeface="Arial Black" pitchFamily="34" charset="0"/>
              </a:rPr>
              <a:t> screening has been established as a powerful tool for pre-clinical research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58190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Nature Reviews Genetics </a:t>
            </a:r>
            <a:r>
              <a:rPr lang="en-US" sz="1200" b="1" dirty="0" smtClean="0"/>
              <a:t>7</a:t>
            </a:r>
            <a:r>
              <a:rPr lang="en-US" sz="1200" dirty="0" smtClean="0"/>
              <a:t>, 373-384 (May 2006)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6" descr="altoge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400" b="1" i="1"/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</a:rPr>
              <a:t/>
            </a:r>
            <a:br>
              <a:rPr lang="en-US" altLang="en-US" sz="1400" b="1" i="1">
                <a:solidFill>
                  <a:srgbClr val="61C6D1"/>
                </a:solidFill>
              </a:rPr>
            </a:br>
            <a:r>
              <a:rPr lang="en-US" altLang="en-US" sz="1400" b="1" i="1">
                <a:solidFill>
                  <a:srgbClr val="61C6D1"/>
                </a:solidFill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552450" y="1371600"/>
            <a:ext cx="8039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i="1" dirty="0"/>
              <a:t>Services &gt; </a:t>
            </a:r>
            <a:r>
              <a:rPr lang="en-US" altLang="en-US" sz="3200" b="1" i="1" dirty="0" err="1" smtClean="0"/>
              <a:t>RNAi</a:t>
            </a:r>
            <a:r>
              <a:rPr lang="en-US" altLang="en-US" sz="3200" b="1" i="1" dirty="0" smtClean="0"/>
              <a:t> Screening and Analysis</a:t>
            </a:r>
            <a:endParaRPr lang="en-US" altLang="en-US" sz="3200" b="1" i="1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3588" y="6210300"/>
            <a:ext cx="7543800" cy="609600"/>
            <a:chOff x="762794" y="6210300"/>
            <a:chExt cx="7543800" cy="609600"/>
          </a:xfrm>
        </p:grpSpPr>
        <p:sp>
          <p:nvSpPr>
            <p:cNvPr id="13321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itchFamily="34" charset="-128"/>
              </a:endParaRPr>
            </a:p>
          </p:txBody>
        </p:sp>
        <p:pic>
          <p:nvPicPr>
            <p:cNvPr id="13322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76200" y="1935301"/>
            <a:ext cx="6019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800" b="1" dirty="0" err="1" smtClean="0"/>
              <a:t>RNAi</a:t>
            </a:r>
            <a:r>
              <a:rPr lang="en-US" sz="2800" b="1" dirty="0" smtClean="0"/>
              <a:t> Screening and Sequence Space</a:t>
            </a:r>
            <a:endParaRPr lang="en-US" sz="2800" b="1" dirty="0" smtClean="0"/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dirty="0" smtClean="0"/>
              <a:t>There are over 30,000 genes in the human genome</a:t>
            </a:r>
            <a:endParaRPr lang="en-US" dirty="0" smtClean="0"/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dirty="0" smtClean="0"/>
              <a:t>The theoretical sequence space of only a 20 nucleotide RNA sequence is on the order of 10</a:t>
            </a:r>
            <a:r>
              <a:rPr lang="en-US" baseline="30000" dirty="0" smtClean="0"/>
              <a:t>12</a:t>
            </a:r>
            <a:r>
              <a:rPr lang="en-US" dirty="0" smtClean="0"/>
              <a:t> sequences</a:t>
            </a:r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dirty="0" smtClean="0"/>
              <a:t>Practically speaking, rational design should be employed to narrow an </a:t>
            </a:r>
            <a:r>
              <a:rPr lang="en-US" dirty="0" err="1" smtClean="0"/>
              <a:t>RNAi</a:t>
            </a:r>
            <a:r>
              <a:rPr lang="en-US" dirty="0" smtClean="0"/>
              <a:t> library for screening to thousands of sequences</a:t>
            </a:r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dirty="0" smtClean="0"/>
              <a:t>To leverage the full potential of this method a robust screening and data processing system must be in place</a:t>
            </a:r>
            <a:endParaRPr lang="en-US" dirty="0" smtClean="0"/>
          </a:p>
        </p:txBody>
      </p:sp>
      <p:pic>
        <p:nvPicPr>
          <p:cNvPr id="10" name="Picture 9" descr="da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2209800"/>
            <a:ext cx="2571829" cy="19369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400" y="4267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Statistical Analysis from an </a:t>
            </a:r>
            <a:r>
              <a:rPr lang="en-US" dirty="0" err="1" smtClean="0">
                <a:latin typeface="Arial Black" pitchFamily="34" charset="0"/>
              </a:rPr>
              <a:t>RNAi</a:t>
            </a:r>
            <a:r>
              <a:rPr lang="en-US" dirty="0" smtClean="0">
                <a:latin typeface="Arial Black" pitchFamily="34" charset="0"/>
              </a:rPr>
              <a:t> Screen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48768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Mol Cancer Res June 1 2011 (9) (6) 724-732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6" descr="altoge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400" b="1" i="1"/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</a:rPr>
              <a:t/>
            </a:r>
            <a:br>
              <a:rPr lang="en-US" altLang="en-US" sz="1400" b="1" i="1">
                <a:solidFill>
                  <a:srgbClr val="61C6D1"/>
                </a:solidFill>
              </a:rPr>
            </a:br>
            <a:r>
              <a:rPr lang="en-US" altLang="en-US" sz="1400" b="1" i="1">
                <a:solidFill>
                  <a:srgbClr val="61C6D1"/>
                </a:solidFill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552450" y="1371600"/>
            <a:ext cx="8039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i="1" dirty="0"/>
              <a:t>Services &gt; </a:t>
            </a:r>
            <a:r>
              <a:rPr lang="en-US" altLang="en-US" sz="3200" b="1" i="1" dirty="0" err="1" smtClean="0"/>
              <a:t>RNAi</a:t>
            </a:r>
            <a:r>
              <a:rPr lang="en-US" altLang="en-US" sz="3200" b="1" i="1" dirty="0" smtClean="0"/>
              <a:t> Screening and Analysis</a:t>
            </a:r>
            <a:endParaRPr lang="en-US" altLang="en-US" sz="3200" b="1" i="1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3588" y="6210300"/>
            <a:ext cx="7543800" cy="609600"/>
            <a:chOff x="762794" y="6210300"/>
            <a:chExt cx="7543800" cy="609600"/>
          </a:xfrm>
        </p:grpSpPr>
        <p:sp>
          <p:nvSpPr>
            <p:cNvPr id="13321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itchFamily="34" charset="-128"/>
              </a:endParaRPr>
            </a:p>
          </p:txBody>
        </p:sp>
        <p:pic>
          <p:nvPicPr>
            <p:cNvPr id="13322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228600" y="1905000"/>
            <a:ext cx="5676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3200" b="1" dirty="0" err="1" smtClean="0"/>
              <a:t>RNAi</a:t>
            </a:r>
            <a:r>
              <a:rPr lang="en-US" sz="3200" b="1" dirty="0" smtClean="0"/>
              <a:t> Library Screening Services</a:t>
            </a:r>
            <a:endParaRPr lang="en-US" sz="3200" b="1" dirty="0" smtClean="0"/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 err="1" smtClean="0"/>
              <a:t>Altogen</a:t>
            </a:r>
            <a:r>
              <a:rPr lang="en-US" sz="2000" dirty="0" smtClean="0"/>
              <a:t> Labs offers a number of </a:t>
            </a:r>
            <a:r>
              <a:rPr lang="en-US" sz="2000" dirty="0" err="1" smtClean="0"/>
              <a:t>siRNA</a:t>
            </a:r>
            <a:r>
              <a:rPr lang="en-US" sz="2000" dirty="0" smtClean="0"/>
              <a:t> and </a:t>
            </a:r>
            <a:r>
              <a:rPr lang="en-US" sz="2000" dirty="0" err="1" smtClean="0"/>
              <a:t>microRNA</a:t>
            </a:r>
            <a:r>
              <a:rPr lang="en-US" sz="2000" dirty="0" smtClean="0"/>
              <a:t> libraries both genome wide and pathway specific </a:t>
            </a:r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 smtClean="0"/>
              <a:t>High-throughput library screening</a:t>
            </a:r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 smtClean="0"/>
              <a:t>Data analysis</a:t>
            </a:r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 smtClean="0"/>
              <a:t>Pathway mapping </a:t>
            </a:r>
          </a:p>
          <a:p>
            <a:pPr marL="349250" indent="-349250"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000" dirty="0" smtClean="0"/>
              <a:t>Identification of relevant genes and gene associations</a:t>
            </a:r>
            <a:endParaRPr lang="en-US" sz="2000" dirty="0"/>
          </a:p>
        </p:txBody>
      </p:sp>
      <p:pic>
        <p:nvPicPr>
          <p:cNvPr id="14" name="Picture 13" descr="genome.png"/>
          <p:cNvPicPr>
            <a:picLocks noChangeAspect="1"/>
          </p:cNvPicPr>
          <p:nvPr/>
        </p:nvPicPr>
        <p:blipFill>
          <a:blip r:embed="rId5"/>
          <a:srcRect t="3953" r="50000"/>
          <a:stretch>
            <a:fillRect/>
          </a:stretch>
        </p:blipFill>
        <p:spPr>
          <a:xfrm>
            <a:off x="6019800" y="2051052"/>
            <a:ext cx="2438400" cy="34353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86400" y="5486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Genome wide RNA Screen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5819001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http://ribosomebiogenesis.org/rnai-libraries-and-plate-layout.html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4"/>
          <p:cNvSpPr>
            <a:spLocks noGrp="1"/>
          </p:cNvSpPr>
          <p:nvPr>
            <p:ph idx="4294967295"/>
          </p:nvPr>
        </p:nvSpPr>
        <p:spPr>
          <a:xfrm>
            <a:off x="76200" y="2057400"/>
            <a:ext cx="5410200" cy="2743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3200" b="1" dirty="0" err="1" smtClean="0">
                <a:latin typeface="Arial" charset="0"/>
                <a:cs typeface="Arial" charset="0"/>
              </a:rPr>
              <a:t>Altogen</a:t>
            </a:r>
            <a:r>
              <a:rPr lang="en-US" altLang="en-US" sz="3200" b="1" dirty="0" smtClean="0">
                <a:latin typeface="Arial" charset="0"/>
                <a:cs typeface="Arial" charset="0"/>
              </a:rPr>
              <a:t> Labs RNA Interference Services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000" dirty="0" smtClean="0">
                <a:latin typeface="Arial" charset="0"/>
                <a:cs typeface="Arial" charset="0"/>
              </a:rPr>
              <a:t>Our 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siRNA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screening services can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be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further investigated with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our other 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siRNA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services </a:t>
            </a:r>
            <a:r>
              <a:rPr lang="en-US" altLang="en-US" sz="2000" smtClean="0">
                <a:latin typeface="Arial" charset="0"/>
                <a:cs typeface="Arial" charset="0"/>
              </a:rPr>
              <a:t>to </a:t>
            </a:r>
            <a:r>
              <a:rPr lang="en-US" altLang="en-US" sz="2000" smtClean="0">
                <a:latin typeface="Arial" charset="0"/>
                <a:cs typeface="Arial" charset="0"/>
              </a:rPr>
              <a:t>round out</a:t>
            </a:r>
            <a:r>
              <a:rPr lang="en-US" altLang="en-US" sz="2000" smtClean="0">
                <a:latin typeface="Arial" charset="0"/>
                <a:cs typeface="Arial" charset="0"/>
              </a:rPr>
              <a:t>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your research project: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800" dirty="0" err="1" smtClean="0">
                <a:latin typeface="Arial" charset="0"/>
                <a:cs typeface="Arial" charset="0"/>
              </a:rPr>
              <a:t>siRNA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Liposome Encapsulation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800" dirty="0" smtClean="0">
                <a:latin typeface="Arial" charset="0"/>
                <a:cs typeface="Arial" charset="0"/>
              </a:rPr>
              <a:t>Quantification of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siRNA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Knockdown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1800" dirty="0" err="1" smtClean="0">
                <a:latin typeface="Arial" charset="0"/>
                <a:cs typeface="Arial" charset="0"/>
              </a:rPr>
              <a:t>Tet</a:t>
            </a:r>
            <a:r>
              <a:rPr lang="en-US" altLang="en-US" sz="1800" dirty="0" smtClean="0">
                <a:latin typeface="Arial" charset="0"/>
                <a:cs typeface="Arial" charset="0"/>
              </a:rPr>
              <a:t>-inducible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RNAi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stable cell lines</a:t>
            </a:r>
          </a:p>
          <a:p>
            <a:pPr eaLnBrk="1" hangingPunct="1">
              <a:buNone/>
            </a:pPr>
            <a:endParaRPr lang="en-US" altLang="en-US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z="2000" dirty="0" smtClean="0">
              <a:latin typeface="Arial" charset="0"/>
              <a:cs typeface="Arial" charset="0"/>
            </a:endParaRPr>
          </a:p>
        </p:txBody>
      </p:sp>
      <p:pic>
        <p:nvPicPr>
          <p:cNvPr id="19459" name="Picture 6" descr="altoge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400" b="1" i="1"/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</a:rPr>
              <a:t/>
            </a:r>
            <a:br>
              <a:rPr lang="en-US" altLang="en-US" sz="1400" b="1" i="1">
                <a:solidFill>
                  <a:srgbClr val="61C6D1"/>
                </a:solidFill>
              </a:rPr>
            </a:br>
            <a:r>
              <a:rPr lang="en-US" altLang="en-US" sz="1400" b="1" i="1">
                <a:solidFill>
                  <a:srgbClr val="61C6D1"/>
                </a:solidFill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</a:endParaRP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571500" y="1371600"/>
            <a:ext cx="800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i="1" dirty="0"/>
              <a:t>Services &gt; </a:t>
            </a:r>
            <a:r>
              <a:rPr lang="en-US" altLang="en-US" sz="3200" b="1" i="1" dirty="0" err="1" smtClean="0"/>
              <a:t>RNAi</a:t>
            </a:r>
            <a:r>
              <a:rPr lang="en-US" altLang="en-US" sz="3200" b="1" i="1" dirty="0" smtClean="0"/>
              <a:t> Screening and Analysis</a:t>
            </a:r>
            <a:endParaRPr lang="en-US" altLang="en-US" sz="3200" b="1" i="1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3588" y="6210300"/>
            <a:ext cx="7543800" cy="609600"/>
            <a:chOff x="762794" y="6210300"/>
            <a:chExt cx="7543800" cy="609600"/>
          </a:xfrm>
        </p:grpSpPr>
        <p:sp>
          <p:nvSpPr>
            <p:cNvPr id="194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itchFamily="34" charset="-128"/>
              </a:endParaRPr>
            </a:p>
          </p:txBody>
        </p:sp>
        <p:pic>
          <p:nvPicPr>
            <p:cNvPr id="19465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13" descr="siRNA-liposom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981200"/>
            <a:ext cx="3048000" cy="2830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05400" y="471547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Black" pitchFamily="34" charset="0"/>
              </a:rPr>
              <a:t>Liposomes</a:t>
            </a:r>
            <a:r>
              <a:rPr lang="en-US" dirty="0" smtClean="0">
                <a:latin typeface="Arial Black" pitchFamily="34" charset="0"/>
              </a:rPr>
              <a:t> greatly enhance delivery of </a:t>
            </a:r>
            <a:r>
              <a:rPr lang="en-US" dirty="0" err="1" smtClean="0">
                <a:latin typeface="Arial Black" pitchFamily="34" charset="0"/>
              </a:rPr>
              <a:t>siRNA</a:t>
            </a:r>
            <a:r>
              <a:rPr lang="en-US" dirty="0" smtClean="0">
                <a:latin typeface="Arial Black" pitchFamily="34" charset="0"/>
              </a:rPr>
              <a:t> and downstream gene knockdown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5562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http://www.sciencedirect.com/topics/page/Stable_nucleic_acid_lipid_particle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4"/>
          <p:cNvSpPr>
            <a:spLocks noGrp="1"/>
          </p:cNvSpPr>
          <p:nvPr>
            <p:ph idx="4294967295"/>
          </p:nvPr>
        </p:nvSpPr>
        <p:spPr>
          <a:xfrm>
            <a:off x="76200" y="2057400"/>
            <a:ext cx="5410200" cy="2743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3200" b="1" dirty="0" err="1" smtClean="0">
                <a:latin typeface="Arial" charset="0"/>
                <a:cs typeface="Arial" charset="0"/>
              </a:rPr>
              <a:t>Altogen</a:t>
            </a:r>
            <a:r>
              <a:rPr lang="en-US" altLang="en-US" sz="3200" b="1" dirty="0" smtClean="0">
                <a:latin typeface="Arial" charset="0"/>
                <a:cs typeface="Arial" charset="0"/>
              </a:rPr>
              <a:t> Labs RNA Interference Services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000" dirty="0" err="1" smtClean="0">
                <a:latin typeface="Arial" charset="0"/>
                <a:cs typeface="Arial" charset="0"/>
              </a:rPr>
              <a:t>Altogen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Labs carries years of experience performing 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RNAi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screening and data analysis</a:t>
            </a:r>
            <a:endParaRPr lang="en-US" altLang="en-US" sz="20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000" dirty="0" smtClean="0">
                <a:latin typeface="Arial" charset="0"/>
                <a:cs typeface="Arial" charset="0"/>
              </a:rPr>
              <a:t>We offer a complete set of 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RNAi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services to meet the every need that your project calls for</a:t>
            </a:r>
            <a:endParaRPr lang="en-US" altLang="en-US" sz="2000" dirty="0" smtClean="0">
              <a:latin typeface="Arial" charset="0"/>
              <a:cs typeface="Arial" charset="0"/>
            </a:endParaRPr>
          </a:p>
        </p:txBody>
      </p:sp>
      <p:pic>
        <p:nvPicPr>
          <p:cNvPr id="19459" name="Picture 6" descr="altoge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400" b="1" i="1"/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</a:rPr>
              <a:t/>
            </a:r>
            <a:br>
              <a:rPr lang="en-US" altLang="en-US" sz="1400" b="1" i="1">
                <a:solidFill>
                  <a:srgbClr val="61C6D1"/>
                </a:solidFill>
              </a:rPr>
            </a:br>
            <a:r>
              <a:rPr lang="en-US" altLang="en-US" sz="1400" b="1" i="1">
                <a:solidFill>
                  <a:srgbClr val="61C6D1"/>
                </a:solidFill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</a:endParaRP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571500" y="1371600"/>
            <a:ext cx="800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i="1" dirty="0"/>
              <a:t>Services &gt; </a:t>
            </a:r>
            <a:r>
              <a:rPr lang="en-US" altLang="en-US" sz="3200" b="1" i="1" dirty="0" err="1" smtClean="0"/>
              <a:t>RNAi</a:t>
            </a:r>
            <a:r>
              <a:rPr lang="en-US" altLang="en-US" sz="3200" b="1" i="1" dirty="0" smtClean="0"/>
              <a:t> Screening and Analysis</a:t>
            </a:r>
            <a:endParaRPr lang="en-US" altLang="en-US" sz="3200" b="1" i="1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3588" y="6210300"/>
            <a:ext cx="7543800" cy="609600"/>
            <a:chOff x="762794" y="6210300"/>
            <a:chExt cx="7543800" cy="609600"/>
          </a:xfrm>
        </p:grpSpPr>
        <p:sp>
          <p:nvSpPr>
            <p:cNvPr id="194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  <a:sym typeface="Wingdings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itchFamily="2" charset="2"/>
                  <a:ea typeface="MS PGothic" pitchFamily="34" charset="-128"/>
                  <a:sym typeface="Wingdings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itchFamily="34" charset="-128"/>
                  <a:sym typeface="Wingdings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itchFamily="34" charset="-128"/>
              </a:endParaRPr>
            </a:p>
          </p:txBody>
        </p:sp>
        <p:pic>
          <p:nvPicPr>
            <p:cNvPr id="19465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457200" y="5334000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b="1" i="1" dirty="0"/>
              <a:t>Contact us to discuss </a:t>
            </a:r>
            <a:r>
              <a:rPr lang="en-US" altLang="en-US" sz="2000" b="1" i="1" u="sng" dirty="0"/>
              <a:t>details</a:t>
            </a:r>
            <a:r>
              <a:rPr lang="en-US" altLang="en-US" sz="2000" b="1" i="1" dirty="0"/>
              <a:t>, </a:t>
            </a:r>
            <a:r>
              <a:rPr lang="en-US" altLang="en-US" sz="2000" b="1" i="1" u="sng" dirty="0"/>
              <a:t>timeline estimates</a:t>
            </a:r>
            <a:r>
              <a:rPr lang="en-US" altLang="en-US" sz="2000" b="1" i="1" dirty="0"/>
              <a:t>, and </a:t>
            </a:r>
            <a:r>
              <a:rPr lang="en-US" altLang="en-US" sz="2000" b="1" i="1" u="sng" dirty="0"/>
              <a:t>price quotes!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2967" y="4191000"/>
            <a:ext cx="219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Black" pitchFamily="34" charset="0"/>
              </a:rPr>
              <a:t>miRNA</a:t>
            </a:r>
            <a:r>
              <a:rPr lang="en-US" dirty="0" smtClean="0">
                <a:latin typeface="Arial Black" pitchFamily="34" charset="0"/>
              </a:rPr>
              <a:t> Pathway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3828" y="457200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smtClean="0"/>
              <a:t>web.mit.edu/sharplab</a:t>
            </a:r>
          </a:p>
          <a:p>
            <a:endParaRPr lang="en-US" sz="1200" dirty="0"/>
          </a:p>
        </p:txBody>
      </p:sp>
      <p:pic>
        <p:nvPicPr>
          <p:cNvPr id="14" name="Picture 13" descr="RNAi Pathw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2286000"/>
            <a:ext cx="3343656" cy="1877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2536</TotalTime>
  <Words>650</Words>
  <Application>Microsoft Office PowerPoint</Application>
  <PresentationFormat>On-screen Show (4:3)</PresentationFormat>
  <Paragraphs>80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1_Concourse</vt:lpstr>
      <vt:lpstr>Theme2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Altogen Labs</dc:title>
  <dc:creator>admin</dc:creator>
  <cp:lastModifiedBy>ALabs2</cp:lastModifiedBy>
  <cp:revision>169</cp:revision>
  <dcterms:created xsi:type="dcterms:W3CDTF">2015-07-01T16:10:31Z</dcterms:created>
  <dcterms:modified xsi:type="dcterms:W3CDTF">2017-03-07T22:55:03Z</dcterms:modified>
</cp:coreProperties>
</file>