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0"/>
  </p:notesMasterIdLst>
  <p:sldIdLst>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45528C-EE4D-4058-9429-4DBB90627ABD}"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BDBA9F-0DC3-4F32-A446-36815DE87ED2}" type="slidenum">
              <a:rPr lang="en-US" smtClean="0"/>
              <a:t>‹#›</a:t>
            </a:fld>
            <a:endParaRPr lang="en-US"/>
          </a:p>
        </p:txBody>
      </p:sp>
    </p:spTree>
    <p:extLst>
      <p:ext uri="{BB962C8B-B14F-4D97-AF65-F5344CB8AC3E}">
        <p14:creationId xmlns:p14="http://schemas.microsoft.com/office/powerpoint/2010/main" val="522883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567494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7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11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Altogen labs</a:t>
            </a:r>
            <a:endParaRPr lang="en-US"/>
          </a:p>
        </p:txBody>
      </p:sp>
    </p:spTree>
    <p:extLst>
      <p:ext uri="{BB962C8B-B14F-4D97-AF65-F5344CB8AC3E}">
        <p14:creationId xmlns:p14="http://schemas.microsoft.com/office/powerpoint/2010/main" val="2805806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245294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83041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934450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E7E4B4-7AC5-449C-BE47-5344E8766AC0}" type="slidenum">
              <a:rPr lang="en-US" altLang="en-US" smtClean="0">
                <a:latin typeface="Calibri" panose="020F0502020204030204" pitchFamily="34" charset="0"/>
                <a:cs typeface="Arial" panose="020B0604020202020204" pitchFamily="34" charset="0"/>
              </a:rPr>
              <a:pPr/>
              <a:t>7</a:t>
            </a:fld>
            <a:endParaRPr lang="en-US" altLang="en-US"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76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5"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6" name="Right Triangle 5"/>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6"/>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9" name="Chevron 7"/>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extLst/>
          </a:lstStyle>
          <a:p>
            <a:fld id="{3D22183C-93B9-47F8-9DB3-B1F6B05DF533}" type="datetimeFigureOut">
              <a:rPr lang="en-US" smtClean="0"/>
              <a:t>1/17/2018</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smtClean="0"/>
            </a:lvl1pPr>
          </a:lstStyle>
          <a:p>
            <a:fld id="{625E9122-D3EB-49B7-BAFD-62E5772F2718}" type="slidenum">
              <a:rPr lang="en-US" smtClean="0"/>
              <a:t>‹#›</a:t>
            </a:fld>
            <a:endParaRPr lang="en-US"/>
          </a:p>
        </p:txBody>
      </p:sp>
    </p:spTree>
    <p:extLst>
      <p:ext uri="{BB962C8B-B14F-4D97-AF65-F5344CB8AC3E}">
        <p14:creationId xmlns:p14="http://schemas.microsoft.com/office/powerpoint/2010/main" val="53519428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333402-5D7C-4715-A974-FD8A7D36442C}" type="datetime1">
              <a:rPr lang="en-US"/>
              <a:pPr>
                <a:defRPr/>
              </a:pPr>
              <a:t>1/17/2018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F228BE4A-3182-4679-B07A-D4A1F55626BA}" type="slidenum">
              <a:rPr lang="en-US" altLang="en-US"/>
              <a:pPr>
                <a:defRPr/>
              </a:pPr>
              <a:t>‹#›</a:t>
            </a:fld>
            <a:endParaRPr lang="en-US" altLang="en-US"/>
          </a:p>
        </p:txBody>
      </p:sp>
    </p:spTree>
    <p:extLst>
      <p:ext uri="{BB962C8B-B14F-4D97-AF65-F5344CB8AC3E}">
        <p14:creationId xmlns:p14="http://schemas.microsoft.com/office/powerpoint/2010/main" val="213680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121BC1-504A-404C-9F3A-683AAA00F1A2}" type="datetime1">
              <a:rPr lang="en-US"/>
              <a:pPr>
                <a:defRPr/>
              </a:pPr>
              <a:t>1/17/2018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173DB061-30B7-4BDF-9E8B-4F63AC55E743}" type="slidenum">
              <a:rPr lang="en-US" altLang="en-US"/>
              <a:pPr>
                <a:defRPr/>
              </a:pPr>
              <a:t>‹#›</a:t>
            </a:fld>
            <a:endParaRPr lang="en-US" altLang="en-US"/>
          </a:p>
        </p:txBody>
      </p:sp>
    </p:spTree>
    <p:extLst>
      <p:ext uri="{BB962C8B-B14F-4D97-AF65-F5344CB8AC3E}">
        <p14:creationId xmlns:p14="http://schemas.microsoft.com/office/powerpoint/2010/main" val="1444194421"/>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29B897-9B74-41C2-A8F8-331FB0283344}" type="datetime1">
              <a:rPr lang="en-US"/>
              <a:pPr>
                <a:defRPr/>
              </a:pPr>
              <a:t>1/17/2018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FB749226-46E9-4875-B4F4-EFAC5B68013A}" type="slidenum">
              <a:rPr lang="en-US" altLang="en-US"/>
              <a:pPr>
                <a:defRPr/>
              </a:pPr>
              <a:t>‹#›</a:t>
            </a:fld>
            <a:endParaRPr lang="en-US" altLang="en-US"/>
          </a:p>
        </p:txBody>
      </p:sp>
    </p:spTree>
    <p:extLst>
      <p:ext uri="{BB962C8B-B14F-4D97-AF65-F5344CB8AC3E}">
        <p14:creationId xmlns:p14="http://schemas.microsoft.com/office/powerpoint/2010/main" val="40015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1A3EFA9-380E-4303-BFE5-62F63D16EC5F}" type="datetime1">
              <a:rPr lang="en-US"/>
              <a:pPr>
                <a:defRPr/>
              </a:pPr>
              <a:t>1/17/2018</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9" name="Slide Number Placeholder 17"/>
          <p:cNvSpPr>
            <a:spLocks noGrp="1"/>
          </p:cNvSpPr>
          <p:nvPr>
            <p:ph type="sldNum" sz="quarter" idx="12"/>
          </p:nvPr>
        </p:nvSpPr>
        <p:spPr/>
        <p:txBody>
          <a:bodyPr/>
          <a:lstStyle>
            <a:lvl1pPr>
              <a:defRPr/>
            </a:lvl1pPr>
          </a:lstStyle>
          <a:p>
            <a:pPr>
              <a:defRPr/>
            </a:pPr>
            <a:fld id="{DE77C342-6586-4E85-8C37-C6C684BADF9B}" type="slidenum">
              <a:rPr lang="en-US" altLang="en-US"/>
              <a:pPr>
                <a:defRPr/>
              </a:pPr>
              <a:t>‹#›</a:t>
            </a:fld>
            <a:endParaRPr lang="en-US" altLang="en-US"/>
          </a:p>
        </p:txBody>
      </p:sp>
    </p:spTree>
    <p:extLst>
      <p:ext uri="{BB962C8B-B14F-4D97-AF65-F5344CB8AC3E}">
        <p14:creationId xmlns:p14="http://schemas.microsoft.com/office/powerpoint/2010/main" val="3501561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2A6F438-5E4B-43FE-B805-1784D23D1B04}" type="datetime1">
              <a:rPr lang="en-US"/>
              <a:pPr>
                <a:defRPr/>
              </a:pPr>
              <a:t>1/17/2018</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5" name="Slide Number Placeholder 17"/>
          <p:cNvSpPr>
            <a:spLocks noGrp="1"/>
          </p:cNvSpPr>
          <p:nvPr>
            <p:ph type="sldNum" sz="quarter" idx="12"/>
          </p:nvPr>
        </p:nvSpPr>
        <p:spPr/>
        <p:txBody>
          <a:bodyPr/>
          <a:lstStyle>
            <a:lvl1pPr>
              <a:defRPr/>
            </a:lvl1pPr>
          </a:lstStyle>
          <a:p>
            <a:pPr>
              <a:defRPr/>
            </a:pPr>
            <a:fld id="{95037B5B-7765-4065-86DD-35C411B5AEF5}" type="slidenum">
              <a:rPr lang="en-US" altLang="en-US"/>
              <a:pPr>
                <a:defRPr/>
              </a:pPr>
              <a:t>‹#›</a:t>
            </a:fld>
            <a:endParaRPr lang="en-US" altLang="en-US"/>
          </a:p>
        </p:txBody>
      </p:sp>
    </p:spTree>
    <p:extLst>
      <p:ext uri="{BB962C8B-B14F-4D97-AF65-F5344CB8AC3E}">
        <p14:creationId xmlns:p14="http://schemas.microsoft.com/office/powerpoint/2010/main" val="1680639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296DA0-B9BF-428B-9687-090103C16FE2}" type="datetime1">
              <a:rPr lang="en-US"/>
              <a:pPr>
                <a:defRPr/>
              </a:pPr>
              <a:t>1/17/2018</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4" name="Slide Number Placeholder 17"/>
          <p:cNvSpPr>
            <a:spLocks noGrp="1"/>
          </p:cNvSpPr>
          <p:nvPr>
            <p:ph type="sldNum" sz="quarter" idx="12"/>
          </p:nvPr>
        </p:nvSpPr>
        <p:spPr/>
        <p:txBody>
          <a:bodyPr/>
          <a:lstStyle>
            <a:lvl1pPr>
              <a:defRPr/>
            </a:lvl1pPr>
          </a:lstStyle>
          <a:p>
            <a:pPr>
              <a:defRPr/>
            </a:pPr>
            <a:fld id="{82A8E50B-D5BC-44BB-B4F0-EC12B5A2A04B}" type="slidenum">
              <a:rPr lang="en-US" altLang="en-US"/>
              <a:pPr>
                <a:defRPr/>
              </a:pPr>
              <a:t>‹#›</a:t>
            </a:fld>
            <a:endParaRPr lang="en-US" altLang="en-US"/>
          </a:p>
        </p:txBody>
      </p:sp>
    </p:spTree>
    <p:extLst>
      <p:ext uri="{BB962C8B-B14F-4D97-AF65-F5344CB8AC3E}">
        <p14:creationId xmlns:p14="http://schemas.microsoft.com/office/powerpoint/2010/main" val="1422945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8946B94-889D-4F56-91B7-E9F4C0590855}" type="datetime1">
              <a:rPr lang="en-US"/>
              <a:pPr>
                <a:defRPr/>
              </a:pPr>
              <a:t>1/17/2018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50F0494A-5F52-4B59-9421-7560DEDE88EC}" type="slidenum">
              <a:rPr lang="en-US" altLang="en-US"/>
              <a:pPr>
                <a:defRPr/>
              </a:pPr>
              <a:t>‹#›</a:t>
            </a:fld>
            <a:endParaRPr lang="en-US" altLang="en-US"/>
          </a:p>
        </p:txBody>
      </p:sp>
    </p:spTree>
    <p:extLst>
      <p:ext uri="{BB962C8B-B14F-4D97-AF65-F5344CB8AC3E}">
        <p14:creationId xmlns:p14="http://schemas.microsoft.com/office/powerpoint/2010/main" val="861878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ight Triangle 11"/>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5FD8A9C-1F33-4258-964A-F7FED737AD2D}" type="datetime1">
              <a:rPr lang="en-US"/>
              <a:pPr>
                <a:defRPr/>
              </a:pPr>
              <a:t>1/17/2018</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11" name="Slide Number Placeholder 6"/>
          <p:cNvSpPr>
            <a:spLocks noGrp="1"/>
          </p:cNvSpPr>
          <p:nvPr>
            <p:ph type="sldNum" sz="quarter" idx="12"/>
          </p:nvPr>
        </p:nvSpPr>
        <p:spPr>
          <a:xfrm>
            <a:off x="10769600" y="6356351"/>
            <a:ext cx="812800" cy="365125"/>
          </a:xfrm>
        </p:spPr>
        <p:txBody>
          <a:bodyPr/>
          <a:lstStyle>
            <a:lvl1pPr>
              <a:defRPr smtClean="0"/>
            </a:lvl1pPr>
          </a:lstStyle>
          <a:p>
            <a:pPr>
              <a:defRPr/>
            </a:pPr>
            <a:fld id="{35E5DE6A-01FD-4AD1-8470-E49C3BB3B721}" type="slidenum">
              <a:rPr lang="en-US" altLang="en-US"/>
              <a:pPr>
                <a:defRPr/>
              </a:pPr>
              <a:t>‹#›</a:t>
            </a:fld>
            <a:endParaRPr lang="en-US" altLang="en-US"/>
          </a:p>
        </p:txBody>
      </p:sp>
    </p:spTree>
    <p:extLst>
      <p:ext uri="{BB962C8B-B14F-4D97-AF65-F5344CB8AC3E}">
        <p14:creationId xmlns:p14="http://schemas.microsoft.com/office/powerpoint/2010/main" val="851466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07BD21-992D-4A2B-8526-FF0F005E9E89}" type="datetime1">
              <a:rPr lang="en-US"/>
              <a:pPr>
                <a:defRPr/>
              </a:pPr>
              <a:t>1/17/2018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7B873939-C452-4C4B-B6D8-C03762CEE67C}" type="slidenum">
              <a:rPr lang="en-US" altLang="en-US"/>
              <a:pPr>
                <a:defRPr/>
              </a:pPr>
              <a:t>‹#›</a:t>
            </a:fld>
            <a:endParaRPr lang="en-US" altLang="en-US"/>
          </a:p>
        </p:txBody>
      </p:sp>
    </p:spTree>
    <p:extLst>
      <p:ext uri="{BB962C8B-B14F-4D97-AF65-F5344CB8AC3E}">
        <p14:creationId xmlns:p14="http://schemas.microsoft.com/office/powerpoint/2010/main" val="1106443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FFB0CAA-8926-4204-ACA3-B446221F417C}" type="datetime1">
              <a:rPr lang="en-US"/>
              <a:pPr>
                <a:defRPr/>
              </a:pPr>
              <a:t>1/17/2018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60E345AC-6A8D-4D48-BEC4-7DDC98CDF55C}" type="slidenum">
              <a:rPr lang="en-US" altLang="en-US"/>
              <a:pPr>
                <a:defRPr/>
              </a:pPr>
              <a:t>‹#›</a:t>
            </a:fld>
            <a:endParaRPr lang="en-US" altLang="en-US"/>
          </a:p>
        </p:txBody>
      </p:sp>
    </p:spTree>
    <p:extLst>
      <p:ext uri="{BB962C8B-B14F-4D97-AF65-F5344CB8AC3E}">
        <p14:creationId xmlns:p14="http://schemas.microsoft.com/office/powerpoint/2010/main" val="1194865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9" name="Straight Connector 8"/>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lvl1pPr>
            <a:extLst/>
          </a:lstStyle>
          <a:p>
            <a:fld id="{3D22183C-93B9-47F8-9DB3-B1F6B05DF533}" type="datetimeFigureOut">
              <a:rPr lang="en-US" smtClean="0"/>
              <a:t>1/17/2018</a:t>
            </a:fld>
            <a:endParaRPr lang="en-US"/>
          </a:p>
        </p:txBody>
      </p:sp>
      <p:sp>
        <p:nvSpPr>
          <p:cNvPr id="11" name="Footer Placeholder 5"/>
          <p:cNvSpPr>
            <a:spLocks noGrp="1"/>
          </p:cNvSpPr>
          <p:nvPr>
            <p:ph type="ftr" sz="quarter" idx="11"/>
          </p:nvPr>
        </p:nvSpPr>
        <p:spPr/>
        <p:txBody>
          <a:bodyPr/>
          <a:lstStyle>
            <a:lvl1pPr>
              <a:defRPr/>
            </a:lvl1pPr>
          </a:lstStyle>
          <a:p>
            <a:endParaRPr lang="en-US"/>
          </a:p>
        </p:txBody>
      </p:sp>
      <p:sp>
        <p:nvSpPr>
          <p:cNvPr id="12" name="Slide Number Placeholder 6"/>
          <p:cNvSpPr>
            <a:spLocks noGrp="1"/>
          </p:cNvSpPr>
          <p:nvPr>
            <p:ph type="sldNum" sz="quarter" idx="12"/>
          </p:nvPr>
        </p:nvSpPr>
        <p:spPr/>
        <p:txBody>
          <a:bodyPr/>
          <a:lstStyle>
            <a:lvl1pPr>
              <a:defRPr smtClean="0"/>
            </a:lvl1pPr>
          </a:lstStyle>
          <a:p>
            <a:fld id="{625E9122-D3EB-49B7-BAFD-62E5772F2718}" type="slidenum">
              <a:rPr lang="en-US" smtClean="0"/>
              <a:t>‹#›</a:t>
            </a:fld>
            <a:endParaRPr lang="en-US"/>
          </a:p>
        </p:txBody>
      </p:sp>
    </p:spTree>
    <p:extLst>
      <p:ext uri="{BB962C8B-B14F-4D97-AF65-F5344CB8AC3E}">
        <p14:creationId xmlns:p14="http://schemas.microsoft.com/office/powerpoint/2010/main" val="408354863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3D22183C-93B9-47F8-9DB3-B1F6B05DF533}" type="datetimeFigureOut">
              <a:rPr lang="en-US" smtClean="0"/>
              <a:t>1/17/2018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625E9122-D3EB-49B7-BAFD-62E5772F2718}" type="slidenum">
              <a:rPr lang="en-US" smtClean="0"/>
              <a:t>‹#›</a:t>
            </a:fld>
            <a:endParaRPr lang="en-US"/>
          </a:p>
        </p:txBody>
      </p:sp>
    </p:spTree>
    <p:extLst>
      <p:ext uri="{BB962C8B-B14F-4D97-AF65-F5344CB8AC3E}">
        <p14:creationId xmlns:p14="http://schemas.microsoft.com/office/powerpoint/2010/main" val="114712104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4"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5" name="Right Triangle 4"/>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8" name="Date Placeholder 2"/>
          <p:cNvSpPr>
            <a:spLocks noGrp="1"/>
          </p:cNvSpPr>
          <p:nvPr>
            <p:ph type="dt" sz="half" idx="10"/>
          </p:nvPr>
        </p:nvSpPr>
        <p:spPr/>
        <p:txBody>
          <a:bodyPr/>
          <a:lstStyle>
            <a:lvl1pPr>
              <a:defRPr/>
            </a:lvl1pPr>
            <a:extLst/>
          </a:lstStyle>
          <a:p>
            <a:fld id="{3D22183C-93B9-47F8-9DB3-B1F6B05DF533}" type="datetimeFigureOut">
              <a:rPr lang="en-US" smtClean="0"/>
              <a:t>1/17/2018</a:t>
            </a:fld>
            <a:endParaRPr lang="en-US"/>
          </a:p>
        </p:txBody>
      </p:sp>
      <p:sp>
        <p:nvSpPr>
          <p:cNvPr id="9" name="Footer Placeholder 3"/>
          <p:cNvSpPr>
            <a:spLocks noGrp="1"/>
          </p:cNvSpPr>
          <p:nvPr>
            <p:ph type="ftr" sz="quarter" idx="11"/>
          </p:nvPr>
        </p:nvSpPr>
        <p:spPr/>
        <p:txBody>
          <a:bodyPr/>
          <a:lstStyle>
            <a:lvl1pPr>
              <a:defRPr/>
            </a:lvl1pPr>
          </a:lstStyle>
          <a:p>
            <a:endParaRPr lang="en-US"/>
          </a:p>
        </p:txBody>
      </p:sp>
      <p:sp>
        <p:nvSpPr>
          <p:cNvPr id="10" name="Slide Number Placeholder 4"/>
          <p:cNvSpPr>
            <a:spLocks noGrp="1"/>
          </p:cNvSpPr>
          <p:nvPr>
            <p:ph type="sldNum" sz="quarter" idx="12"/>
          </p:nvPr>
        </p:nvSpPr>
        <p:spPr/>
        <p:txBody>
          <a:bodyPr/>
          <a:lstStyle>
            <a:lvl1pPr>
              <a:defRPr smtClean="0"/>
            </a:lvl1pPr>
          </a:lstStyle>
          <a:p>
            <a:fld id="{625E9122-D3EB-49B7-BAFD-62E5772F2718}" type="slidenum">
              <a:rPr lang="en-US" smtClean="0"/>
              <a:t>‹#›</a:t>
            </a:fld>
            <a:endParaRPr lang="en-US"/>
          </a:p>
        </p:txBody>
      </p:sp>
    </p:spTree>
    <p:extLst>
      <p:ext uri="{BB962C8B-B14F-4D97-AF65-F5344CB8AC3E}">
        <p14:creationId xmlns:p14="http://schemas.microsoft.com/office/powerpoint/2010/main" val="69138708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3D22183C-93B9-47F8-9DB3-B1F6B05DF533}" type="datetimeFigureOut">
              <a:rPr lang="en-US" smtClean="0"/>
              <a:t>1/17/2018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625E9122-D3EB-49B7-BAFD-62E5772F2718}" type="slidenum">
              <a:rPr lang="en-US" smtClean="0"/>
              <a:t>‹#›</a:t>
            </a:fld>
            <a:endParaRPr lang="en-US"/>
          </a:p>
        </p:txBody>
      </p:sp>
    </p:spTree>
    <p:extLst>
      <p:ext uri="{BB962C8B-B14F-4D97-AF65-F5344CB8AC3E}">
        <p14:creationId xmlns:p14="http://schemas.microsoft.com/office/powerpoint/2010/main" val="31640770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8"/>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8" name="Straight Connector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10" name="Chevron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3D22183C-93B9-47F8-9DB3-B1F6B05DF533}" type="datetimeFigureOut">
              <a:rPr lang="en-US" smtClean="0"/>
              <a:t>1/17/2018</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smtClean="0"/>
            </a:lvl1pPr>
          </a:lstStyle>
          <a:p>
            <a:fld id="{625E9122-D3EB-49B7-BAFD-62E5772F2718}" type="slidenum">
              <a:rPr lang="en-US" smtClean="0"/>
              <a:t>‹#›</a:t>
            </a:fld>
            <a:endParaRPr lang="en-US"/>
          </a:p>
        </p:txBody>
      </p:sp>
    </p:spTree>
    <p:extLst>
      <p:ext uri="{BB962C8B-B14F-4D97-AF65-F5344CB8AC3E}">
        <p14:creationId xmlns:p14="http://schemas.microsoft.com/office/powerpoint/2010/main" val="198841912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2183C-93B9-47F8-9DB3-B1F6B05DF533}"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5E9122-D3EB-49B7-BAFD-62E5772F2718}" type="slidenum">
              <a:rPr lang="en-US" smtClean="0"/>
              <a:t>‹#›</a:t>
            </a:fld>
            <a:endParaRPr lang="en-US"/>
          </a:p>
        </p:txBody>
      </p:sp>
    </p:spTree>
    <p:extLst>
      <p:ext uri="{BB962C8B-B14F-4D97-AF65-F5344CB8AC3E}">
        <p14:creationId xmlns:p14="http://schemas.microsoft.com/office/powerpoint/2010/main" val="476571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2183C-93B9-47F8-9DB3-B1F6B05DF53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E9122-D3EB-49B7-BAFD-62E5772F2718}" type="slidenum">
              <a:rPr lang="en-US" smtClean="0"/>
              <a:t>‹#›</a:t>
            </a:fld>
            <a:endParaRPr lang="en-US"/>
          </a:p>
        </p:txBody>
      </p:sp>
    </p:spTree>
    <p:extLst>
      <p:ext uri="{BB962C8B-B14F-4D97-AF65-F5344CB8AC3E}">
        <p14:creationId xmlns:p14="http://schemas.microsoft.com/office/powerpoint/2010/main" val="972687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89BA467-23CD-48E8-8C46-0C1A3DBA9A1F}" type="datetime1">
              <a:rPr lang="en-US"/>
              <a:pPr>
                <a:defRPr/>
              </a:pPr>
              <a:t>1/17/2018</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7A780AF5-572D-4702-9420-A31BD1EC98F1}" type="slidenum">
              <a:rPr lang="en-US" altLang="en-US"/>
              <a:pPr>
                <a:defRPr/>
              </a:pPr>
              <a:t>‹#›</a:t>
            </a:fld>
            <a:endParaRPr lang="en-US" altLang="en-US"/>
          </a:p>
        </p:txBody>
      </p:sp>
    </p:spTree>
    <p:extLst>
      <p:ext uri="{BB962C8B-B14F-4D97-AF65-F5344CB8AC3E}">
        <p14:creationId xmlns:p14="http://schemas.microsoft.com/office/powerpoint/2010/main" val="112136232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5.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27" name="Text Placeholder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23" name="Date Placeholder 4"/>
          <p:cNvSpPr>
            <a:spLocks noGrp="1"/>
          </p:cNvSpPr>
          <p:nvPr>
            <p:ph type="dt" sz="half" idx="2"/>
          </p:nvPr>
        </p:nvSpPr>
        <p:spPr>
          <a:xfrm>
            <a:off x="8970433" y="6408739"/>
            <a:ext cx="2559051" cy="365125"/>
          </a:xfrm>
          <a:prstGeom prst="rect">
            <a:avLst/>
          </a:prstGeom>
        </p:spPr>
        <p:txBody>
          <a:bodyPr vert="horz" anchor="b"/>
          <a:lstStyle>
            <a:lvl1pPr eaLnBrk="1" fontAlgn="auto" hangingPunct="1">
              <a:spcBef>
                <a:spcPts val="0"/>
              </a:spcBef>
              <a:spcAft>
                <a:spcPts val="0"/>
              </a:spcAft>
              <a:defRPr sz="1000">
                <a:solidFill>
                  <a:schemeClr val="tx1"/>
                </a:solidFill>
                <a:latin typeface="+mn-lt"/>
                <a:cs typeface="+mn-cs"/>
              </a:defRPr>
            </a:lvl1pPr>
            <a:extLst/>
          </a:lstStyle>
          <a:p>
            <a:fld id="{3D22183C-93B9-47F8-9DB3-B1F6B05DF533}" type="datetimeFigureOut">
              <a:rPr lang="en-US" smtClean="0"/>
              <a:t>1/17/2018</a:t>
            </a:fld>
            <a:endParaRPr lang="en-US"/>
          </a:p>
        </p:txBody>
      </p:sp>
      <p:sp>
        <p:nvSpPr>
          <p:cNvPr id="24" name="Footer Placeholder 5"/>
          <p:cNvSpPr>
            <a:spLocks noGrp="1"/>
          </p:cNvSpPr>
          <p:nvPr>
            <p:ph type="ftr" sz="quarter" idx="3"/>
          </p:nvPr>
        </p:nvSpPr>
        <p:spPr>
          <a:xfrm>
            <a:off x="5839884" y="6408739"/>
            <a:ext cx="3134783"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itchFamily="34" charset="0"/>
                <a:cs typeface="Arial" charset="0"/>
              </a:defRPr>
            </a:lvl1pPr>
          </a:lstStyle>
          <a:p>
            <a:endParaRPr lang="en-US"/>
          </a:p>
        </p:txBody>
      </p:sp>
      <p:sp>
        <p:nvSpPr>
          <p:cNvPr id="25" name="Slide Number Placeholder 6"/>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lvl1pPr>
          </a:lstStyle>
          <a:p>
            <a:fld id="{625E9122-D3EB-49B7-BAFD-62E5772F2718}" type="slidenum">
              <a:rPr lang="en-US" smtClean="0"/>
              <a:t>‹#›</a:t>
            </a:fld>
            <a:endParaRPr lang="en-US"/>
          </a:p>
        </p:txBody>
      </p:sp>
    </p:spTree>
    <p:extLst>
      <p:ext uri="{BB962C8B-B14F-4D97-AF65-F5344CB8AC3E}">
        <p14:creationId xmlns:p14="http://schemas.microsoft.com/office/powerpoint/2010/main" val="16366567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Arial" charset="0"/>
          <a:ea typeface="+mn-ea"/>
          <a:cs typeface="+mn-cs"/>
        </a:defRPr>
      </a:lvl1pPr>
      <a:lvl2pPr marL="620713" indent="-228600" algn="l" rtl="0" eaLnBrk="1" fontAlgn="base" hangingPunct="1">
        <a:spcBef>
          <a:spcPts val="325"/>
        </a:spcBef>
        <a:spcAft>
          <a:spcPct val="0"/>
        </a:spcAft>
        <a:buClr>
          <a:schemeClr val="accent1"/>
        </a:buClr>
        <a:buFont typeface="Verdana" panose="020B0604030504040204" pitchFamily="34" charset="0"/>
        <a:buChar char="◦"/>
        <a:defRPr sz="2300" kern="1200">
          <a:solidFill>
            <a:schemeClr val="tx1"/>
          </a:solidFill>
          <a:latin typeface="Arial" charset="0"/>
          <a:ea typeface="+mn-ea"/>
          <a:cs typeface="+mn-cs"/>
        </a:defRPr>
      </a:lvl2pPr>
      <a:lvl3pPr marL="858838" indent="-228600" algn="l" rtl="0" eaLnBrk="1" fontAlgn="base" hangingPunct="1">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Arial" charset="0"/>
          <a:ea typeface="+mn-ea"/>
          <a:cs typeface="+mn-cs"/>
        </a:defRPr>
      </a:lvl3pPr>
      <a:lvl4pPr marL="1143000" indent="-228600" algn="l" rtl="0" eaLnBrk="1" fontAlgn="base" hangingPunct="1">
        <a:spcBef>
          <a:spcPts val="350"/>
        </a:spcBef>
        <a:spcAft>
          <a:spcPct val="0"/>
        </a:spcAft>
        <a:buClr>
          <a:schemeClr val="accent2"/>
        </a:buClr>
        <a:buFont typeface="Wingdings 2" panose="05020102010507070707" pitchFamily="18" charset="2"/>
        <a:buChar char=""/>
        <a:defRPr sz="1900" kern="1200">
          <a:solidFill>
            <a:schemeClr val="tx1"/>
          </a:solidFill>
          <a:latin typeface="Arial" charset="0"/>
          <a:ea typeface="+mn-ea"/>
          <a:cs typeface="+mn-cs"/>
        </a:defRPr>
      </a:lvl4pPr>
      <a:lvl5pPr marL="1371600" indent="-228600" algn="l" rtl="0" eaLnBrk="1" fontAlgn="base" hangingPunct="1">
        <a:spcBef>
          <a:spcPts val="350"/>
        </a:spcBef>
        <a:spcAft>
          <a:spcPct val="0"/>
        </a:spcAft>
        <a:buClr>
          <a:schemeClr val="accent2"/>
        </a:buClr>
        <a:buFont typeface="Wingdings 2" panose="05020102010507070707" pitchFamily="18" charset="2"/>
        <a:buChar char=""/>
        <a:defRPr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052"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endParaRPr lang="en-US" altLang="en-US" smtClean="0"/>
          </a:p>
        </p:txBody>
      </p:sp>
      <p:sp>
        <p:nvSpPr>
          <p:cNvPr id="2053"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fld id="{3E64F6B8-1E4B-4F1B-B30C-A9E31590A116}" type="datetime1">
              <a:rPr lang="en-US"/>
              <a:pPr>
                <a:defRPr/>
              </a:pPr>
              <a:t>1/17/2018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r>
              <a:rPr lang="en-US"/>
              <a:t>Altogen Labs, 4020 S Industrial Dr, Suite 130, Austin TX 78744, USA</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Constantia" panose="02030602050306030303" pitchFamily="18" charset="0"/>
              </a:defRPr>
            </a:lvl1pPr>
          </a:lstStyle>
          <a:p>
            <a:pPr>
              <a:defRPr/>
            </a:pPr>
            <a:fld id="{8FC04EA8-EA7D-4307-804B-0E0C6EA3BC7D}" type="slidenum">
              <a:rPr lang="en-US" altLang="en-US"/>
              <a:pPr>
                <a:defRPr/>
              </a:pPr>
              <a:t>‹#›</a:t>
            </a:fld>
            <a:endParaRPr lang="en-US" altLang="en-US"/>
          </a:p>
        </p:txBody>
      </p:sp>
      <p:grpSp>
        <p:nvGrpSpPr>
          <p:cNvPr id="2057"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grpSp>
    </p:spTree>
    <p:extLst>
      <p:ext uri="{BB962C8B-B14F-4D97-AF65-F5344CB8AC3E}">
        <p14:creationId xmlns:p14="http://schemas.microsoft.com/office/powerpoint/2010/main" val="204835569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9.jp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5.xml"/><Relationship Id="rId5" Type="http://schemas.openxmlformats.org/officeDocument/2006/relationships/image" Target="../media/image13.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7171" name="Content Placeholder 2"/>
          <p:cNvSpPr>
            <a:spLocks/>
          </p:cNvSpPr>
          <p:nvPr/>
        </p:nvSpPr>
        <p:spPr bwMode="auto">
          <a:xfrm>
            <a:off x="575734" y="2217738"/>
            <a:ext cx="7473244" cy="394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algn="just">
              <a:spcBef>
                <a:spcPct val="20000"/>
              </a:spcBef>
              <a:buClr>
                <a:srgbClr val="0BD0D9"/>
              </a:buClr>
              <a:buSzPct val="95000"/>
              <a:buFont typeface="Wingdings" panose="05000000000000000000" pitchFamily="2" charset="2"/>
              <a:buChar char="Ø"/>
            </a:pPr>
            <a:r>
              <a:rPr lang="en-US" sz="1400" dirty="0"/>
              <a:t>The HeLa cell line was established from cervical cancer cells of a 31-year-old patient, contributing to major medical breakthroughs, including the development of polio vaccine. The HeLa cell line is the first immortal human cell with the ability to survive indefinitely in vitro. HeLa cells proliferate rapidly due to an active telomerase during cell division, resulting in the prevention of aging and cell death. </a:t>
            </a:r>
            <a:endParaRPr lang="en-US" sz="1400" dirty="0" smtClean="0"/>
          </a:p>
          <a:p>
            <a:pPr marL="285750" indent="-285750" algn="just">
              <a:spcBef>
                <a:spcPct val="20000"/>
              </a:spcBef>
              <a:buClr>
                <a:srgbClr val="0BD0D9"/>
              </a:buClr>
              <a:buSzPct val="95000"/>
              <a:buFont typeface="Wingdings" panose="05000000000000000000" pitchFamily="2" charset="2"/>
              <a:buChar char="Ø"/>
            </a:pPr>
            <a:r>
              <a:rPr lang="en-US" sz="1400" dirty="0" smtClean="0"/>
              <a:t>The HeLa</a:t>
            </a:r>
            <a:r>
              <a:rPr lang="en-US" sz="1400" dirty="0"/>
              <a:t> </a:t>
            </a:r>
            <a:r>
              <a:rPr lang="en-US" sz="1400" dirty="0" smtClean="0"/>
              <a:t>human cervical </a:t>
            </a:r>
            <a:r>
              <a:rPr lang="en-US" sz="1400" dirty="0"/>
              <a:t>cell line is used to create the CDX (Cell Line Derived Xenograft) </a:t>
            </a:r>
            <a:r>
              <a:rPr lang="en-US" sz="1400" dirty="0"/>
              <a:t>HeLa</a:t>
            </a:r>
            <a:r>
              <a:rPr lang="en-US" sz="1400" dirty="0" smtClean="0"/>
              <a:t> </a:t>
            </a:r>
            <a:r>
              <a:rPr lang="en-US" sz="1400" dirty="0" smtClean="0"/>
              <a:t>xenograft </a:t>
            </a:r>
            <a:r>
              <a:rPr lang="en-US" sz="1400" dirty="0"/>
              <a:t>mouse </a:t>
            </a:r>
            <a:r>
              <a:rPr lang="en-US" sz="1400" dirty="0" smtClean="0"/>
              <a:t>model </a:t>
            </a:r>
            <a:r>
              <a:rPr lang="en-US" sz="1400" dirty="0"/>
              <a:t>that allows studying the microvascular density of anti-angiogenic therapy efficacy such as anti-VEGF or </a:t>
            </a:r>
            <a:r>
              <a:rPr lang="en-US" sz="1400" dirty="0" err="1" smtClean="0"/>
              <a:t>liquiritigenin</a:t>
            </a:r>
            <a:r>
              <a:rPr lang="en-US" sz="1400" dirty="0" smtClean="0"/>
              <a:t>. </a:t>
            </a:r>
            <a:r>
              <a:rPr lang="en-US" sz="1400" dirty="0" smtClean="0"/>
              <a:t>The </a:t>
            </a:r>
            <a:r>
              <a:rPr lang="en-US" sz="1400" dirty="0"/>
              <a:t>HeLa</a:t>
            </a:r>
            <a:r>
              <a:rPr lang="en-US" sz="1400" dirty="0" smtClean="0"/>
              <a:t> </a:t>
            </a:r>
            <a:r>
              <a:rPr lang="en-US" sz="1400" dirty="0" smtClean="0"/>
              <a:t>xenograft model </a:t>
            </a:r>
            <a:r>
              <a:rPr lang="en-US" sz="1400" dirty="0"/>
              <a:t>is </a:t>
            </a:r>
            <a:r>
              <a:rPr lang="en-US" sz="1400" dirty="0" smtClean="0"/>
              <a:t>useful </a:t>
            </a:r>
            <a:r>
              <a:rPr lang="en-US" sz="1400" dirty="0"/>
              <a:t>for biomedical research related to </a:t>
            </a:r>
            <a:r>
              <a:rPr lang="en-US" sz="1400" dirty="0" smtClean="0"/>
              <a:t>cervical</a:t>
            </a:r>
            <a:r>
              <a:rPr lang="en-US" sz="1400" dirty="0" smtClean="0"/>
              <a:t> </a:t>
            </a:r>
            <a:r>
              <a:rPr lang="en-US" sz="1400" dirty="0" smtClean="0"/>
              <a:t>cancer. </a:t>
            </a:r>
          </a:p>
          <a:p>
            <a:pPr marL="285750" indent="-285750" algn="just">
              <a:spcBef>
                <a:spcPct val="20000"/>
              </a:spcBef>
              <a:buClr>
                <a:srgbClr val="0BD0D9"/>
              </a:buClr>
              <a:buSzPct val="95000"/>
              <a:buFont typeface="Wingdings" panose="05000000000000000000" pitchFamily="2" charset="2"/>
              <a:buChar char="Ø"/>
            </a:pPr>
            <a:r>
              <a:rPr lang="en-US" altLang="en-US" sz="1400" dirty="0" err="1" smtClean="0">
                <a:cs typeface="Times New Roman" panose="02020603050405020304" pitchFamily="18" charset="0"/>
              </a:rPr>
              <a:t>Xenografting</a:t>
            </a:r>
            <a:r>
              <a:rPr lang="en-US" altLang="en-US" sz="1400" dirty="0" smtClean="0">
                <a:cs typeface="Times New Roman" panose="02020603050405020304" pitchFamily="18" charset="0"/>
              </a:rPr>
              <a:t> </a:t>
            </a:r>
            <a:r>
              <a:rPr lang="en-US" altLang="en-US" sz="1400" dirty="0">
                <a:cs typeface="Times New Roman" panose="02020603050405020304" pitchFamily="18" charset="0"/>
              </a:rPr>
              <a:t>is the transplantation of tissue from one species into another. </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has been established as benchmark studies in pre-clinical cancer research.</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a:cs typeface="Times New Roman" panose="02020603050405020304" pitchFamily="18" charset="0"/>
              </a:rPr>
              <a:t>Typically, </a:t>
            </a:r>
            <a:r>
              <a:rPr lang="en-US" altLang="en-US" sz="1400" dirty="0" err="1">
                <a:cs typeface="Times New Roman" panose="02020603050405020304" pitchFamily="18" charset="0"/>
              </a:rPr>
              <a:t>immunodeficient</a:t>
            </a:r>
            <a:r>
              <a:rPr lang="en-US" altLang="en-US" sz="1400" dirty="0">
                <a:cs typeface="Times New Roman" panose="02020603050405020304" pitchFamily="18" charset="0"/>
              </a:rPr>
              <a:t> mice serve as hosts for a wide variety of human tumors, effectively serving as models for human subjects.</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a:t>
            </a:r>
            <a:r>
              <a:rPr lang="en-US" altLang="en-US" sz="1400" dirty="0" smtClean="0">
                <a:cs typeface="Times New Roman" panose="02020603050405020304" pitchFamily="18" charset="0"/>
              </a:rPr>
              <a:t>is a </a:t>
            </a:r>
            <a:r>
              <a:rPr lang="en-US" altLang="en-US" sz="1400" dirty="0">
                <a:cs typeface="Times New Roman" panose="02020603050405020304" pitchFamily="18" charset="0"/>
              </a:rPr>
              <a:t>complete and accurate study of tumor growth and the activity of drug administration</a:t>
            </a:r>
            <a:r>
              <a:rPr lang="en-US" altLang="en-US" sz="1400" dirty="0" smtClean="0">
                <a:cs typeface="Times New Roman" panose="02020603050405020304" pitchFamily="18" charset="0"/>
              </a:rPr>
              <a:t>.</a:t>
            </a:r>
          </a:p>
        </p:txBody>
      </p:sp>
      <p:sp>
        <p:nvSpPr>
          <p:cNvPr id="7172"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7173"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4"/>
          <p:cNvSpPr txBox="1">
            <a:spLocks noChangeArrowheads="1"/>
          </p:cNvSpPr>
          <p:nvPr/>
        </p:nvSpPr>
        <p:spPr bwMode="auto">
          <a:xfrm>
            <a:off x="1992313" y="1682968"/>
            <a:ext cx="54087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HeLa</a:t>
            </a:r>
            <a:r>
              <a:rPr lang="en-US" sz="3200" b="1" dirty="0" smtClean="0"/>
              <a:t> </a:t>
            </a:r>
            <a:r>
              <a:rPr lang="en-US" altLang="en-US" sz="3200" b="1" dirty="0" smtClean="0">
                <a:ea typeface="MS PGothic" pitchFamily="34" charset="-128"/>
              </a:rPr>
              <a:t>Xenograft Model</a:t>
            </a:r>
            <a:endParaRPr lang="en-US" altLang="en-US" sz="2200" b="1" dirty="0">
              <a:ea typeface="MS PGothic" pitchFamily="34" charset="-128"/>
            </a:endParaRPr>
          </a:p>
        </p:txBody>
      </p:sp>
      <p:sp>
        <p:nvSpPr>
          <p:cNvPr id="7175"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7176" name="Group 1"/>
          <p:cNvGrpSpPr>
            <a:grpSpLocks/>
          </p:cNvGrpSpPr>
          <p:nvPr/>
        </p:nvGrpSpPr>
        <p:grpSpPr bwMode="auto">
          <a:xfrm>
            <a:off x="2287588" y="6210300"/>
            <a:ext cx="7543800" cy="609600"/>
            <a:chOff x="762794" y="6210300"/>
            <a:chExt cx="7543800" cy="609600"/>
          </a:xfrm>
        </p:grpSpPr>
        <p:sp>
          <p:nvSpPr>
            <p:cNvPr id="717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718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8" name="TextBox 2"/>
          <p:cNvSpPr txBox="1">
            <a:spLocks noChangeArrowheads="1"/>
          </p:cNvSpPr>
          <p:nvPr/>
        </p:nvSpPr>
        <p:spPr bwMode="auto">
          <a:xfrm>
            <a:off x="8048977" y="4890231"/>
            <a:ext cx="36688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dirty="0" err="1">
                <a:latin typeface="Arial Black" panose="020B0A04020102020204" pitchFamily="34" charset="0"/>
              </a:rPr>
              <a:t>Xenografting</a:t>
            </a:r>
            <a:r>
              <a:rPr lang="en-US" altLang="en-US" sz="1600" dirty="0">
                <a:latin typeface="Arial Black" panose="020B0A04020102020204" pitchFamily="34" charset="0"/>
              </a:rPr>
              <a:t> tumor cells into mice has advanced pre-clinical cancer research </a:t>
            </a:r>
            <a:r>
              <a:rPr lang="en-US" altLang="en-US" sz="1600" dirty="0" smtClean="0">
                <a:latin typeface="Arial Black" panose="020B0A04020102020204" pitchFamily="34" charset="0"/>
              </a:rPr>
              <a:t>significantly</a:t>
            </a:r>
            <a:endParaRPr lang="en-US" altLang="en-US" sz="16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30659" y="2267743"/>
            <a:ext cx="2898843" cy="2536764"/>
          </a:xfrm>
          <a:prstGeom prst="rect">
            <a:avLst/>
          </a:prstGeom>
        </p:spPr>
      </p:pic>
    </p:spTree>
    <p:extLst>
      <p:ext uri="{BB962C8B-B14F-4D97-AF65-F5344CB8AC3E}">
        <p14:creationId xmlns:p14="http://schemas.microsoft.com/office/powerpoint/2010/main" val="363334597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363311" y="2491220"/>
          <a:ext cx="9392354" cy="3325702"/>
        </p:xfrm>
        <a:graphic>
          <a:graphicData uri="http://schemas.openxmlformats.org/drawingml/2006/table">
            <a:tbl>
              <a:tblPr firstRow="1" bandRow="1">
                <a:tableStyleId>{5C22544A-7EE6-4342-B048-85BDC9FD1C3A}</a:tableStyleId>
              </a:tblPr>
              <a:tblGrid>
                <a:gridCol w="2969949"/>
                <a:gridCol w="2969949"/>
                <a:gridCol w="3452456"/>
              </a:tblGrid>
              <a:tr h="0">
                <a:tc>
                  <a:txBody>
                    <a:bodyPr/>
                    <a:lstStyle/>
                    <a:p>
                      <a:pPr algn="ctr"/>
                      <a:r>
                        <a:rPr lang="en-US" sz="1800" dirty="0" smtClean="0"/>
                        <a:t>Cell</a:t>
                      </a:r>
                      <a:r>
                        <a:rPr lang="en-US" sz="1800" baseline="0" dirty="0" smtClean="0"/>
                        <a:t> Line</a:t>
                      </a:r>
                      <a:endParaRPr lang="en-US" sz="1800" dirty="0"/>
                    </a:p>
                  </a:txBody>
                  <a:tcPr marL="91432" marR="91432" marT="45711" marB="45711"/>
                </a:tc>
                <a:tc>
                  <a:txBody>
                    <a:bodyPr/>
                    <a:lstStyle/>
                    <a:p>
                      <a:pPr algn="ctr"/>
                      <a:r>
                        <a:rPr lang="en-US" sz="1800" dirty="0" smtClean="0"/>
                        <a:t>Tissue</a:t>
                      </a:r>
                      <a:endParaRPr lang="en-US" sz="1800" dirty="0"/>
                    </a:p>
                  </a:txBody>
                  <a:tcPr marL="91432" marR="91432" marT="45711" marB="45711"/>
                </a:tc>
                <a:tc>
                  <a:txBody>
                    <a:bodyPr/>
                    <a:lstStyle/>
                    <a:p>
                      <a:pPr algn="ctr"/>
                      <a:r>
                        <a:rPr lang="en-US" sz="1800" dirty="0" smtClean="0"/>
                        <a:t>Disease</a:t>
                      </a:r>
                      <a:endParaRPr lang="en-US" sz="1800" dirty="0"/>
                    </a:p>
                  </a:txBody>
                  <a:tcPr marL="91432" marR="91432" marT="45711" marB="45711"/>
                </a:tc>
              </a:tr>
              <a:tr h="345399">
                <a:tc>
                  <a:txBody>
                    <a:bodyPr/>
                    <a:lstStyle/>
                    <a:p>
                      <a:pPr algn="ctr"/>
                      <a:r>
                        <a:rPr lang="en-US" sz="1800" dirty="0" smtClean="0"/>
                        <a:t>Caki-2</a:t>
                      </a:r>
                      <a:endParaRPr lang="en-US" sz="1800" dirty="0"/>
                    </a:p>
                  </a:txBody>
                  <a:tcPr marL="91432" marR="91432" marT="45711" marB="45711"/>
                </a:tc>
                <a:tc>
                  <a:txBody>
                    <a:bodyPr/>
                    <a:lstStyle/>
                    <a:p>
                      <a:pPr algn="ctr"/>
                      <a:r>
                        <a:rPr lang="en-US" sz="1800" dirty="0" smtClean="0"/>
                        <a:t>Kidney</a:t>
                      </a:r>
                      <a:endParaRPr lang="en-US" sz="1800" dirty="0"/>
                    </a:p>
                  </a:txBody>
                  <a:tcPr marL="91432" marR="91432" marT="45711" marB="45711"/>
                </a:tc>
                <a:tc>
                  <a:txBody>
                    <a:bodyPr/>
                    <a:lstStyle/>
                    <a:p>
                      <a:pPr algn="ctr"/>
                      <a:r>
                        <a:rPr lang="en-US" sz="1800" dirty="0" smtClean="0"/>
                        <a:t>Clear Cell Carcinoma</a:t>
                      </a:r>
                      <a:endParaRPr lang="en-US" sz="1800" dirty="0"/>
                    </a:p>
                  </a:txBody>
                  <a:tcPr marL="91432" marR="91432" marT="45711" marB="45711"/>
                </a:tc>
              </a:tr>
              <a:tr h="345399">
                <a:tc>
                  <a:txBody>
                    <a:bodyPr/>
                    <a:lstStyle/>
                    <a:p>
                      <a:pPr algn="ctr"/>
                      <a:r>
                        <a:rPr lang="en-US" sz="1800" dirty="0" smtClean="0"/>
                        <a:t>PANC-1</a:t>
                      </a:r>
                      <a:endParaRPr lang="en-US" sz="1800" dirty="0"/>
                    </a:p>
                  </a:txBody>
                  <a:tcPr marL="91432" marR="91432" marT="45711" marB="45711"/>
                </a:tc>
                <a:tc>
                  <a:txBody>
                    <a:bodyPr/>
                    <a:lstStyle/>
                    <a:p>
                      <a:pPr algn="ctr"/>
                      <a:r>
                        <a:rPr lang="en-US" sz="1800" dirty="0" smtClean="0"/>
                        <a:t>Pancreas</a:t>
                      </a:r>
                      <a:endParaRPr lang="en-US" sz="1800" dirty="0"/>
                    </a:p>
                  </a:txBody>
                  <a:tcPr marL="91432" marR="91432" marT="45711" marB="45711"/>
                </a:tc>
                <a:tc>
                  <a:txBody>
                    <a:bodyPr/>
                    <a:lstStyle/>
                    <a:p>
                      <a:pPr algn="ctr"/>
                      <a:r>
                        <a:rPr lang="en-US" sz="1800" dirty="0" err="1" smtClean="0"/>
                        <a:t>Epithiloid</a:t>
                      </a:r>
                      <a:r>
                        <a:rPr lang="en-US" sz="1800" dirty="0" smtClean="0"/>
                        <a:t> Carcinoma</a:t>
                      </a:r>
                      <a:endParaRPr lang="en-US" sz="1800" dirty="0"/>
                    </a:p>
                  </a:txBody>
                  <a:tcPr marL="91432" marR="91432" marT="45711" marB="45711"/>
                </a:tc>
              </a:tr>
              <a:tr h="345399">
                <a:tc>
                  <a:txBody>
                    <a:bodyPr/>
                    <a:lstStyle/>
                    <a:p>
                      <a:pPr algn="ctr"/>
                      <a:r>
                        <a:rPr lang="en-US" sz="1800" dirty="0" smtClean="0"/>
                        <a:t>SK-MEL-2</a:t>
                      </a:r>
                      <a:endParaRPr lang="en-US" sz="1800" dirty="0"/>
                    </a:p>
                  </a:txBody>
                  <a:tcPr marL="91432" marR="91432" marT="45711" marB="45711"/>
                </a:tc>
                <a:tc>
                  <a:txBody>
                    <a:bodyPr/>
                    <a:lstStyle/>
                    <a:p>
                      <a:pPr algn="ctr"/>
                      <a:r>
                        <a:rPr lang="en-US" sz="1800" dirty="0" smtClean="0"/>
                        <a:t>Skin</a:t>
                      </a:r>
                      <a:endParaRPr lang="en-US" sz="1800" dirty="0"/>
                    </a:p>
                  </a:txBody>
                  <a:tcPr marL="91432" marR="91432" marT="45711" marB="45711"/>
                </a:tc>
                <a:tc>
                  <a:txBody>
                    <a:bodyPr/>
                    <a:lstStyle/>
                    <a:p>
                      <a:pPr algn="ctr"/>
                      <a:r>
                        <a:rPr lang="en-US" sz="1800" dirty="0" smtClean="0"/>
                        <a:t>Malignant Melanoma</a:t>
                      </a:r>
                      <a:endParaRPr lang="en-US" sz="1800" dirty="0"/>
                    </a:p>
                  </a:txBody>
                  <a:tcPr marL="91432" marR="91432" marT="45711" marB="45711"/>
                </a:tc>
              </a:tr>
              <a:tr h="345399">
                <a:tc>
                  <a:txBody>
                    <a:bodyPr/>
                    <a:lstStyle/>
                    <a:p>
                      <a:pPr algn="ctr"/>
                      <a:r>
                        <a:rPr lang="en-US" sz="1800" dirty="0" smtClean="0"/>
                        <a:t>SK-OV-3</a:t>
                      </a:r>
                      <a:endParaRPr lang="en-US" sz="1800" dirty="0"/>
                    </a:p>
                  </a:txBody>
                  <a:tcPr marL="91432" marR="91432" marT="45711" marB="45711"/>
                </a:tc>
                <a:tc>
                  <a:txBody>
                    <a:bodyPr/>
                    <a:lstStyle/>
                    <a:p>
                      <a:pPr algn="ctr"/>
                      <a:r>
                        <a:rPr lang="en-US" sz="1800" dirty="0" smtClean="0"/>
                        <a:t>Ovary</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99766">
                <a:tc>
                  <a:txBody>
                    <a:bodyPr/>
                    <a:lstStyle/>
                    <a:p>
                      <a:pPr algn="ctr"/>
                      <a:r>
                        <a:rPr lang="en-US" sz="1800" dirty="0" smtClean="0"/>
                        <a:t>U-87 MG</a:t>
                      </a:r>
                      <a:endParaRPr lang="en-US" sz="1800" dirty="0"/>
                    </a:p>
                  </a:txBody>
                  <a:tcPr marL="91432" marR="91432" marT="45711" marB="45711"/>
                </a:tc>
                <a:tc>
                  <a:txBody>
                    <a:bodyPr/>
                    <a:lstStyle/>
                    <a:p>
                      <a:pPr algn="ctr"/>
                      <a:r>
                        <a:rPr lang="en-US" sz="1800" dirty="0" smtClean="0"/>
                        <a:t>Brain</a:t>
                      </a:r>
                      <a:endParaRPr lang="en-US" sz="1800" dirty="0"/>
                    </a:p>
                  </a:txBody>
                  <a:tcPr marL="91432" marR="91432" marT="45711" marB="45711"/>
                </a:tc>
                <a:tc>
                  <a:txBody>
                    <a:bodyPr/>
                    <a:lstStyle/>
                    <a:p>
                      <a:pPr algn="ctr"/>
                      <a:r>
                        <a:rPr lang="en-US" sz="1800" dirty="0" err="1" smtClean="0"/>
                        <a:t>Glioblastoma</a:t>
                      </a:r>
                      <a:r>
                        <a:rPr lang="en-US" sz="1800" dirty="0" smtClean="0"/>
                        <a:t>/Astrocytoma</a:t>
                      </a:r>
                      <a:endParaRPr lang="en-US" sz="1800" dirty="0"/>
                    </a:p>
                  </a:txBody>
                  <a:tcPr marL="91432" marR="91432" marT="45711" marB="45711"/>
                </a:tc>
              </a:tr>
              <a:tr h="345399">
                <a:tc>
                  <a:txBody>
                    <a:bodyPr/>
                    <a:lstStyle/>
                    <a:p>
                      <a:pPr algn="ctr"/>
                      <a:r>
                        <a:rPr lang="en-US" sz="1800" dirty="0" smtClean="0"/>
                        <a:t>A431</a:t>
                      </a:r>
                      <a:endParaRPr lang="en-US" sz="1800" dirty="0"/>
                    </a:p>
                  </a:txBody>
                  <a:tcPr marL="91432" marR="91432" marT="45711" marB="45711"/>
                </a:tc>
                <a:tc>
                  <a:txBody>
                    <a:bodyPr/>
                    <a:lstStyle/>
                    <a:p>
                      <a:pPr algn="ctr"/>
                      <a:r>
                        <a:rPr lang="en-US" sz="1800" dirty="0" smtClean="0"/>
                        <a:t>Epidermis</a:t>
                      </a:r>
                    </a:p>
                  </a:txBody>
                  <a:tcPr marL="91432" marR="91432" marT="45711" marB="45711"/>
                </a:tc>
                <a:tc>
                  <a:txBody>
                    <a:bodyPr/>
                    <a:lstStyle/>
                    <a:p>
                      <a:pPr algn="ctr"/>
                      <a:r>
                        <a:rPr lang="en-US" sz="1800" dirty="0" err="1" smtClean="0"/>
                        <a:t>Epidermoid</a:t>
                      </a:r>
                      <a:r>
                        <a:rPr lang="en-US" sz="1800" dirty="0" smtClean="0"/>
                        <a:t> Carcinoma</a:t>
                      </a:r>
                      <a:endParaRPr lang="en-US" sz="1800" dirty="0"/>
                    </a:p>
                  </a:txBody>
                  <a:tcPr marL="91432" marR="91432" marT="45711" marB="45711"/>
                </a:tc>
              </a:tr>
              <a:tr h="345399">
                <a:tc>
                  <a:txBody>
                    <a:bodyPr/>
                    <a:lstStyle/>
                    <a:p>
                      <a:pPr algn="ctr"/>
                      <a:r>
                        <a:rPr lang="en-US" sz="1800" dirty="0" smtClean="0"/>
                        <a:t>SW-480</a:t>
                      </a:r>
                      <a:endParaRPr lang="en-US" sz="1800" dirty="0"/>
                    </a:p>
                  </a:txBody>
                  <a:tcPr marL="91432" marR="91432" marT="45711" marB="45711"/>
                </a:tc>
                <a:tc>
                  <a:txBody>
                    <a:bodyPr/>
                    <a:lstStyle/>
                    <a:p>
                      <a:pPr algn="ctr"/>
                      <a:r>
                        <a:rPr lang="en-US" sz="1800" dirty="0" smtClean="0"/>
                        <a:t>Colon</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45399">
                <a:tc>
                  <a:txBody>
                    <a:bodyPr/>
                    <a:lstStyle/>
                    <a:p>
                      <a:pPr algn="ctr"/>
                      <a:r>
                        <a:rPr lang="en-US" sz="1800" dirty="0" err="1" smtClean="0"/>
                        <a:t>HeLa</a:t>
                      </a:r>
                      <a:endParaRPr lang="en-US" sz="1800" dirty="0"/>
                    </a:p>
                  </a:txBody>
                  <a:tcPr marL="91432" marR="91432" marT="45711" marB="45711"/>
                </a:tc>
                <a:tc>
                  <a:txBody>
                    <a:bodyPr/>
                    <a:lstStyle/>
                    <a:p>
                      <a:pPr algn="ctr"/>
                      <a:r>
                        <a:rPr lang="en-US" sz="1800" dirty="0" smtClean="0"/>
                        <a:t>Cervix</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bl>
          </a:graphicData>
        </a:graphic>
      </p:graphicFrame>
      <p:sp>
        <p:nvSpPr>
          <p:cNvPr id="21548" name="Content Placeholder 2"/>
          <p:cNvSpPr>
            <a:spLocks noGrp="1"/>
          </p:cNvSpPr>
          <p:nvPr>
            <p:ph idx="4294967295"/>
          </p:nvPr>
        </p:nvSpPr>
        <p:spPr>
          <a:xfrm>
            <a:off x="4794250" y="5826125"/>
            <a:ext cx="7397750" cy="492125"/>
          </a:xfrm>
        </p:spPr>
        <p:txBody>
          <a:bodyPr>
            <a:normAutofit/>
          </a:bodyPr>
          <a:lstStyle/>
          <a:p>
            <a:pPr algn="just" eaLnBrk="1" hangingPunct="1">
              <a:lnSpc>
                <a:spcPct val="80000"/>
              </a:lnSpc>
              <a:buFont typeface="Wingdings 2" panose="05020102010507070707" pitchFamily="18" charset="2"/>
              <a:buNone/>
            </a:pPr>
            <a:r>
              <a:rPr lang="en-US" altLang="en-US" sz="1400" b="1" i="1" dirty="0" err="1">
                <a:latin typeface="Arial" panose="020B0604020202020204" pitchFamily="34" charset="0"/>
                <a:cs typeface="Arial" panose="020B0604020202020204" pitchFamily="34" charset="0"/>
              </a:rPr>
              <a:t>Altogen</a:t>
            </a:r>
            <a:r>
              <a:rPr lang="en-US" altLang="en-US" sz="1400" b="1" i="1" dirty="0">
                <a:latin typeface="Arial" panose="020B0604020202020204" pitchFamily="34" charset="0"/>
                <a:cs typeface="Arial" panose="020B0604020202020204" pitchFamily="34" charset="0"/>
              </a:rPr>
              <a:t> Labs has ~150 cell lines available for xenograft animal studies</a:t>
            </a:r>
          </a:p>
          <a:p>
            <a:pPr algn="just" eaLnBrk="1" hangingPunct="1">
              <a:lnSpc>
                <a:spcPct val="80000"/>
              </a:lnSpc>
              <a:buFont typeface="Wingdings 2" panose="05020102010507070707" pitchFamily="18" charset="2"/>
              <a:buNone/>
            </a:pPr>
            <a:r>
              <a:rPr lang="en-US" altLang="en-US" sz="1400" b="1" i="1" dirty="0">
                <a:latin typeface="Arial" panose="020B0604020202020204" pitchFamily="34" charset="0"/>
                <a:cs typeface="Arial" panose="020B0604020202020204" pitchFamily="34" charset="0"/>
              </a:rPr>
              <a:t> Complete listing available at </a:t>
            </a:r>
            <a:r>
              <a:rPr lang="en-US" altLang="en-US" sz="1400" b="1" i="1" dirty="0">
                <a:solidFill>
                  <a:srgbClr val="FF0000"/>
                </a:solidFill>
                <a:latin typeface="Arial" panose="020B0604020202020204" pitchFamily="34" charset="0"/>
                <a:cs typeface="Arial" panose="020B0604020202020204" pitchFamily="34" charset="0"/>
              </a:rPr>
              <a:t>altogenlabs.com/xenograft-models</a:t>
            </a:r>
          </a:p>
        </p:txBody>
      </p:sp>
      <p:sp>
        <p:nvSpPr>
          <p:cNvPr id="21549"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1550"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4"/>
          <p:cNvSpPr txBox="1">
            <a:spLocks noChangeArrowheads="1"/>
          </p:cNvSpPr>
          <p:nvPr/>
        </p:nvSpPr>
        <p:spPr bwMode="auto">
          <a:xfrm>
            <a:off x="2179198" y="2069179"/>
            <a:ext cx="53843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2800" b="1" dirty="0">
                <a:ea typeface="MS PGothic" pitchFamily="34" charset="-128"/>
              </a:rPr>
              <a:t>Sample Cell Lines Available</a:t>
            </a:r>
            <a:endParaRPr lang="en-US" altLang="en-US" sz="2400" b="1" dirty="0">
              <a:ea typeface="MS PGothic" pitchFamily="34" charset="-128"/>
            </a:endParaRPr>
          </a:p>
        </p:txBody>
      </p:sp>
      <p:sp>
        <p:nvSpPr>
          <p:cNvPr id="21552" name="TextBox 15"/>
          <p:cNvSpPr txBox="1">
            <a:spLocks noChangeArrowheads="1"/>
          </p:cNvSpPr>
          <p:nvPr/>
        </p:nvSpPr>
        <p:spPr bwMode="auto">
          <a:xfrm>
            <a:off x="1591733" y="1170224"/>
            <a:ext cx="811221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grpSp>
        <p:nvGrpSpPr>
          <p:cNvPr id="21553" name="Group 1"/>
          <p:cNvGrpSpPr>
            <a:grpSpLocks/>
          </p:cNvGrpSpPr>
          <p:nvPr/>
        </p:nvGrpSpPr>
        <p:grpSpPr bwMode="auto">
          <a:xfrm>
            <a:off x="2287588" y="6210300"/>
            <a:ext cx="7543800" cy="609600"/>
            <a:chOff x="762794" y="6210300"/>
            <a:chExt cx="7543800" cy="609600"/>
          </a:xfrm>
        </p:grpSpPr>
        <p:sp>
          <p:nvSpPr>
            <p:cNvPr id="2155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dirty="0" err="1">
                  <a:solidFill>
                    <a:srgbClr val="000000"/>
                  </a:solidFill>
                  <a:ea typeface="MS PGothic" panose="020B0600070205080204" pitchFamily="34" charset="-128"/>
                </a:rPr>
                <a:t>Altogen</a:t>
              </a:r>
              <a:r>
                <a:rPr lang="en-US" altLang="en-US" sz="1400" b="1" dirty="0">
                  <a:solidFill>
                    <a:srgbClr val="000000"/>
                  </a:solidFill>
                  <a:ea typeface="MS PGothic" panose="020B0600070205080204" pitchFamily="34" charset="-128"/>
                </a:rPr>
                <a:t> Labs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11200 Manchaca Road #203</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Austin</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TX</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pl-PL" altLang="en-US" sz="1400" b="1" dirty="0">
                  <a:solidFill>
                    <a:srgbClr val="000000"/>
                  </a:solidFill>
                  <a:ea typeface="MS PGothic" panose="020B0600070205080204" pitchFamily="34" charset="-128"/>
                </a:rPr>
                <a:t>7</a:t>
              </a:r>
              <a:r>
                <a:rPr lang="en-US" altLang="en-US" sz="1400" b="1" dirty="0">
                  <a:solidFill>
                    <a:srgbClr val="000000"/>
                  </a:solidFill>
                  <a:ea typeface="MS PGothic" panose="020B0600070205080204" pitchFamily="34" charset="-128"/>
                </a:rPr>
                <a:t>8748</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U</a:t>
              </a:r>
              <a:r>
                <a:rPr lang="pl-PL" altLang="en-US" sz="1400" b="1" dirty="0">
                  <a:solidFill>
                    <a:srgbClr val="000000"/>
                  </a:solidFill>
                  <a:ea typeface="MS PGothic" panose="020B0600070205080204" pitchFamily="34" charset="-128"/>
                </a:rPr>
                <a:t>SA</a:t>
              </a:r>
              <a:endParaRPr lang="pl-PL" altLang="en-US" sz="1400" dirty="0">
                <a:solidFill>
                  <a:srgbClr val="000000"/>
                </a:solidFill>
                <a:ea typeface="MS PGothic" panose="020B0600070205080204" pitchFamily="34" charset="-128"/>
              </a:endParaRPr>
            </a:p>
            <a:p>
              <a:pPr algn="ctr"/>
              <a:r>
                <a:rPr lang="pl-PL" altLang="en-US" sz="1400" b="1" dirty="0">
                  <a:solidFill>
                    <a:srgbClr val="21B2C9"/>
                  </a:solidFill>
                  <a:ea typeface="MS PGothic" panose="020B0600070205080204" pitchFamily="34" charset="-128"/>
                </a:rPr>
                <a:t>Telephone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21B2C9"/>
                  </a:solidFill>
                  <a:ea typeface="MS PGothic" panose="020B0600070205080204" pitchFamily="34" charset="-128"/>
                  <a:sym typeface="Wingdings" panose="05000000000000000000" pitchFamily="2" charset="2"/>
                </a:rPr>
                <a:t> </a:t>
              </a:r>
              <a:r>
                <a:rPr lang="en-US" altLang="en-US" sz="1400" b="1" dirty="0">
                  <a:solidFill>
                    <a:srgbClr val="21B2C9"/>
                  </a:solidFill>
                  <a:ea typeface="MS PGothic" panose="020B0600070205080204" pitchFamily="34" charset="-128"/>
                  <a:sym typeface="Wingdings" panose="05000000000000000000" pitchFamily="2" charset="2"/>
                </a:rPr>
                <a:t>512</a:t>
              </a:r>
              <a:r>
                <a:rPr lang="pl-PL" altLang="en-US" sz="1400" b="1" dirty="0">
                  <a:solidFill>
                    <a:srgbClr val="21B2C9"/>
                  </a:solidFill>
                  <a:ea typeface="MS PGothic" panose="020B0600070205080204" pitchFamily="34" charset="-128"/>
                </a:rPr>
                <a:t> </a:t>
              </a:r>
              <a:r>
                <a:rPr lang="en-US" altLang="en-US" sz="1400" b="1" dirty="0">
                  <a:solidFill>
                    <a:srgbClr val="21B2C9"/>
                  </a:solidFill>
                  <a:ea typeface="MS PGothic" panose="020B0600070205080204" pitchFamily="34" charset="-128"/>
                </a:rPr>
                <a:t>433</a:t>
              </a:r>
              <a:r>
                <a:rPr lang="pl-PL" altLang="en-US" sz="1400" b="1" dirty="0">
                  <a:solidFill>
                    <a:srgbClr val="21B2C9"/>
                  </a:solidFill>
                  <a:ea typeface="MS PGothic" panose="020B0600070205080204" pitchFamily="34" charset="-128"/>
                </a:rPr>
                <a:t> 61</a:t>
              </a:r>
              <a:r>
                <a:rPr lang="en-US" altLang="en-US" sz="1400" b="1" dirty="0">
                  <a:solidFill>
                    <a:srgbClr val="21B2C9"/>
                  </a:solidFill>
                  <a:ea typeface="MS PGothic" panose="020B0600070205080204" pitchFamily="34" charset="-128"/>
                </a:rPr>
                <a:t>77</a:t>
              </a:r>
              <a:r>
                <a:rPr lang="pl-PL" altLang="en-US" sz="1400" b="1" dirty="0">
                  <a:solidFill>
                    <a:srgbClr val="21B2C9"/>
                  </a:solidFill>
                  <a:ea typeface="MS PGothic" panose="020B0600070205080204" pitchFamily="34" charset="-128"/>
                </a:rPr>
                <a:t>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email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info@altogenlabs.com</a:t>
              </a:r>
              <a:endParaRPr lang="pl-PL" altLang="en-US" sz="1400" dirty="0">
                <a:solidFill>
                  <a:srgbClr val="21B2C9"/>
                </a:solidFill>
                <a:ea typeface="MS PGothic" panose="020B0600070205080204" pitchFamily="34" charset="-128"/>
              </a:endParaRPr>
            </a:p>
          </p:txBody>
        </p:sp>
        <p:pic>
          <p:nvPicPr>
            <p:cNvPr id="2155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extBox 3"/>
          <p:cNvSpPr txBox="1"/>
          <p:nvPr/>
        </p:nvSpPr>
        <p:spPr>
          <a:xfrm>
            <a:off x="1591733" y="1600867"/>
            <a:ext cx="7021689" cy="861774"/>
          </a:xfrm>
          <a:prstGeom prst="rect">
            <a:avLst/>
          </a:prstGeom>
          <a:noFill/>
        </p:spPr>
        <p:txBody>
          <a:bodyPr wrap="square" rtlCol="0">
            <a:spAutoFit/>
          </a:bodyPr>
          <a:lstStyle/>
          <a:p>
            <a:pPr marL="457200" indent="-457200">
              <a:buClr>
                <a:schemeClr val="accent3"/>
              </a:buClr>
              <a:buFont typeface="Wingdings" panose="05000000000000000000" pitchFamily="2" charset="2"/>
              <a:buChar char="Ø"/>
            </a:pPr>
            <a:r>
              <a:rPr lang="en-US" sz="3200" b="1" dirty="0">
                <a:latin typeface="Arial" panose="020B0604020202020204" pitchFamily="34" charset="0"/>
                <a:cs typeface="Arial" panose="020B0604020202020204" pitchFamily="34" charset="0"/>
              </a:rPr>
              <a:t>HeLa</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smtClean="0">
                <a:latin typeface="Arial" panose="020B0604020202020204" pitchFamily="34" charset="0"/>
                <a:ea typeface="MS PGothic" pitchFamily="34" charset="-128"/>
                <a:cs typeface="Arial" panose="020B0604020202020204" pitchFamily="34" charset="0"/>
              </a:rPr>
              <a:t>Xenograft Model</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1191461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p:cNvSpPr>
          <p:nvPr/>
        </p:nvSpPr>
        <p:spPr bwMode="auto">
          <a:xfrm>
            <a:off x="5044195" y="3115733"/>
            <a:ext cx="5036783" cy="308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Develop new therapeutic agents quickly, efficiently and cost-effectively</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the efficacy and toxicity of potential therapeutic agents </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target compound activity using </a:t>
            </a:r>
            <a:r>
              <a:rPr lang="en-US" altLang="en-US" sz="2000" i="1" dirty="0">
                <a:latin typeface="Arial" charset="0"/>
                <a:cs typeface="Times New Roman" pitchFamily="18" charset="0"/>
              </a:rPr>
              <a:t>in vivo</a:t>
            </a:r>
            <a:r>
              <a:rPr lang="en-US" altLang="en-US" sz="2000" dirty="0">
                <a:latin typeface="Arial" charset="0"/>
                <a:cs typeface="Times New Roman" pitchFamily="18" charset="0"/>
              </a:rPr>
              <a:t> system (human cells)</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Predict cytotoxicity of cancer drugs</a:t>
            </a:r>
          </a:p>
          <a:p>
            <a:pPr marL="273050" indent="-273050">
              <a:lnSpc>
                <a:spcPct val="90000"/>
              </a:lnSpc>
              <a:spcBef>
                <a:spcPct val="20000"/>
              </a:spcBef>
              <a:buClr>
                <a:srgbClr val="0BD0D9"/>
              </a:buClr>
              <a:buSzPct val="95000"/>
              <a:buFont typeface="Wingdings 2" pitchFamily="18" charset="2"/>
              <a:buChar char=""/>
              <a:defRPr/>
            </a:pPr>
            <a:endParaRPr lang="en-US" altLang="en-US" dirty="0">
              <a:latin typeface="Arial" charset="0"/>
              <a:cs typeface="Times New Roman" pitchFamily="18" charset="0"/>
            </a:endParaRPr>
          </a:p>
        </p:txBody>
      </p:sp>
      <p:sp>
        <p:nvSpPr>
          <p:cNvPr id="9219" name="Rectangle 18"/>
          <p:cNvSpPr>
            <a:spLocks noChangeArrowheads="1"/>
          </p:cNvSpPr>
          <p:nvPr/>
        </p:nvSpPr>
        <p:spPr bwMode="auto">
          <a:xfrm>
            <a:off x="2063750" y="4841876"/>
            <a:ext cx="28082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latin typeface="Arial Black" panose="020B0A04020102020204" pitchFamily="34" charset="0"/>
              </a:rPr>
              <a:t>Xenotransplantation</a:t>
            </a:r>
            <a:r>
              <a:rPr lang="en-US" altLang="en-US" sz="1600">
                <a:latin typeface="Arial Black" panose="020B0A04020102020204" pitchFamily="34" charset="0"/>
              </a:rPr>
              <a:t> is the transplantation of living cells, tissues or organs from one species to another. </a:t>
            </a:r>
          </a:p>
        </p:txBody>
      </p:sp>
      <p:pic>
        <p:nvPicPr>
          <p:cNvPr id="9220" name="Picture 21" descr="NolteFig1invi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2430463"/>
            <a:ext cx="2592388"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9222"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pic>
        <p:nvPicPr>
          <p:cNvPr id="9224"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5" name="Group 1"/>
          <p:cNvGrpSpPr>
            <a:grpSpLocks/>
          </p:cNvGrpSpPr>
          <p:nvPr/>
        </p:nvGrpSpPr>
        <p:grpSpPr bwMode="auto">
          <a:xfrm>
            <a:off x="2287588" y="6203950"/>
            <a:ext cx="7543800" cy="609600"/>
            <a:chOff x="762794" y="6210300"/>
            <a:chExt cx="7543800" cy="609600"/>
          </a:xfrm>
        </p:grpSpPr>
        <p:sp>
          <p:nvSpPr>
            <p:cNvPr id="922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922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5260623" y="2546834"/>
            <a:ext cx="4075465"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latin typeface="Arial" panose="020B0604020202020204" pitchFamily="34" charset="0"/>
                <a:ea typeface="MS PGothic" pitchFamily="34" charset="-128"/>
                <a:cs typeface="Arial" panose="020B0604020202020204" pitchFamily="34" charset="0"/>
              </a:rPr>
              <a:t>Advantages of </a:t>
            </a:r>
            <a:r>
              <a:rPr lang="en-US" altLang="en-US" sz="2000" b="1" dirty="0" err="1">
                <a:latin typeface="Arial" panose="020B0604020202020204" pitchFamily="34" charset="0"/>
                <a:ea typeface="MS PGothic" pitchFamily="34" charset="-128"/>
                <a:cs typeface="Arial" panose="020B0604020202020204" pitchFamily="34" charset="0"/>
              </a:rPr>
              <a:t>Xenografting</a:t>
            </a:r>
            <a:endParaRPr lang="en-US" altLang="en-US" sz="2000" b="1" dirty="0">
              <a:latin typeface="Arial" panose="020B0604020202020204" pitchFamily="34" charset="0"/>
              <a:ea typeface="MS PGothic" pitchFamily="34" charset="-128"/>
              <a:cs typeface="Arial" panose="020B0604020202020204" pitchFamily="34" charset="0"/>
            </a:endParaRPr>
          </a:p>
        </p:txBody>
      </p:sp>
      <p:sp>
        <p:nvSpPr>
          <p:cNvPr id="3" name="TextBox 2"/>
          <p:cNvSpPr txBox="1"/>
          <p:nvPr/>
        </p:nvSpPr>
        <p:spPr>
          <a:xfrm>
            <a:off x="2144890" y="1836737"/>
            <a:ext cx="6389510"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sz="3200" b="1" dirty="0">
                <a:latin typeface="Arial" panose="020B0604020202020204" pitchFamily="34" charset="0"/>
                <a:cs typeface="Arial" panose="020B0604020202020204" pitchFamily="34" charset="0"/>
              </a:rPr>
              <a:t>HeLa</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173593451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2636838"/>
            <a:ext cx="7478712"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4"/>
          <p:cNvSpPr>
            <a:spLocks noChangeArrowheads="1"/>
          </p:cNvSpPr>
          <p:nvPr/>
        </p:nvSpPr>
        <p:spPr bwMode="auto">
          <a:xfrm>
            <a:off x="2424114" y="4581525"/>
            <a:ext cx="482282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altLang="en-US" sz="2000" b="1" dirty="0">
                <a:cs typeface="Arial" pitchFamily="34" charset="0"/>
              </a:rPr>
              <a:t>Xenograft studies can be designed to:</a:t>
            </a:r>
          </a:p>
          <a:p>
            <a:pPr marL="342900" indent="-342900">
              <a:buClr>
                <a:schemeClr val="accent3"/>
              </a:buClr>
              <a:buFont typeface="Wingdings" pitchFamily="2" charset="2"/>
              <a:buChar char="Ø"/>
              <a:defRPr/>
            </a:pPr>
            <a:r>
              <a:rPr lang="en-US" altLang="en-US" sz="2000" dirty="0">
                <a:cs typeface="Arial" pitchFamily="34" charset="0"/>
              </a:rPr>
              <a:t>Identify lead compounds</a:t>
            </a:r>
          </a:p>
          <a:p>
            <a:pPr marL="342900" indent="-342900">
              <a:buClr>
                <a:schemeClr val="accent3"/>
              </a:buClr>
              <a:buFont typeface="Wingdings" pitchFamily="2" charset="2"/>
              <a:buChar char="Ø"/>
              <a:defRPr/>
            </a:pPr>
            <a:r>
              <a:rPr lang="en-US" altLang="en-US" sz="2000" dirty="0">
                <a:cs typeface="Arial" pitchFamily="34" charset="0"/>
              </a:rPr>
              <a:t>Optimize dose schedules</a:t>
            </a:r>
          </a:p>
          <a:p>
            <a:pPr marL="342900" indent="-342900">
              <a:buClr>
                <a:schemeClr val="accent3"/>
              </a:buClr>
              <a:buFont typeface="Wingdings" pitchFamily="2" charset="2"/>
              <a:buChar char="Ø"/>
              <a:defRPr/>
            </a:pPr>
            <a:r>
              <a:rPr lang="en-US" altLang="en-US" sz="2000" dirty="0">
                <a:cs typeface="Arial" pitchFamily="34" charset="0"/>
              </a:rPr>
              <a:t>Identify combination strategies</a:t>
            </a:r>
          </a:p>
        </p:txBody>
      </p:sp>
      <p:sp>
        <p:nvSpPr>
          <p:cNvPr id="15364"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15365"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4"/>
          <p:cNvSpPr txBox="1">
            <a:spLocks noChangeArrowheads="1"/>
          </p:cNvSpPr>
          <p:nvPr/>
        </p:nvSpPr>
        <p:spPr bwMode="auto">
          <a:xfrm>
            <a:off x="1816100" y="1763714"/>
            <a:ext cx="7823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HeLa</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a:p>
            <a:pPr>
              <a:spcBef>
                <a:spcPct val="50000"/>
              </a:spcBef>
              <a:buClr>
                <a:schemeClr val="accent3"/>
              </a:buClr>
              <a:defRPr/>
            </a:pPr>
            <a:endParaRPr lang="en-US" altLang="en-US" sz="3200" b="1" dirty="0">
              <a:ea typeface="MS PGothic" pitchFamily="34" charset="-128"/>
            </a:endParaRPr>
          </a:p>
        </p:txBody>
      </p:sp>
      <p:sp>
        <p:nvSpPr>
          <p:cNvPr id="15367"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15368" name="Group 1"/>
          <p:cNvGrpSpPr>
            <a:grpSpLocks/>
          </p:cNvGrpSpPr>
          <p:nvPr/>
        </p:nvGrpSpPr>
        <p:grpSpPr bwMode="auto">
          <a:xfrm>
            <a:off x="2287588" y="6210300"/>
            <a:ext cx="7543800" cy="609600"/>
            <a:chOff x="762794" y="6210300"/>
            <a:chExt cx="7543800" cy="609600"/>
          </a:xfrm>
        </p:grpSpPr>
        <p:sp>
          <p:nvSpPr>
            <p:cNvPr id="1536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15370"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878667" y="2317750"/>
            <a:ext cx="4560711"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ea typeface="MS PGothic" pitchFamily="34" charset="-128"/>
              </a:rPr>
              <a:t>Basic Xenograft Study</a:t>
            </a:r>
          </a:p>
        </p:txBody>
      </p:sp>
    </p:spTree>
    <p:extLst>
      <p:ext uri="{BB962C8B-B14F-4D97-AF65-F5344CB8AC3E}">
        <p14:creationId xmlns:p14="http://schemas.microsoft.com/office/powerpoint/2010/main" val="164460980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1731963" y="2276475"/>
            <a:ext cx="403225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Clr>
                <a:schemeClr val="accent3"/>
              </a:buClr>
              <a:buSzPct val="85000"/>
              <a:buFont typeface="Wingdings" pitchFamily="2" charset="2"/>
              <a:buChar char="Ø"/>
              <a:defRPr/>
            </a:pPr>
            <a:r>
              <a:rPr lang="en-US" altLang="en-US" sz="2000" b="1" dirty="0" smtClean="0">
                <a:latin typeface="Arial" charset="0"/>
                <a:cs typeface="Times New Roman" pitchFamily="18" charset="0"/>
              </a:rPr>
              <a:t>Routes </a:t>
            </a:r>
            <a:r>
              <a:rPr lang="en-US" altLang="en-US" sz="2000" b="1" dirty="0">
                <a:latin typeface="Arial" charset="0"/>
                <a:cs typeface="Times New Roman" pitchFamily="18" charset="0"/>
              </a:rPr>
              <a:t>of </a:t>
            </a:r>
            <a:r>
              <a:rPr lang="en-US" altLang="en-US" sz="2000" b="1" dirty="0" smtClean="0">
                <a:latin typeface="Arial" charset="0"/>
                <a:cs typeface="Times New Roman" pitchFamily="18" charset="0"/>
              </a:rPr>
              <a:t>drug administration: </a:t>
            </a:r>
            <a:endParaRPr lang="en-US" altLang="en-US" sz="2000" b="1" dirty="0">
              <a:latin typeface="Arial" charset="0"/>
              <a:cs typeface="Times New Roman" pitchFamily="18" charset="0"/>
            </a:endParaRP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Intratumoral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Intramuscular</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Oral </a:t>
            </a:r>
            <a:r>
              <a:rPr lang="en-US" sz="1600" dirty="0">
                <a:latin typeface="Arial" panose="020B0604020202020204" pitchFamily="34" charset="0"/>
                <a:cs typeface="Arial" panose="020B0604020202020204" pitchFamily="34" charset="0"/>
              </a:rPr>
              <a:t>gavage</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Intravenous</a:t>
            </a: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Intratracheal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Subcutaneous</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Intraperitoneal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Continuous infusion</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Intranasal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Using </a:t>
            </a:r>
            <a:r>
              <a:rPr lang="en-US" sz="1600" dirty="0">
                <a:latin typeface="Arial" panose="020B0604020202020204" pitchFamily="34" charset="0"/>
                <a:cs typeface="Arial" panose="020B0604020202020204" pitchFamily="34" charset="0"/>
              </a:rPr>
              <a:t>cutting-edge micro-injection techniques</a:t>
            </a:r>
            <a:endParaRPr lang="en-US" sz="1600" dirty="0" smtClean="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endParaRPr lang="en-US" sz="2000" dirty="0" smtClean="0"/>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pic>
        <p:nvPicPr>
          <p:cNvPr id="23556" name="Picture 8" descr="iStock_000008482797Small1-300x199"/>
          <p:cNvPicPr>
            <a:picLocks noChangeAspect="1" noChangeArrowheads="1"/>
          </p:cNvPicPr>
          <p:nvPr/>
        </p:nvPicPr>
        <p:blipFill>
          <a:blip r:embed="rId3">
            <a:extLst>
              <a:ext uri="{28A0092B-C50C-407E-A947-70E740481C1C}">
                <a14:useLocalDpi xmlns:a14="http://schemas.microsoft.com/office/drawing/2010/main" val="0"/>
              </a:ext>
            </a:extLst>
          </a:blip>
          <a:srcRect l="20032" t="-6772" b="6772"/>
          <a:stretch>
            <a:fillRect/>
          </a:stretch>
        </p:blipFill>
        <p:spPr bwMode="auto">
          <a:xfrm>
            <a:off x="6488113" y="2247901"/>
            <a:ext cx="309245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11"/>
          <p:cNvSpPr>
            <a:spLocks noChangeArrowheads="1"/>
          </p:cNvSpPr>
          <p:nvPr/>
        </p:nvSpPr>
        <p:spPr bwMode="auto">
          <a:xfrm>
            <a:off x="6694489" y="5705476"/>
            <a:ext cx="26812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www.patient-derived-xenograft-services.com</a:t>
            </a: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816100" y="1698625"/>
            <a:ext cx="782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HeLa</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63" name="TextBox 2"/>
          <p:cNvSpPr txBox="1">
            <a:spLocks noChangeArrowheads="1"/>
          </p:cNvSpPr>
          <p:nvPr/>
        </p:nvSpPr>
        <p:spPr bwMode="auto">
          <a:xfrm>
            <a:off x="6665913" y="4727576"/>
            <a:ext cx="27368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latin typeface="Arial Black" panose="020B0A04020102020204" pitchFamily="34" charset="0"/>
              </a:rPr>
              <a:t>Several routes of drug administration can be explored in a Xenograft model</a:t>
            </a:r>
          </a:p>
        </p:txBody>
      </p:sp>
    </p:spTree>
    <p:extLst>
      <p:ext uri="{BB962C8B-B14F-4D97-AF65-F5344CB8AC3E}">
        <p14:creationId xmlns:p14="http://schemas.microsoft.com/office/powerpoint/2010/main" val="244682339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573838" y="5514975"/>
            <a:ext cx="5618162" cy="531813"/>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880534" y="2276475"/>
            <a:ext cx="1014871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257300" lvl="2" indent="-342900">
              <a:spcBef>
                <a:spcPct val="20000"/>
              </a:spcBef>
              <a:buClr>
                <a:schemeClr val="accent3"/>
              </a:buClr>
              <a:buSzPct val="7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Following options are available for </a:t>
            </a:r>
            <a:r>
              <a:rPr lang="en-US" sz="2000" dirty="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HeLa</a:t>
            </a:r>
            <a:r>
              <a:rPr lang="en-US" sz="2000" dirty="0">
                <a:latin typeface="Arial" panose="020B0604020202020204" pitchFamily="34" charset="0"/>
                <a:cs typeface="Arial" panose="020B0604020202020204" pitchFamily="34" charset="0"/>
              </a:rPr>
              <a:t> xenograft </a:t>
            </a:r>
            <a:r>
              <a:rPr lang="en-US" sz="2000" dirty="0" smtClean="0">
                <a:latin typeface="Arial" panose="020B0604020202020204" pitchFamily="34" charset="0"/>
                <a:cs typeface="Arial" panose="020B0604020202020204" pitchFamily="34" charset="0"/>
              </a:rPr>
              <a:t>model:</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HeLa</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Delay (TGD; </a:t>
            </a:r>
            <a:r>
              <a:rPr lang="en-US" sz="1700" dirty="0" smtClean="0">
                <a:latin typeface="Arial" panose="020B0604020202020204" pitchFamily="34" charset="0"/>
                <a:cs typeface="Arial" panose="020B0604020202020204" pitchFamily="34" charset="0"/>
              </a:rPr>
              <a:t>latency)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HeLa</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Inhibition (TGI)</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Dosing </a:t>
            </a:r>
            <a:r>
              <a:rPr lang="en-US" sz="1700" dirty="0">
                <a:latin typeface="Arial" panose="020B0604020202020204" pitchFamily="34" charset="0"/>
                <a:cs typeface="Arial" panose="020B0604020202020204" pitchFamily="34" charset="0"/>
              </a:rPr>
              <a:t>frequency and duration of dose administration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HeLa</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immunohistochemistry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Alternative cell engraftment sites (</a:t>
            </a:r>
            <a:r>
              <a:rPr lang="en-US" sz="1700" dirty="0" err="1">
                <a:latin typeface="Arial" panose="020B0604020202020204" pitchFamily="34" charset="0"/>
                <a:cs typeface="Arial" panose="020B0604020202020204" pitchFamily="34" charset="0"/>
              </a:rPr>
              <a:t>orthotopic</a:t>
            </a:r>
            <a:r>
              <a:rPr lang="en-US" sz="1700" dirty="0">
                <a:latin typeface="Arial" panose="020B0604020202020204" pitchFamily="34" charset="0"/>
                <a:cs typeface="Arial" panose="020B0604020202020204" pitchFamily="34" charset="0"/>
              </a:rPr>
              <a:t> transplantation, tail vein injection and left ventricular injection for metastasis studies, injection into the mammary fat pad, intraperitoneal injection)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Blood chemistry analysis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Toxicity and survival (optional: performing a broad health observation program)</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Gross necropsies and histopathology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Positive control group employing cyclophosphamide, at a dosage of 50 mg/kg administered by intramuscular injection to the control group daily for the study duration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Lipid distribution and metabolic assays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Imaging studies: Fluorescence-based whole body imaging, MRI</a:t>
            </a:r>
          </a:p>
          <a:p>
            <a:pPr marL="1200150" lvl="2" indent="-285750">
              <a:spcBef>
                <a:spcPct val="20000"/>
              </a:spcBef>
              <a:buClr>
                <a:schemeClr val="accent3"/>
              </a:buClr>
              <a:buSzPct val="70000"/>
              <a:buFont typeface="Wingdings" pitchFamily="2" charset="2"/>
              <a:buChar char="Ø"/>
              <a:defRPr/>
            </a:pPr>
            <a:endParaRPr lang="en-US" altLang="en-US" sz="1700" dirty="0">
              <a:latin typeface="Arial" panose="020B0604020202020204" pitchFamily="34" charset="0"/>
              <a:cs typeface="Arial" panose="020B0604020202020204" pitchFamily="34" charset="0"/>
            </a:endParaRP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535289" y="1698625"/>
            <a:ext cx="81040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a:t>HeLa</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9469847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4"/>
          <p:cNvSpPr>
            <a:spLocks noGrp="1"/>
          </p:cNvSpPr>
          <p:nvPr>
            <p:ph idx="4294967295"/>
          </p:nvPr>
        </p:nvSpPr>
        <p:spPr>
          <a:xfrm>
            <a:off x="900544" y="2438400"/>
            <a:ext cx="6345383" cy="2892425"/>
          </a:xfrm>
        </p:spPr>
        <p:txBody>
          <a:bodyPr/>
          <a:lstStyle/>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team of scientists carries extensive experience in Xenograft model </a:t>
            </a:r>
            <a:r>
              <a:rPr lang="en-US" altLang="en-US" sz="2000" dirty="0" smtClean="0">
                <a:latin typeface="Arial" panose="020B0604020202020204" pitchFamily="34" charset="0"/>
                <a:cs typeface="Arial" panose="020B0604020202020204" pitchFamily="34" charset="0"/>
              </a:rPr>
              <a:t>research.</a:t>
            </a:r>
            <a:endParaRPr lang="en-US" altLang="en-US" sz="2000" dirty="0">
              <a:latin typeface="Arial" panose="020B0604020202020204" pitchFamily="34" charset="0"/>
              <a:cs typeface="Arial" panose="020B0604020202020204" pitchFamily="34" charset="0"/>
            </a:endParaRPr>
          </a:p>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is compliant as a Good Laboratory Practices (GLP) environment, which is required by the FDA for pre-clinical research.</a:t>
            </a:r>
          </a:p>
          <a:p>
            <a:pPr eaLnBrk="1" hangingPunct="1">
              <a:buFont typeface="Wingdings" panose="05000000000000000000" pitchFamily="2" charset="2"/>
              <a:buChar char="Ø"/>
            </a:pPr>
            <a:r>
              <a:rPr lang="en-US" altLang="en-US" sz="2000" dirty="0">
                <a:latin typeface="Arial" panose="020B0604020202020204" pitchFamily="34" charset="0"/>
                <a:cs typeface="Arial" panose="020B0604020202020204" pitchFamily="34" charset="0"/>
              </a:rPr>
              <a:t>Our </a:t>
            </a: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Xenograft services are extensive, rigorous, and flexible.</a:t>
            </a:r>
          </a:p>
        </p:txBody>
      </p:sp>
      <p:pic>
        <p:nvPicPr>
          <p:cNvPr id="2969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29701" name="TextBox 7"/>
          <p:cNvSpPr txBox="1">
            <a:spLocks noChangeArrowheads="1"/>
          </p:cNvSpPr>
          <p:nvPr/>
        </p:nvSpPr>
        <p:spPr bwMode="auto">
          <a:xfrm>
            <a:off x="1774826" y="1371600"/>
            <a:ext cx="745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i="1">
                <a:cs typeface="Arial" panose="020B0604020202020204" pitchFamily="34" charset="0"/>
              </a:rPr>
              <a:t>Services &gt; In Vivo Xenograft Services</a:t>
            </a:r>
          </a:p>
        </p:txBody>
      </p:sp>
      <p:grpSp>
        <p:nvGrpSpPr>
          <p:cNvPr id="29702" name="Group 8"/>
          <p:cNvGrpSpPr>
            <a:grpSpLocks/>
          </p:cNvGrpSpPr>
          <p:nvPr/>
        </p:nvGrpSpPr>
        <p:grpSpPr bwMode="auto">
          <a:xfrm>
            <a:off x="2287588" y="6172200"/>
            <a:ext cx="7543800" cy="609600"/>
            <a:chOff x="762794" y="6210300"/>
            <a:chExt cx="7543800" cy="609600"/>
          </a:xfrm>
        </p:grpSpPr>
        <p:sp>
          <p:nvSpPr>
            <p:cNvPr id="2970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970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3" name="TextBox 1"/>
          <p:cNvSpPr txBox="1">
            <a:spLocks noChangeArrowheads="1"/>
          </p:cNvSpPr>
          <p:nvPr/>
        </p:nvSpPr>
        <p:spPr bwMode="auto">
          <a:xfrm>
            <a:off x="1676400" y="5373688"/>
            <a:ext cx="87630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i="1">
                <a:cs typeface="Arial" panose="020B0604020202020204" pitchFamily="34" charset="0"/>
              </a:rPr>
              <a:t>Contact us to discuss Xenograft model </a:t>
            </a:r>
            <a:r>
              <a:rPr lang="en-US" altLang="en-US" sz="2000" b="1" i="1" u="sng">
                <a:cs typeface="Arial" panose="020B0604020202020204" pitchFamily="34" charset="0"/>
              </a:rPr>
              <a:t>details</a:t>
            </a:r>
            <a:r>
              <a:rPr lang="en-US" altLang="en-US" sz="2000" b="1" i="1">
                <a:cs typeface="Arial" panose="020B0604020202020204" pitchFamily="34" charset="0"/>
              </a:rPr>
              <a:t>, </a:t>
            </a:r>
            <a:r>
              <a:rPr lang="en-US" altLang="en-US" sz="2000" b="1" i="1" u="sng">
                <a:cs typeface="Arial" panose="020B0604020202020204" pitchFamily="34" charset="0"/>
              </a:rPr>
              <a:t>timeline estimates</a:t>
            </a:r>
            <a:r>
              <a:rPr lang="en-US" altLang="en-US" sz="2000" b="1" i="1">
                <a:cs typeface="Arial" panose="020B0604020202020204" pitchFamily="34" charset="0"/>
              </a:rPr>
              <a:t>, and </a:t>
            </a:r>
            <a:r>
              <a:rPr lang="en-US" altLang="en-US" sz="2000" b="1" i="1" u="sng">
                <a:cs typeface="Arial" panose="020B0604020202020204" pitchFamily="34" charset="0"/>
              </a:rPr>
              <a:t>price quotes!</a:t>
            </a:r>
          </a:p>
          <a:p>
            <a:endParaRPr lang="en-US" altLang="en-US">
              <a:cs typeface="Arial" panose="020B0604020202020204" pitchFamily="34" charset="0"/>
            </a:endParaRPr>
          </a:p>
        </p:txBody>
      </p:sp>
      <p:sp>
        <p:nvSpPr>
          <p:cNvPr id="3" name="TextBox 2"/>
          <p:cNvSpPr txBox="1"/>
          <p:nvPr/>
        </p:nvSpPr>
        <p:spPr>
          <a:xfrm>
            <a:off x="7464425" y="4221163"/>
            <a:ext cx="2794000" cy="900112"/>
          </a:xfrm>
          <a:prstGeom prst="rect">
            <a:avLst/>
          </a:prstGeom>
          <a:noFill/>
        </p:spPr>
        <p:txBody>
          <a:bodyPr>
            <a:spAutoFit/>
          </a:bodyPr>
          <a:lstStyle/>
          <a:p>
            <a:pPr>
              <a:defRPr/>
            </a:pPr>
            <a:r>
              <a:rPr lang="en-US" sz="1400" dirty="0" err="1">
                <a:latin typeface="Arial Black" pitchFamily="34" charset="0"/>
              </a:rPr>
              <a:t>Altogen</a:t>
            </a:r>
            <a:r>
              <a:rPr lang="en-US" sz="1400" dirty="0">
                <a:latin typeface="Arial Black" pitchFamily="34" charset="0"/>
              </a:rPr>
              <a:t> Labs can partner with you for any Xenograft research project.</a:t>
            </a:r>
          </a:p>
          <a:p>
            <a:pPr>
              <a:defRPr/>
            </a:pPr>
            <a:r>
              <a:rPr lang="en-US" sz="1050" dirty="0">
                <a:latin typeface="Arial" charset="0"/>
              </a:rPr>
              <a:t>Photo credit: wisegeek.com</a:t>
            </a:r>
          </a:p>
        </p:txBody>
      </p:sp>
      <p:pic>
        <p:nvPicPr>
          <p:cNvPr id="29705" name="Picture 1"/>
          <p:cNvPicPr>
            <a:picLocks noChangeAspect="1"/>
          </p:cNvPicPr>
          <p:nvPr/>
        </p:nvPicPr>
        <p:blipFill>
          <a:blip r:embed="rId5" cstate="print">
            <a:extLst>
              <a:ext uri="{28A0092B-C50C-407E-A947-70E740481C1C}">
                <a14:useLocalDpi xmlns:a14="http://schemas.microsoft.com/office/drawing/2010/main" val="0"/>
              </a:ext>
            </a:extLst>
          </a:blip>
          <a:srcRect r="13414" b="7764"/>
          <a:stretch>
            <a:fillRect/>
          </a:stretch>
        </p:blipFill>
        <p:spPr bwMode="auto">
          <a:xfrm>
            <a:off x="7535864" y="2363789"/>
            <a:ext cx="26193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88443" y="1854200"/>
            <a:ext cx="5375981"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sz="3200" b="1" dirty="0">
                <a:latin typeface="Arial" panose="020B0604020202020204" pitchFamily="34" charset="0"/>
                <a:cs typeface="Arial" panose="020B0604020202020204" pitchFamily="34" charset="0"/>
              </a:rPr>
              <a:t>HeLa</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3068554037"/>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_Concourse">
      <a:majorFont>
        <a:latin typeface=""/>
        <a:ea typeface=""/>
        <a:cs typeface=""/>
      </a:majorFont>
      <a:minorFont>
        <a:latin typefac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9B837493-7EA7-4DAA-B380-5CC98F0A51AA}" vid="{87B4CE05-0FB5-47BD-A166-B73C520EACC5}"/>
    </a:ext>
  </a:extLst>
</a:theme>
</file>

<file path=ppt/theme/theme2.xml><?xml version="1.0" encoding="utf-8"?>
<a:theme xmlns:a="http://schemas.openxmlformats.org/drawingml/2006/main" name="Theme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Theme1</Template>
  <TotalTime>42</TotalTime>
  <Words>642</Words>
  <Application>Microsoft Office PowerPoint</Application>
  <PresentationFormat>Widescreen</PresentationFormat>
  <Paragraphs>116</Paragraphs>
  <Slides>7</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7</vt:i4>
      </vt:variant>
    </vt:vector>
  </HeadingPairs>
  <TitlesOfParts>
    <vt:vector size="20" baseType="lpstr">
      <vt:lpstr>MS PGothic</vt:lpstr>
      <vt:lpstr>Arial</vt:lpstr>
      <vt:lpstr>Arial Black</vt:lpstr>
      <vt:lpstr>Calibri</vt:lpstr>
      <vt:lpstr>Constantia</vt:lpstr>
      <vt:lpstr>Lucida Sans Unicode</vt:lpstr>
      <vt:lpstr>Times New Roman</vt:lpstr>
      <vt:lpstr>Verdana</vt:lpstr>
      <vt:lpstr>Wingdings</vt:lpstr>
      <vt:lpstr>Wingdings 2</vt:lpstr>
      <vt:lpstr>Wingdings 3</vt:lpstr>
      <vt:lpstr>Theme1</vt:lpstr>
      <vt:lpstr>Theme2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Burlak</dc:creator>
  <cp:lastModifiedBy>Irina Burlak</cp:lastModifiedBy>
  <cp:revision>4</cp:revision>
  <dcterms:created xsi:type="dcterms:W3CDTF">2018-01-17T09:12:29Z</dcterms:created>
  <dcterms:modified xsi:type="dcterms:W3CDTF">2018-01-17T09:54:38Z</dcterms:modified>
</cp:coreProperties>
</file>