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64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FFBF9-F978-418D-8DCF-DCC73A0D0541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9E4F5-7C1E-4927-9294-2D2BBC795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65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70615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711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00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21239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52548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56841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723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4C5CD6FC-1792-4800-A906-E8D39F6931C7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6056641-75C6-4465-8299-E3D1C775E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75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1758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13530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1970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9722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014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9310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54340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14761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20985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5528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4C5CD6FC-1792-4800-A906-E8D39F6931C7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6056641-75C6-4465-8299-E3D1C775E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684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4C5CD6FC-1792-4800-A906-E8D39F6931C7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6056641-75C6-4465-8299-E3D1C775E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8277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4C5CD6FC-1792-4800-A906-E8D39F6931C7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6056641-75C6-4465-8299-E3D1C775E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525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4C5CD6FC-1792-4800-A906-E8D39F6931C7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6056641-75C6-4465-8299-E3D1C775E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446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5CD6FC-1792-4800-A906-E8D39F6931C7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6056641-75C6-4465-8299-E3D1C775E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957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D6FC-1792-4800-A906-E8D39F6931C7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6641-75C6-4465-8299-E3D1C775E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92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D6FC-1792-4800-A906-E8D39F6931C7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6641-75C6-4465-8299-E3D1C775E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7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1055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4C5CD6FC-1792-4800-A906-E8D39F6931C7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56056641-75C6-4465-8299-E3D1C775E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006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8122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1162754" y="2217738"/>
            <a:ext cx="6604001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/>
              <a:t>The </a:t>
            </a:r>
            <a:r>
              <a:rPr lang="en-US" sz="1400" dirty="0" smtClean="0"/>
              <a:t>HCT116 </a:t>
            </a:r>
            <a:r>
              <a:rPr lang="en-US" sz="1400" dirty="0"/>
              <a:t>cell line was derived using epithelial tumorigenic colon tissue from an adult male patient with colorectal carcinoma and is a suitable host for PCR assays studying 13 codon of the </a:t>
            </a:r>
            <a:r>
              <a:rPr lang="en-US" sz="1400" dirty="0" err="1"/>
              <a:t>ras</a:t>
            </a:r>
            <a:r>
              <a:rPr lang="en-US" sz="1400" dirty="0"/>
              <a:t> proto-oncogene. The </a:t>
            </a:r>
            <a:r>
              <a:rPr lang="en-US" sz="1400" dirty="0"/>
              <a:t>HCT116</a:t>
            </a:r>
            <a:r>
              <a:rPr lang="en-US" sz="1400" dirty="0" smtClean="0"/>
              <a:t> </a:t>
            </a:r>
            <a:r>
              <a:rPr lang="en-US" sz="1400" dirty="0"/>
              <a:t>cell line is essential for biomedical research related to human colon </a:t>
            </a:r>
            <a:r>
              <a:rPr lang="en-US" sz="1400" dirty="0" smtClean="0"/>
              <a:t>cancer. </a:t>
            </a:r>
            <a:endParaRPr lang="en-US" sz="1400" dirty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 smtClean="0"/>
              <a:t>HCT116 colon</a:t>
            </a:r>
            <a:r>
              <a:rPr lang="en-US" sz="1400" dirty="0" smtClean="0"/>
              <a:t> </a:t>
            </a:r>
            <a:r>
              <a:rPr lang="en-US" sz="1400" dirty="0"/>
              <a:t>cell </a:t>
            </a:r>
            <a:r>
              <a:rPr lang="en-US" sz="1400" dirty="0" smtClean="0"/>
              <a:t>line</a:t>
            </a:r>
            <a:r>
              <a:rPr lang="en-US" sz="1400" dirty="0" smtClean="0"/>
              <a:t> </a:t>
            </a:r>
            <a:r>
              <a:rPr lang="en-US" sz="1400" dirty="0"/>
              <a:t>is utilized to create subcutaneous and metastatic xenograft colon cancer mouse model HCT116, a widely used CDX (Cell Line Derived Xenograft) in colon cancer research for the evaluation of tumor growth inhibition of a single therapeutic agent such as docetaxel, 5-FU, </a:t>
            </a:r>
            <a:r>
              <a:rPr lang="en-US" sz="1400" dirty="0" err="1"/>
              <a:t>flavopiridol</a:t>
            </a:r>
            <a:r>
              <a:rPr lang="en-US" sz="1400" dirty="0"/>
              <a:t> or in combination with targeted agents. </a:t>
            </a:r>
            <a:endParaRPr lang="en-US" sz="14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 smtClean="0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cs typeface="Times New Roman" panose="02020603050405020304" pitchFamily="18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>
                <a:cs typeface="Times New Roman" panose="02020603050405020304" pitchFamily="18" charset="0"/>
              </a:rPr>
              <a:t>Typically, </a:t>
            </a:r>
            <a:r>
              <a:rPr lang="en-US" altLang="en-US" sz="1400" dirty="0" err="1">
                <a:cs typeface="Times New Roman" panose="02020603050405020304" pitchFamily="18" charset="0"/>
              </a:rPr>
              <a:t>immunodeficient</a:t>
            </a:r>
            <a:r>
              <a:rPr lang="en-US" altLang="en-US" sz="1400" dirty="0">
                <a:cs typeface="Times New Roman" panose="02020603050405020304" pitchFamily="18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is a </a:t>
            </a:r>
            <a:r>
              <a:rPr lang="en-US" altLang="en-US" sz="1400" dirty="0">
                <a:cs typeface="Times New Roman" panose="02020603050405020304" pitchFamily="18" charset="0"/>
              </a:rPr>
              <a:t>complete and accurate study of tumor growth and the activity of drug administration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54087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HCT116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 smtClean="0">
                <a:ea typeface="MS PGothic" pitchFamily="34" charset="-128"/>
              </a:rPr>
              <a:t>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8048977" y="4890231"/>
            <a:ext cx="36688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659" y="2267743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4355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HCT116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173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HCT116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36754232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HCT116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1400252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HCT116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5046907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HCT116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 xenograft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HCT116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HCT116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HCT116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HCT116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020268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1095022" y="2438400"/>
            <a:ext cx="5937956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375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HCT116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42918361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60</TotalTime>
  <Words>734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3</cp:revision>
  <dcterms:created xsi:type="dcterms:W3CDTF">2018-01-12T23:25:13Z</dcterms:created>
  <dcterms:modified xsi:type="dcterms:W3CDTF">2018-01-13T00:26:04Z</dcterms:modified>
</cp:coreProperties>
</file>