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8" r:id="rId2"/>
  </p:sldMasterIdLst>
  <p:notesMasterIdLst>
    <p:notesMasterId r:id="rId13"/>
  </p:notesMasterIdLst>
  <p:sldIdLst>
    <p:sldId id="256" r:id="rId3"/>
    <p:sldId id="274" r:id="rId4"/>
    <p:sldId id="273" r:id="rId5"/>
    <p:sldId id="260" r:id="rId6"/>
    <p:sldId id="265" r:id="rId7"/>
    <p:sldId id="262" r:id="rId8"/>
    <p:sldId id="275" r:id="rId9"/>
    <p:sldId id="283" r:id="rId10"/>
    <p:sldId id="269" r:id="rId11"/>
    <p:sldId id="25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snapToGrid="0">
      <p:cViewPr varScale="1">
        <p:scale>
          <a:sx n="81" d="100"/>
          <a:sy n="81"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16A74E-03AF-40CF-983B-EB6705B746F8}" type="datetimeFigureOut">
              <a:rPr lang="en-US"/>
              <a:pPr>
                <a:defRPr/>
              </a:pPr>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065D13E-54C8-4D59-B60F-1C5C24197948}" type="slidenum">
              <a:rPr lang="en-US" altLang="en-US"/>
              <a:pPr/>
              <a:t>‹#›</a:t>
            </a:fld>
            <a:endParaRPr lang="en-US" altLang="en-US"/>
          </a:p>
        </p:txBody>
      </p:sp>
    </p:spTree>
    <p:extLst>
      <p:ext uri="{BB962C8B-B14F-4D97-AF65-F5344CB8AC3E}">
        <p14:creationId xmlns:p14="http://schemas.microsoft.com/office/powerpoint/2010/main" val="1028921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91725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4C5ECAEF-AB8F-4F2B-B481-14861FA2F2ED}"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94163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06C50661-28E6-4DE4-942A-206E10C59957}"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42127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anose="020B0604020202020204" pitchFamily="34"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EEF6B004-3AE5-4DF7-99CD-25209836214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817429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cs typeface="Arial" charset="0"/>
            </a:endParaRPr>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D8A65DBE-BB58-4B8C-AF87-3BBCBBC0B07B}" type="datetime1">
              <a:rPr lang="en-US"/>
              <a:pPr>
                <a:defRPr/>
              </a:pPr>
              <a:t>1/8/2018</a:t>
            </a:fld>
            <a:endParaRPr lang="en-US"/>
          </a:p>
        </p:txBody>
      </p:sp>
      <p:sp>
        <p:nvSpPr>
          <p:cNvPr id="11" name="Footer Placeholder 4"/>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2" name="Slide Number Placeholder 5"/>
          <p:cNvSpPr>
            <a:spLocks noGrp="1"/>
          </p:cNvSpPr>
          <p:nvPr>
            <p:ph type="sldNum" sz="quarter" idx="12"/>
          </p:nvPr>
        </p:nvSpPr>
        <p:spPr/>
        <p:txBody>
          <a:bodyPr/>
          <a:lstStyle>
            <a:lvl1pPr>
              <a:defRPr/>
            </a:lvl1pPr>
          </a:lstStyle>
          <a:p>
            <a:fld id="{4A2A41FC-29DB-4FC2-8907-4621B2E8E7E9}" type="slidenum">
              <a:rPr lang="en-US" altLang="en-US"/>
              <a:pPr/>
              <a:t>‹#›</a:t>
            </a:fld>
            <a:endParaRPr lang="en-US" altLang="en-US"/>
          </a:p>
        </p:txBody>
      </p:sp>
    </p:spTree>
    <p:extLst>
      <p:ext uri="{BB962C8B-B14F-4D97-AF65-F5344CB8AC3E}">
        <p14:creationId xmlns:p14="http://schemas.microsoft.com/office/powerpoint/2010/main" val="32515802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05266FE-D277-48B1-BBE4-46E77AED0CE3}" type="datetime1">
              <a:rPr lang="en-US"/>
              <a:pPr>
                <a:defRPr/>
              </a:pPr>
              <a:t>1/8/2018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fld id="{87133E40-49B4-4DC2-A8A1-966942FB2B26}" type="slidenum">
              <a:rPr lang="en-US" altLang="en-US"/>
              <a:pPr/>
              <a:t>‹#›</a:t>
            </a:fld>
            <a:endParaRPr lang="en-US" altLang="en-US"/>
          </a:p>
        </p:txBody>
      </p:sp>
    </p:spTree>
    <p:extLst>
      <p:ext uri="{BB962C8B-B14F-4D97-AF65-F5344CB8AC3E}">
        <p14:creationId xmlns:p14="http://schemas.microsoft.com/office/powerpoint/2010/main" val="314702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324D8C1-35A1-407F-A2D3-A2BCDD19451F}" type="datetime1">
              <a:rPr lang="en-US"/>
              <a:pPr>
                <a:defRPr/>
              </a:pPr>
              <a:t>1/8/2018</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9" name="Slide Number Placeholder 17"/>
          <p:cNvSpPr>
            <a:spLocks noGrp="1"/>
          </p:cNvSpPr>
          <p:nvPr>
            <p:ph type="sldNum" sz="quarter" idx="12"/>
          </p:nvPr>
        </p:nvSpPr>
        <p:spPr/>
        <p:txBody>
          <a:bodyPr/>
          <a:lstStyle>
            <a:lvl1pPr>
              <a:defRPr/>
            </a:lvl1pPr>
          </a:lstStyle>
          <a:p>
            <a:fld id="{A9B9F93B-EA60-4419-9499-A487BF8A72DD}" type="slidenum">
              <a:rPr lang="en-US" altLang="en-US"/>
              <a:pPr/>
              <a:t>‹#›</a:t>
            </a:fld>
            <a:endParaRPr lang="en-US" altLang="en-US"/>
          </a:p>
        </p:txBody>
      </p:sp>
    </p:spTree>
    <p:extLst>
      <p:ext uri="{BB962C8B-B14F-4D97-AF65-F5344CB8AC3E}">
        <p14:creationId xmlns:p14="http://schemas.microsoft.com/office/powerpoint/2010/main" val="1120022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0AE5F0C-75CC-48AA-9FF0-86E412FAA1AE}" type="datetime1">
              <a:rPr lang="en-US"/>
              <a:pPr>
                <a:defRPr/>
              </a:pPr>
              <a:t>1/8/2018</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5" name="Slide Number Placeholder 17"/>
          <p:cNvSpPr>
            <a:spLocks noGrp="1"/>
          </p:cNvSpPr>
          <p:nvPr>
            <p:ph type="sldNum" sz="quarter" idx="12"/>
          </p:nvPr>
        </p:nvSpPr>
        <p:spPr/>
        <p:txBody>
          <a:bodyPr/>
          <a:lstStyle>
            <a:lvl1pPr>
              <a:defRPr/>
            </a:lvl1pPr>
          </a:lstStyle>
          <a:p>
            <a:fld id="{A8E6E880-5544-41F4-8BC5-06A5E9BEE909}" type="slidenum">
              <a:rPr lang="en-US" altLang="en-US"/>
              <a:pPr/>
              <a:t>‹#›</a:t>
            </a:fld>
            <a:endParaRPr lang="en-US" altLang="en-US"/>
          </a:p>
        </p:txBody>
      </p:sp>
    </p:spTree>
    <p:extLst>
      <p:ext uri="{BB962C8B-B14F-4D97-AF65-F5344CB8AC3E}">
        <p14:creationId xmlns:p14="http://schemas.microsoft.com/office/powerpoint/2010/main" val="33436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E36C7EF-2470-4494-B40A-C4E280BD9AF7}" type="datetime1">
              <a:rPr lang="en-US"/>
              <a:pPr>
                <a:defRPr/>
              </a:pPr>
              <a:t>1/8/2018</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4" name="Slide Number Placeholder 17"/>
          <p:cNvSpPr>
            <a:spLocks noGrp="1"/>
          </p:cNvSpPr>
          <p:nvPr>
            <p:ph type="sldNum" sz="quarter" idx="12"/>
          </p:nvPr>
        </p:nvSpPr>
        <p:spPr/>
        <p:txBody>
          <a:bodyPr/>
          <a:lstStyle>
            <a:lvl1pPr>
              <a:defRPr/>
            </a:lvl1pPr>
          </a:lstStyle>
          <a:p>
            <a:fld id="{B00D61AD-E57B-4F15-BA1F-EB405B639AAC}" type="slidenum">
              <a:rPr lang="en-US" altLang="en-US"/>
              <a:pPr/>
              <a:t>‹#›</a:t>
            </a:fld>
            <a:endParaRPr lang="en-US" altLang="en-US"/>
          </a:p>
        </p:txBody>
      </p:sp>
    </p:spTree>
    <p:extLst>
      <p:ext uri="{BB962C8B-B14F-4D97-AF65-F5344CB8AC3E}">
        <p14:creationId xmlns:p14="http://schemas.microsoft.com/office/powerpoint/2010/main" val="67756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FA472B5-745E-47D9-91C9-9F73641E73A4}" type="datetime1">
              <a:rPr lang="en-US"/>
              <a:pPr>
                <a:defRPr/>
              </a:pPr>
              <a:t>1/8/2018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fld id="{AB11F7A3-00AE-45D8-942A-E8146782D7C6}" type="slidenum">
              <a:rPr lang="en-US" altLang="en-US"/>
              <a:pPr/>
              <a:t>‹#›</a:t>
            </a:fld>
            <a:endParaRPr lang="en-US" altLang="en-US"/>
          </a:p>
        </p:txBody>
      </p:sp>
    </p:spTree>
    <p:extLst>
      <p:ext uri="{BB962C8B-B14F-4D97-AF65-F5344CB8AC3E}">
        <p14:creationId xmlns:p14="http://schemas.microsoft.com/office/powerpoint/2010/main" val="1937017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F15F8FD-8FD3-44F9-894F-840B7D533F0D}" type="datetime1">
              <a:rPr lang="en-US"/>
              <a:pPr>
                <a:defRPr/>
              </a:pPr>
              <a:t>1/8/2018</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63BB8AB-A934-4E4B-A356-1BCAA41B677D}" type="slidenum">
              <a:rPr lang="en-US" altLang="en-US"/>
              <a:pPr/>
              <a:t>‹#›</a:t>
            </a:fld>
            <a:endParaRPr lang="en-US" altLang="en-US"/>
          </a:p>
        </p:txBody>
      </p:sp>
    </p:spTree>
    <p:extLst>
      <p:ext uri="{BB962C8B-B14F-4D97-AF65-F5344CB8AC3E}">
        <p14:creationId xmlns:p14="http://schemas.microsoft.com/office/powerpoint/2010/main" val="106561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105071-1A8D-4A45-9020-F252DD81F148}" type="datetime1">
              <a:rPr lang="en-US"/>
              <a:pPr>
                <a:defRPr/>
              </a:pPr>
              <a:t>1/8/2018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fld id="{D84E9B4B-5D8C-4CA2-A1A6-B9C718D58054}" type="slidenum">
              <a:rPr lang="en-US" altLang="en-US"/>
              <a:pPr/>
              <a:t>‹#›</a:t>
            </a:fld>
            <a:endParaRPr lang="en-US" altLang="en-US"/>
          </a:p>
        </p:txBody>
      </p:sp>
    </p:spTree>
    <p:extLst>
      <p:ext uri="{BB962C8B-B14F-4D97-AF65-F5344CB8AC3E}">
        <p14:creationId xmlns:p14="http://schemas.microsoft.com/office/powerpoint/2010/main" val="137190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ED4DCD1-6DC4-4B2F-8D0E-0AA65A5EFAE3}" type="datetime1">
              <a:rPr lang="en-US"/>
              <a:pPr>
                <a:defRPr/>
              </a:pPr>
              <a:t>1/8/2018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fld id="{5965DE32-6CB1-454F-8243-E09457A44B87}" type="slidenum">
              <a:rPr lang="en-US" altLang="en-US"/>
              <a:pPr/>
              <a:t>‹#›</a:t>
            </a:fld>
            <a:endParaRPr lang="en-US" altLang="en-US"/>
          </a:p>
        </p:txBody>
      </p:sp>
    </p:spTree>
    <p:extLst>
      <p:ext uri="{BB962C8B-B14F-4D97-AF65-F5344CB8AC3E}">
        <p14:creationId xmlns:p14="http://schemas.microsoft.com/office/powerpoint/2010/main" val="114811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297F9C98-5CFC-4430-814D-B2E465E9D23D}" type="datetime1">
              <a:rPr lang="en-US"/>
              <a:pPr>
                <a:defRPr/>
              </a:pPr>
              <a:t>1/8/2018</a:t>
            </a:fld>
            <a:endParaRPr lang="en-US"/>
          </a:p>
        </p:txBody>
      </p:sp>
      <p:sp>
        <p:nvSpPr>
          <p:cNvPr id="11"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2" name="Slide Number Placeholder 6"/>
          <p:cNvSpPr>
            <a:spLocks noGrp="1"/>
          </p:cNvSpPr>
          <p:nvPr>
            <p:ph type="sldNum" sz="quarter" idx="12"/>
          </p:nvPr>
        </p:nvSpPr>
        <p:spPr/>
        <p:txBody>
          <a:bodyPr/>
          <a:lstStyle>
            <a:lvl1pPr>
              <a:defRPr/>
            </a:lvl1pPr>
          </a:lstStyle>
          <a:p>
            <a:fld id="{982A0F83-8B34-4172-910E-69B1366488C0}" type="slidenum">
              <a:rPr lang="en-US" altLang="en-US"/>
              <a:pPr/>
              <a:t>‹#›</a:t>
            </a:fld>
            <a:endParaRPr lang="en-US" altLang="en-US"/>
          </a:p>
        </p:txBody>
      </p:sp>
    </p:spTree>
    <p:extLst>
      <p:ext uri="{BB962C8B-B14F-4D97-AF65-F5344CB8AC3E}">
        <p14:creationId xmlns:p14="http://schemas.microsoft.com/office/powerpoint/2010/main" val="258898132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908017A-87A5-4F89-9EA7-1327D2702EA1}" type="datetime1">
              <a:rPr lang="en-US"/>
              <a:pPr>
                <a:defRPr/>
              </a:pPr>
              <a:t>1/8/2018</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9" name="Slide Number Placeholder 8"/>
          <p:cNvSpPr>
            <a:spLocks noGrp="1"/>
          </p:cNvSpPr>
          <p:nvPr>
            <p:ph type="sldNum" sz="quarter" idx="12"/>
          </p:nvPr>
        </p:nvSpPr>
        <p:spPr/>
        <p:txBody>
          <a:bodyPr/>
          <a:lstStyle>
            <a:lvl1pPr>
              <a:defRPr/>
            </a:lvl1pPr>
          </a:lstStyle>
          <a:p>
            <a:fld id="{BC65BB22-5659-4025-94CC-4E416BB931B1}" type="slidenum">
              <a:rPr lang="en-US" altLang="en-US"/>
              <a:pPr/>
              <a:t>‹#›</a:t>
            </a:fld>
            <a:endParaRPr lang="en-US" altLang="en-US"/>
          </a:p>
        </p:txBody>
      </p:sp>
    </p:spTree>
    <p:extLst>
      <p:ext uri="{BB962C8B-B14F-4D97-AF65-F5344CB8AC3E}">
        <p14:creationId xmlns:p14="http://schemas.microsoft.com/office/powerpoint/2010/main" val="10246642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cs typeface="Arial" charset="0"/>
            </a:endParaRPr>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F41B498B-CD3B-495F-8161-995A8A4347B0}" type="datetime1">
              <a:rPr lang="en-US"/>
              <a:pPr>
                <a:defRPr/>
              </a:pPr>
              <a:t>1/8/2018</a:t>
            </a:fld>
            <a:endParaRPr lang="en-US"/>
          </a:p>
        </p:txBody>
      </p:sp>
      <p:sp>
        <p:nvSpPr>
          <p:cNvPr id="9" name="Footer Placeholder 3"/>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0" name="Slide Number Placeholder 4"/>
          <p:cNvSpPr>
            <a:spLocks noGrp="1"/>
          </p:cNvSpPr>
          <p:nvPr>
            <p:ph type="sldNum" sz="quarter" idx="12"/>
          </p:nvPr>
        </p:nvSpPr>
        <p:spPr/>
        <p:txBody>
          <a:bodyPr/>
          <a:lstStyle>
            <a:lvl1pPr>
              <a:defRPr/>
            </a:lvl1pPr>
          </a:lstStyle>
          <a:p>
            <a:fld id="{686DB211-AAC5-4654-8BEE-FB644C8B382E}" type="slidenum">
              <a:rPr lang="en-US" altLang="en-US"/>
              <a:pPr/>
              <a:t>‹#›</a:t>
            </a:fld>
            <a:endParaRPr lang="en-US" altLang="en-US"/>
          </a:p>
        </p:txBody>
      </p:sp>
    </p:spTree>
    <p:extLst>
      <p:ext uri="{BB962C8B-B14F-4D97-AF65-F5344CB8AC3E}">
        <p14:creationId xmlns:p14="http://schemas.microsoft.com/office/powerpoint/2010/main" val="31882976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3117E60-93BF-4C65-890A-E505BED5301B}" type="datetime1">
              <a:rPr lang="en-US"/>
              <a:pPr>
                <a:defRPr/>
              </a:pPr>
              <a:t>1/8/2018</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6"/>
          <p:cNvSpPr>
            <a:spLocks noGrp="1"/>
          </p:cNvSpPr>
          <p:nvPr>
            <p:ph type="sldNum" sz="quarter" idx="12"/>
          </p:nvPr>
        </p:nvSpPr>
        <p:spPr/>
        <p:txBody>
          <a:bodyPr/>
          <a:lstStyle>
            <a:lvl1pPr>
              <a:defRPr/>
            </a:lvl1pPr>
          </a:lstStyle>
          <a:p>
            <a:fld id="{8D35DF39-FB1B-4DC9-890A-579F19D71272}" type="slidenum">
              <a:rPr lang="en-US" altLang="en-US"/>
              <a:pPr/>
              <a:t>‹#›</a:t>
            </a:fld>
            <a:endParaRPr lang="en-US" altLang="en-US"/>
          </a:p>
        </p:txBody>
      </p:sp>
    </p:spTree>
    <p:extLst>
      <p:ext uri="{BB962C8B-B14F-4D97-AF65-F5344CB8AC3E}">
        <p14:creationId xmlns:p14="http://schemas.microsoft.com/office/powerpoint/2010/main" val="36179310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8D630CAC-69D6-4F87-9BFD-EF846FF25630}" type="datetime1">
              <a:rPr lang="en-US"/>
              <a:pPr>
                <a:defRPr/>
              </a:pPr>
              <a:t>1/8/2018</a:t>
            </a:fld>
            <a:endParaRPr lang="en-US"/>
          </a:p>
        </p:txBody>
      </p:sp>
      <p:sp>
        <p:nvSpPr>
          <p:cNvPr id="12"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3" name="Slide Number Placeholder 6"/>
          <p:cNvSpPr>
            <a:spLocks noGrp="1"/>
          </p:cNvSpPr>
          <p:nvPr>
            <p:ph type="sldNum" sz="quarter" idx="12"/>
          </p:nvPr>
        </p:nvSpPr>
        <p:spPr/>
        <p:txBody>
          <a:bodyPr/>
          <a:lstStyle>
            <a:lvl1pPr>
              <a:defRPr/>
            </a:lvl1pPr>
          </a:lstStyle>
          <a:p>
            <a:fld id="{7E6BF5CE-5F30-4666-8CEC-C2A88FE3C2C9}" type="slidenum">
              <a:rPr lang="en-US" altLang="en-US"/>
              <a:pPr/>
              <a:t>‹#›</a:t>
            </a:fld>
            <a:endParaRPr lang="en-US" altLang="en-US"/>
          </a:p>
        </p:txBody>
      </p:sp>
    </p:spTree>
    <p:extLst>
      <p:ext uri="{BB962C8B-B14F-4D97-AF65-F5344CB8AC3E}">
        <p14:creationId xmlns:p14="http://schemas.microsoft.com/office/powerpoint/2010/main" val="34420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ED76909-5856-40B1-8C52-471D2D6137B0}" type="datetime1">
              <a:rPr lang="en-US"/>
              <a:pPr>
                <a:defRPr/>
              </a:pPr>
              <a:t>1/8/2018</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18459F01-6FC7-4DB9-9D45-B03AA5B37525}" type="slidenum">
              <a:rPr lang="en-US" altLang="en-US"/>
              <a:pPr/>
              <a:t>‹#›</a:t>
            </a:fld>
            <a:endParaRPr lang="en-US" altLang="en-US"/>
          </a:p>
        </p:txBody>
      </p:sp>
    </p:spTree>
    <p:extLst>
      <p:ext uri="{BB962C8B-B14F-4D97-AF65-F5344CB8AC3E}">
        <p14:creationId xmlns:p14="http://schemas.microsoft.com/office/powerpoint/2010/main" val="255061597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DF058C2-F8ED-44FE-BEA8-98A036EF4356}" type="datetime1">
              <a:rPr lang="en-US"/>
              <a:pPr>
                <a:defRPr/>
              </a:pPr>
              <a:t>1/8/2018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fld id="{224A6AEF-256C-4508-8A94-88A0C7D624DA}" type="slidenum">
              <a:rPr lang="en-US" altLang="en-US"/>
              <a:pPr/>
              <a:t>‹#›</a:t>
            </a:fld>
            <a:endParaRPr lang="en-US" altLang="en-US"/>
          </a:p>
        </p:txBody>
      </p:sp>
    </p:spTree>
    <p:extLst>
      <p:ext uri="{BB962C8B-B14F-4D97-AF65-F5344CB8AC3E}">
        <p14:creationId xmlns:p14="http://schemas.microsoft.com/office/powerpoint/2010/main" val="75505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8845B8-F5EC-4D5E-A035-40D23627632C}" type="datetime1">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17C35119-BB3F-4FCD-BDB5-DD99933D4242}" type="slidenum">
              <a:rPr lang="en-US" altLang="en-US"/>
              <a:pPr/>
              <a:t>‹#›</a:t>
            </a:fld>
            <a:endParaRPr lang="en-US" altLang="en-US"/>
          </a:p>
        </p:txBody>
      </p:sp>
    </p:spTree>
    <p:extLst>
      <p:ext uri="{BB962C8B-B14F-4D97-AF65-F5344CB8AC3E}">
        <p14:creationId xmlns:p14="http://schemas.microsoft.com/office/powerpoint/2010/main" val="4450616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cs typeface="+mn-cs"/>
              </a:defRPr>
            </a:lvl1pPr>
            <a:extLst/>
          </a:lstStyle>
          <a:p>
            <a:pPr>
              <a:defRPr/>
            </a:pPr>
            <a:fld id="{C9176DA1-2AF7-4D87-AC83-F79CD95B53EC}" type="datetime1">
              <a:rPr lang="en-US"/>
              <a:pPr>
                <a:defRPr/>
              </a:pPr>
              <a:t>1/8/2018</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cs typeface="Arial" charset="0"/>
              </a:defRPr>
            </a:lvl1pPr>
          </a:lstStyle>
          <a:p>
            <a:pPr>
              <a:defRPr/>
            </a:pPr>
            <a:r>
              <a:rPr lang="en-US"/>
              <a:t>Altogen Labs, 4020 S Industrial Dr, Suite 130, Austin TX 78744, USA</a:t>
            </a:r>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E8C74AE1-AC86-4B99-B509-F91330A8FBB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fld id="{A45D15BD-8623-4CCB-B5EF-C9F7DEBD47A5}" type="datetime1">
              <a:rPr lang="en-US"/>
              <a:pPr>
                <a:defRPr/>
              </a:pPr>
              <a:t>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r>
              <a:rPr lang="en-US"/>
              <a:t>Altogen Labs, 4020 S Industrial Dr, Suite 130, Austin TX 78744, USA</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2EDF0CD5-EAC5-4B17-BFE7-377FC1BBEC29}" type="slidenum">
              <a:rPr lang="en-US" altLang="en-US"/>
              <a:pPr/>
              <a:t>‹#›</a:t>
            </a:fld>
            <a:endParaRPr lang="en-US"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Arial" charset="0"/>
              </a:endParaRPr>
            </a:p>
          </p:txBody>
        </p:sp>
      </p:grpSp>
    </p:spTree>
  </p:cSld>
  <p:clrMap bg1="lt1" tx1="dk1" bg2="lt2" tx2="dk2" accent1="accent1" accent2="accent2" accent3="accent3" accent4="accent4" accent5="accent5" accent6="accent6" hlink="hlink" folHlink="folHlink"/>
  <p:sldLayoutIdLst>
    <p:sldLayoutId id="2147483785" r:id="rId1"/>
    <p:sldLayoutId id="2147483771" r:id="rId2"/>
    <p:sldLayoutId id="2147483786" r:id="rId3"/>
    <p:sldLayoutId id="2147483772" r:id="rId4"/>
    <p:sldLayoutId id="2147483773" r:id="rId5"/>
    <p:sldLayoutId id="2147483774" r:id="rId6"/>
    <p:sldLayoutId id="2147483775" r:id="rId7"/>
    <p:sldLayoutId id="2147483776" r:id="rId8"/>
    <p:sldLayoutId id="2147483787" r:id="rId9"/>
    <p:sldLayoutId id="2147483777" r:id="rId10"/>
    <p:sldLayoutId id="2147483778" r:id="rId11"/>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sp>
        <p:nvSpPr>
          <p:cNvPr id="6" name="TextBox 5"/>
          <p:cNvSpPr txBox="1"/>
          <p:nvPr/>
        </p:nvSpPr>
        <p:spPr>
          <a:xfrm>
            <a:off x="276576" y="1269133"/>
            <a:ext cx="8590849"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7" name="TextBox 6"/>
          <p:cNvSpPr txBox="1"/>
          <p:nvPr/>
        </p:nvSpPr>
        <p:spPr>
          <a:xfrm>
            <a:off x="389965" y="1846370"/>
            <a:ext cx="8135470" cy="1631216"/>
          </a:xfrm>
          <a:prstGeom prst="rect">
            <a:avLst/>
          </a:prstGeom>
          <a:noFill/>
        </p:spPr>
        <p:txBody>
          <a:bodyPr wrap="square" rtlCol="0">
            <a:spAutoFit/>
          </a:bodyPr>
          <a:lstStyle/>
          <a:p>
            <a:r>
              <a:rPr lang="en-US" altLang="en-US" sz="2000" dirty="0">
                <a:latin typeface="Arial" panose="020B0604020202020204" pitchFamily="34" charset="0"/>
              </a:rPr>
              <a:t>Transfected genetic material can be expressed in the target cells either transiently or permanently depending on the methods utilized and the experimental questions being investigated. </a:t>
            </a:r>
            <a:r>
              <a:rPr lang="en-US" altLang="en-US" sz="2000" dirty="0" smtClean="0">
                <a:latin typeface="Arial" panose="020B0604020202020204" pitchFamily="34" charset="0"/>
              </a:rPr>
              <a:t>Stable </a:t>
            </a:r>
            <a:r>
              <a:rPr lang="en-US" altLang="en-US" sz="2000" dirty="0">
                <a:latin typeface="Arial" panose="020B0604020202020204" pitchFamily="34" charset="0"/>
              </a:rPr>
              <a:t>transfected cell lines are developed in order to analyze the </a:t>
            </a:r>
            <a:r>
              <a:rPr lang="en-US" altLang="en-US" sz="2000" dirty="0" smtClean="0">
                <a:latin typeface="Arial" panose="020B0604020202020204" pitchFamily="34" charset="0"/>
              </a:rPr>
              <a:t>long-term </a:t>
            </a:r>
            <a:r>
              <a:rPr lang="en-US" altLang="en-US" sz="2000" dirty="0">
                <a:latin typeface="Arial" panose="020B0604020202020204" pitchFamily="34" charset="0"/>
              </a:rPr>
              <a:t>impact of altered gene or protein </a:t>
            </a:r>
            <a:r>
              <a:rPr lang="en-US" altLang="en-US" sz="2000" dirty="0" smtClean="0">
                <a:latin typeface="Arial" panose="020B0604020202020204" pitchFamily="34" charset="0"/>
              </a:rPr>
              <a:t>expression.  </a:t>
            </a:r>
            <a:endParaRPr lang="en-US" sz="2000" dirty="0"/>
          </a:p>
        </p:txBody>
      </p:sp>
      <p:sp>
        <p:nvSpPr>
          <p:cNvPr id="10" name="Rectangle 9"/>
          <p:cNvSpPr/>
          <p:nvPr/>
        </p:nvSpPr>
        <p:spPr>
          <a:xfrm>
            <a:off x="335233" y="3577862"/>
            <a:ext cx="4885348" cy="2246769"/>
          </a:xfrm>
          <a:prstGeom prst="rect">
            <a:avLst/>
          </a:prstGeom>
        </p:spPr>
        <p:txBody>
          <a:bodyPr wrap="square">
            <a:spAutoFit/>
          </a:bodyPr>
          <a:lstStyle/>
          <a:p>
            <a:pPr marL="285750" indent="-285750">
              <a:buFont typeface="Wingdings" pitchFamily="2" charset="2"/>
              <a:buChar char="Ø"/>
            </a:pPr>
            <a:r>
              <a:rPr lang="en-US" sz="2000" dirty="0" smtClean="0">
                <a:solidFill>
                  <a:srgbClr val="062329"/>
                </a:solidFill>
                <a:latin typeface="Arial" panose="020B0604020202020204" pitchFamily="34" charset="0"/>
              </a:rPr>
              <a:t>Altogen Labs provides services for the following type of cell lines:</a:t>
            </a:r>
          </a:p>
          <a:p>
            <a:pPr marL="742950" lvl="1" indent="-285750">
              <a:buFont typeface="Wingdings" pitchFamily="2" charset="2"/>
              <a:buChar char="Ø"/>
            </a:pPr>
            <a:r>
              <a:rPr lang="en-US" altLang="en-US" sz="2000" dirty="0" smtClean="0">
                <a:latin typeface="Arial" panose="020B0604020202020204" pitchFamily="34" charset="0"/>
              </a:rPr>
              <a:t>Reporter stable cell lines (luciferase, GFP, RFP, YFP)</a:t>
            </a:r>
            <a:br>
              <a:rPr lang="en-US" altLang="en-US" sz="2000" dirty="0" smtClean="0">
                <a:latin typeface="Arial" panose="020B0604020202020204" pitchFamily="34" charset="0"/>
              </a:rPr>
            </a:br>
            <a:r>
              <a:rPr lang="en-US" altLang="en-US" sz="2000" dirty="0" smtClean="0">
                <a:latin typeface="Arial" panose="020B0604020202020204" pitchFamily="34" charset="0"/>
              </a:rPr>
              <a:t>Protein overexpressing cell lines</a:t>
            </a:r>
          </a:p>
          <a:p>
            <a:pPr marL="742950" lvl="1" indent="-285750">
              <a:buFont typeface="Wingdings" pitchFamily="2" charset="2"/>
              <a:buChar char="Ø"/>
            </a:pPr>
            <a:r>
              <a:rPr lang="en-US" altLang="en-US" sz="2000" dirty="0" smtClean="0">
                <a:latin typeface="Arial" panose="020B0604020202020204" pitchFamily="34" charset="0"/>
              </a:rPr>
              <a:t>Knockdown (</a:t>
            </a:r>
            <a:r>
              <a:rPr lang="en-US" altLang="en-US" sz="2000" dirty="0" err="1" smtClean="0">
                <a:latin typeface="Arial" panose="020B0604020202020204" pitchFamily="34" charset="0"/>
              </a:rPr>
              <a:t>RNAi</a:t>
            </a:r>
            <a:r>
              <a:rPr lang="en-US" altLang="en-US" sz="2000" dirty="0" smtClean="0">
                <a:latin typeface="Arial" panose="020B0604020202020204" pitchFamily="34" charset="0"/>
              </a:rPr>
              <a:t>) cell lines</a:t>
            </a:r>
          </a:p>
          <a:p>
            <a:pPr marL="742950" lvl="1" indent="-285750">
              <a:buFont typeface="Wingdings" pitchFamily="2" charset="2"/>
              <a:buChar char="Ø"/>
            </a:pPr>
            <a:r>
              <a:rPr lang="en-US" altLang="en-US" sz="2000" dirty="0" smtClean="0">
                <a:latin typeface="Arial" panose="020B0604020202020204" pitchFamily="34" charset="0"/>
              </a:rPr>
              <a:t>Tetracycline-inducible cell lines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827" y="3603400"/>
            <a:ext cx="2950652" cy="1659742"/>
          </a:xfrm>
          <a:prstGeom prst="rect">
            <a:avLst/>
          </a:prstGeom>
        </p:spPr>
      </p:pic>
      <p:sp>
        <p:nvSpPr>
          <p:cNvPr id="8" name="TextBox 7"/>
          <p:cNvSpPr txBox="1"/>
          <p:nvPr/>
        </p:nvSpPr>
        <p:spPr>
          <a:xfrm>
            <a:off x="5560827" y="5252476"/>
            <a:ext cx="3019646" cy="923330"/>
          </a:xfrm>
          <a:prstGeom prst="rect">
            <a:avLst/>
          </a:prstGeom>
          <a:noFill/>
        </p:spPr>
        <p:txBody>
          <a:bodyPr wrap="square" rtlCol="0">
            <a:spAutoFit/>
          </a:bodyPr>
          <a:lstStyle/>
          <a:p>
            <a:r>
              <a:rPr lang="en-US" dirty="0" smtClean="0">
                <a:latin typeface="Arial Black" pitchFamily="34" charset="0"/>
              </a:rPr>
              <a:t>GFP-expressing </a:t>
            </a:r>
            <a:r>
              <a:rPr lang="en-US" dirty="0" err="1" smtClean="0">
                <a:latin typeface="Arial Black" pitchFamily="34" charset="0"/>
              </a:rPr>
              <a:t>HeLa</a:t>
            </a:r>
            <a:r>
              <a:rPr lang="en-US" dirty="0" smtClean="0">
                <a:latin typeface="Arial Black" pitchFamily="34" charset="0"/>
              </a:rPr>
              <a:t> cells</a:t>
            </a:r>
          </a:p>
          <a:p>
            <a:r>
              <a:rPr lang="en-US" sz="1600" dirty="0" err="1" smtClean="0">
                <a:latin typeface="Arial" pitchFamily="34" charset="0"/>
              </a:rPr>
              <a:t>src</a:t>
            </a:r>
            <a:r>
              <a:rPr lang="en-US" sz="1600" dirty="0" smtClean="0">
                <a:latin typeface="Arial" pitchFamily="34" charset="0"/>
              </a:rPr>
              <a:t>: tumblr.com</a:t>
            </a:r>
            <a:endParaRPr lang="en-US" sz="1600" dirty="0">
              <a:latin typeface="Arial" pitchFamily="34" charset="0"/>
            </a:endParaRPr>
          </a:p>
        </p:txBody>
      </p:sp>
      <p:grpSp>
        <p:nvGrpSpPr>
          <p:cNvPr id="14" name="Group 1"/>
          <p:cNvGrpSpPr>
            <a:grpSpLocks/>
          </p:cNvGrpSpPr>
          <p:nvPr/>
        </p:nvGrpSpPr>
        <p:grpSpPr bwMode="auto">
          <a:xfrm>
            <a:off x="763588" y="6210300"/>
            <a:ext cx="7543800" cy="609600"/>
            <a:chOff x="762794" y="6210300"/>
            <a:chExt cx="7543800" cy="609600"/>
          </a:xfrm>
        </p:grpSpPr>
        <p:sp>
          <p:nvSpPr>
            <p:cNvPr id="15"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3404" y="2413188"/>
            <a:ext cx="5061098" cy="2403367"/>
          </a:xfrm>
        </p:spPr>
        <p:txBody>
          <a:bodyPr>
            <a:normAutofit fontScale="92500" lnSpcReduction="20000"/>
          </a:bodyPr>
          <a:lstStyle/>
          <a:p>
            <a:pPr marL="0" indent="0" eaLnBrk="1" hangingPunct="1">
              <a:lnSpc>
                <a:spcPct val="90000"/>
              </a:lnSpc>
              <a:buFont typeface="Wingdings 2" panose="05020102010507070707" pitchFamily="18" charset="2"/>
              <a:buNone/>
              <a:defRPr/>
            </a:pPr>
            <a:r>
              <a:rPr lang="en-US" sz="2000" b="1" i="1" dirty="0" smtClean="0">
                <a:solidFill>
                  <a:srgbClr val="062329"/>
                </a:solidFill>
                <a:latin typeface="Arial" panose="020B0604020202020204" pitchFamily="34" charset="0"/>
                <a:cs typeface="Arial" panose="020B0604020202020204" pitchFamily="34" charset="0"/>
              </a:rPr>
              <a:t>In addition to cell line development services, Altogen Labs provides following preclinical research services:</a:t>
            </a:r>
          </a:p>
          <a:p>
            <a:pPr eaLnBrk="1" hangingPunct="1">
              <a:lnSpc>
                <a:spcPct val="90000"/>
              </a:lnSpc>
              <a:buFont typeface="Wingdings" pitchFamily="2" charset="2"/>
              <a:buChar char="Ø"/>
              <a:defRPr/>
            </a:pPr>
            <a:r>
              <a:rPr lang="en-US" sz="1600" dirty="0" smtClean="0">
                <a:solidFill>
                  <a:srgbClr val="062329"/>
                </a:solidFill>
                <a:latin typeface="Arial" panose="020B0604020202020204" pitchFamily="34" charset="0"/>
                <a:cs typeface="Arial" panose="020B0604020202020204" pitchFamily="34" charset="0"/>
              </a:rPr>
              <a:t>Cell banking</a:t>
            </a:r>
          </a:p>
          <a:p>
            <a:pPr eaLnBrk="1" hangingPunct="1">
              <a:lnSpc>
                <a:spcPct val="90000"/>
              </a:lnSpc>
              <a:buFont typeface="Wingdings" pitchFamily="2" charset="2"/>
              <a:buChar char="Ø"/>
              <a:defRPr/>
            </a:pPr>
            <a:r>
              <a:rPr lang="en-US" sz="1600" dirty="0" smtClean="0">
                <a:solidFill>
                  <a:srgbClr val="062329"/>
                </a:solidFill>
                <a:latin typeface="Arial" panose="020B0604020202020204" pitchFamily="34" charset="0"/>
                <a:cs typeface="Arial" panose="020B0604020202020204" pitchFamily="34" charset="0"/>
              </a:rPr>
              <a:t>RNA </a:t>
            </a:r>
            <a:r>
              <a:rPr lang="en-US" sz="1600" dirty="0">
                <a:solidFill>
                  <a:srgbClr val="062329"/>
                </a:solidFill>
                <a:latin typeface="Arial" panose="020B0604020202020204" pitchFamily="34" charset="0"/>
                <a:cs typeface="Arial" panose="020B0604020202020204" pitchFamily="34" charset="0"/>
              </a:rPr>
              <a:t>interference services</a:t>
            </a:r>
          </a:p>
          <a:p>
            <a:pPr eaLnBrk="1" hangingPunct="1">
              <a:lnSpc>
                <a:spcPct val="90000"/>
              </a:lnSpc>
              <a:buFont typeface="Wingdings" pitchFamily="2" charset="2"/>
              <a:buChar char="Ø"/>
              <a:defRPr/>
            </a:pPr>
            <a:r>
              <a:rPr lang="en-US" sz="1600" dirty="0" smtClean="0">
                <a:solidFill>
                  <a:srgbClr val="062329"/>
                </a:solidFill>
                <a:latin typeface="Arial" panose="020B0604020202020204" pitchFamily="34" charset="0"/>
                <a:cs typeface="Arial" panose="020B0604020202020204" pitchFamily="34" charset="0"/>
              </a:rPr>
              <a:t>Cell-based </a:t>
            </a:r>
            <a:r>
              <a:rPr lang="en-US" sz="1600" dirty="0">
                <a:solidFill>
                  <a:srgbClr val="062329"/>
                </a:solidFill>
                <a:latin typeface="Arial" panose="020B0604020202020204" pitchFamily="34" charset="0"/>
                <a:cs typeface="Arial" panose="020B0604020202020204" pitchFamily="34" charset="0"/>
              </a:rPr>
              <a:t>assay development and antibody production </a:t>
            </a:r>
          </a:p>
          <a:p>
            <a:pPr eaLnBrk="1" hangingPunct="1">
              <a:lnSpc>
                <a:spcPct val="90000"/>
              </a:lnSpc>
              <a:buFont typeface="Wingdings" pitchFamily="2" charset="2"/>
              <a:buChar char="Ø"/>
              <a:defRPr/>
            </a:pPr>
            <a:r>
              <a:rPr lang="en-US" sz="1600" dirty="0" smtClean="0">
                <a:solidFill>
                  <a:srgbClr val="062329"/>
                </a:solidFill>
                <a:latin typeface="Arial" panose="020B0604020202020204" pitchFamily="34" charset="0"/>
                <a:cs typeface="Arial" panose="020B0604020202020204" pitchFamily="34" charset="0"/>
              </a:rPr>
              <a:t>Vector construction, cloning and recombinant construct expression</a:t>
            </a:r>
            <a:endParaRPr lang="en-US" sz="1600" dirty="0">
              <a:solidFill>
                <a:srgbClr val="062329"/>
              </a:solidFill>
              <a:latin typeface="Arial" panose="020B0604020202020204" pitchFamily="34" charset="0"/>
              <a:cs typeface="Arial" panose="020B0604020202020204" pitchFamily="34" charset="0"/>
            </a:endParaRPr>
          </a:p>
          <a:p>
            <a:pPr eaLnBrk="1" hangingPunct="1">
              <a:lnSpc>
                <a:spcPct val="90000"/>
              </a:lnSpc>
              <a:buFont typeface="Wingdings" pitchFamily="2" charset="2"/>
              <a:buChar char="Ø"/>
              <a:defRPr/>
            </a:pPr>
            <a:r>
              <a:rPr lang="en-US" sz="1600" dirty="0">
                <a:solidFill>
                  <a:srgbClr val="062329"/>
                </a:solidFill>
                <a:latin typeface="Arial" panose="020B0604020202020204" pitchFamily="34" charset="0"/>
                <a:cs typeface="Arial" panose="020B0604020202020204" pitchFamily="34" charset="0"/>
              </a:rPr>
              <a:t>Xenograft </a:t>
            </a:r>
            <a:r>
              <a:rPr lang="en-US" sz="1600" dirty="0" smtClean="0">
                <a:solidFill>
                  <a:srgbClr val="062329"/>
                </a:solidFill>
                <a:latin typeface="Arial" panose="020B0604020202020204" pitchFamily="34" charset="0"/>
                <a:cs typeface="Arial" panose="020B0604020202020204" pitchFamily="34" charset="0"/>
              </a:rPr>
              <a:t>animal services</a:t>
            </a:r>
            <a:endParaRPr lang="en-US" sz="1600" dirty="0">
              <a:solidFill>
                <a:srgbClr val="062329"/>
              </a:solidFill>
              <a:latin typeface="Arial" panose="020B0604020202020204" pitchFamily="34" charset="0"/>
              <a:cs typeface="Arial" panose="020B0604020202020204" pitchFamily="34" charset="0"/>
            </a:endParaRPr>
          </a:p>
          <a:p>
            <a:pPr eaLnBrk="1" hangingPunct="1">
              <a:lnSpc>
                <a:spcPct val="90000"/>
              </a:lnSpc>
              <a:buFont typeface="Wingdings" pitchFamily="2" charset="2"/>
              <a:buChar char="Ø"/>
              <a:defRPr/>
            </a:pPr>
            <a:r>
              <a:rPr lang="en-US" sz="1600" dirty="0">
                <a:solidFill>
                  <a:srgbClr val="062329"/>
                </a:solidFill>
                <a:latin typeface="Arial" panose="020B0604020202020204" pitchFamily="34" charset="0"/>
                <a:cs typeface="Arial" panose="020B0604020202020204" pitchFamily="34" charset="0"/>
              </a:rPr>
              <a:t>Pharmacology and toxicology studies</a:t>
            </a:r>
          </a:p>
          <a:p>
            <a:pPr eaLnBrk="1" hangingPunct="1">
              <a:lnSpc>
                <a:spcPct val="90000"/>
              </a:lnSpc>
              <a:defRPr/>
            </a:pPr>
            <a:endParaRPr lang="en-US" sz="1600" dirty="0">
              <a:solidFill>
                <a:srgbClr val="062329"/>
              </a:solidFill>
              <a:cs typeface="Times New Roman" pitchFamily="18" charset="0"/>
            </a:endParaRPr>
          </a:p>
          <a:p>
            <a:pPr eaLnBrk="1" hangingPunct="1">
              <a:defRPr/>
            </a:pPr>
            <a:endParaRPr lang="en-US" sz="1600" dirty="0"/>
          </a:p>
        </p:txBody>
      </p:sp>
      <p:sp>
        <p:nvSpPr>
          <p:cNvPr id="10" name="Text Box 4"/>
          <p:cNvSpPr txBox="1">
            <a:spLocks noChangeArrowheads="1"/>
          </p:cNvSpPr>
          <p:nvPr/>
        </p:nvSpPr>
        <p:spPr bwMode="auto">
          <a:xfrm>
            <a:off x="292100" y="1698579"/>
            <a:ext cx="885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1" hangingPunct="1">
              <a:spcBef>
                <a:spcPct val="50000"/>
              </a:spcBef>
              <a:buClr>
                <a:schemeClr val="accent3"/>
              </a:buClr>
              <a:buFont typeface="Wingdings" pitchFamily="2" charset="2"/>
              <a:buChar char="Ø"/>
            </a:pPr>
            <a:r>
              <a:rPr lang="en-US" altLang="en-US" sz="2400" b="1" dirty="0" smtClean="0"/>
              <a:t>Preclinical and Biology Contract Research Services</a:t>
            </a:r>
            <a:endParaRPr lang="en-US" altLang="en-US" sz="2400" b="1" dirty="0"/>
          </a:p>
        </p:txBody>
      </p:sp>
      <p:sp>
        <p:nvSpPr>
          <p:cNvPr id="5" name="TextBox 4"/>
          <p:cNvSpPr txBox="1"/>
          <p:nvPr/>
        </p:nvSpPr>
        <p:spPr>
          <a:xfrm>
            <a:off x="358334" y="4888821"/>
            <a:ext cx="4213666" cy="707886"/>
          </a:xfrm>
          <a:prstGeom prst="rect">
            <a:avLst/>
          </a:prstGeom>
          <a:noFill/>
        </p:spPr>
        <p:txBody>
          <a:bodyPr wrap="square" rtlCol="0">
            <a:spAutoFit/>
          </a:bodyPr>
          <a:lstStyle/>
          <a:p>
            <a:r>
              <a:rPr lang="en-US" sz="2000" b="1" i="1" dirty="0" smtClean="0">
                <a:latin typeface="Arial" panose="020B0604020202020204" pitchFamily="34" charset="0"/>
              </a:rPr>
              <a:t>100% Intellectual Property rights belong to the client.</a:t>
            </a:r>
            <a:r>
              <a:rPr lang="en-US" b="1" dirty="0" smtClean="0">
                <a:latin typeface="Arial" panose="020B0604020202020204" pitchFamily="34" charset="0"/>
              </a:rPr>
              <a:t> </a:t>
            </a:r>
            <a:endParaRPr lang="en-US" b="1" dirty="0">
              <a:latin typeface="Arial" panose="020B0604020202020204" pitchFamily="34" charset="0"/>
            </a:endParaRPr>
          </a:p>
        </p:txBody>
      </p:sp>
      <p:pic>
        <p:nvPicPr>
          <p:cNvPr id="13"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9"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1" name="Group 1"/>
          <p:cNvGrpSpPr>
            <a:grpSpLocks/>
          </p:cNvGrpSpPr>
          <p:nvPr/>
        </p:nvGrpSpPr>
        <p:grpSpPr bwMode="auto">
          <a:xfrm>
            <a:off x="763588" y="6210300"/>
            <a:ext cx="7543800" cy="609600"/>
            <a:chOff x="762794" y="6210300"/>
            <a:chExt cx="7543800" cy="609600"/>
          </a:xfrm>
        </p:grpSpPr>
        <p:sp>
          <p:nvSpPr>
            <p:cNvPr id="12"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0349" r="3954"/>
          <a:stretch/>
        </p:blipFill>
        <p:spPr>
          <a:xfrm>
            <a:off x="5528916" y="2465867"/>
            <a:ext cx="3264195" cy="1905000"/>
          </a:xfrm>
          <a:prstGeom prst="rect">
            <a:avLst/>
          </a:prstGeom>
        </p:spPr>
      </p:pic>
      <p:sp>
        <p:nvSpPr>
          <p:cNvPr id="4" name="TextBox 3"/>
          <p:cNvSpPr txBox="1"/>
          <p:nvPr/>
        </p:nvSpPr>
        <p:spPr>
          <a:xfrm>
            <a:off x="5411976" y="4327441"/>
            <a:ext cx="3668233" cy="1200329"/>
          </a:xfrm>
          <a:prstGeom prst="rect">
            <a:avLst/>
          </a:prstGeom>
          <a:noFill/>
        </p:spPr>
        <p:txBody>
          <a:bodyPr wrap="square" rtlCol="0">
            <a:spAutoFit/>
          </a:bodyPr>
          <a:lstStyle/>
          <a:p>
            <a:r>
              <a:rPr lang="en-US" dirty="0" err="1" smtClean="0">
                <a:latin typeface="Arial Black" pitchFamily="34" charset="0"/>
              </a:rPr>
              <a:t>Altogen</a:t>
            </a:r>
            <a:r>
              <a:rPr lang="en-US" dirty="0" smtClean="0">
                <a:latin typeface="Arial Black" pitchFamily="34" charset="0"/>
              </a:rPr>
              <a:t> Labs offers a full spectrum of pre-clinical research services in a GLP-compliant environment.</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p:cNvSpPr>
            <a:spLocks noGrp="1"/>
          </p:cNvSpPr>
          <p:nvPr>
            <p:ph idx="4294967295"/>
          </p:nvPr>
        </p:nvSpPr>
        <p:spPr>
          <a:xfrm>
            <a:off x="310652" y="2252577"/>
            <a:ext cx="8724900" cy="4419600"/>
          </a:xfrm>
        </p:spPr>
        <p:txBody>
          <a:bodyPr/>
          <a:lstStyle/>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rPr>
              <a:t>Transfected genetic material can be expressed in the target cells either transiently or permanently depending on the methods utilized and the experimental questions being investigated. </a:t>
            </a:r>
          </a:p>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rPr>
              <a:t>Transient transfection is used most commonly to analyze the short-term impact of altered gene or protein expression. Plasmid DNA (</a:t>
            </a:r>
            <a:r>
              <a:rPr lang="en-US" altLang="en-US" sz="1600" dirty="0" err="1" smtClean="0">
                <a:latin typeface="Arial" panose="020B0604020202020204" pitchFamily="34" charset="0"/>
                <a:cs typeface="Arial" panose="020B0604020202020204" pitchFamily="34" charset="0"/>
              </a:rPr>
              <a:t>pDNA</a:t>
            </a:r>
            <a:r>
              <a:rPr lang="en-US" altLang="en-US" sz="1600" dirty="0" smtClean="0">
                <a:latin typeface="Arial" panose="020B0604020202020204" pitchFamily="34" charset="0"/>
                <a:cs typeface="Arial" panose="020B0604020202020204" pitchFamily="34" charset="0"/>
              </a:rPr>
              <a:t>), messenger RNA (mRNA), short interfering RNA (siRNA), and microRNA (miRNA), are introduced and gene products are expressed in the target cells however the nucleic acids do not integrate into the host cell genome. Therefore, gene product expression is transient and typically results in high expression levels that persist for 24-72 hours when RNA is transfected, or 48-96 hours following DNA transfection. </a:t>
            </a:r>
          </a:p>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rPr>
              <a:t>Conversely, stable transfected cell lines are developed in order to analyze the long-term impact of altered gene or protein expression. In a subpopulation of transfected cells, the transfected genetic material will integrate into the genome. In order to create stable cell lines, the gene of interest along with a selectable marker is introduced in to the cell. The growth of transfected cells, in the presence of a selecting agent, will enable the subpopulation of cells in which the exogenous genetic material has been incorporated into the genome to persist while the remaining cells undergo selection.</a:t>
            </a:r>
            <a:r>
              <a:rPr lang="en-US" altLang="en-US" sz="1700" dirty="0" smtClean="0">
                <a:latin typeface="Arial" panose="020B0604020202020204" pitchFamily="34" charset="0"/>
                <a:cs typeface="Arial" panose="020B0604020202020204" pitchFamily="34" charset="0"/>
              </a:rPr>
              <a:t> </a:t>
            </a:r>
          </a:p>
        </p:txBody>
      </p:sp>
      <p:pic>
        <p:nvPicPr>
          <p:cNvPr id="8"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92100" y="1698579"/>
            <a:ext cx="782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Types of Transfection</a:t>
            </a:r>
            <a:endParaRPr lang="en-US" altLang="en-US" sz="2200" b="1" dirty="0"/>
          </a:p>
        </p:txBody>
      </p:sp>
      <p:sp>
        <p:nvSpPr>
          <p:cNvPr id="11" name="TextBox 10"/>
          <p:cNvSpPr txBox="1"/>
          <p:nvPr/>
        </p:nvSpPr>
        <p:spPr>
          <a:xfrm>
            <a:off x="297841" y="1269133"/>
            <a:ext cx="8548319"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9"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2" name="Group 1"/>
          <p:cNvGrpSpPr>
            <a:grpSpLocks/>
          </p:cNvGrpSpPr>
          <p:nvPr/>
        </p:nvGrpSpPr>
        <p:grpSpPr bwMode="auto">
          <a:xfrm>
            <a:off x="763588" y="62103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4294967295"/>
          </p:nvPr>
        </p:nvSpPr>
        <p:spPr>
          <a:xfrm>
            <a:off x="314838" y="2266016"/>
            <a:ext cx="6458102" cy="3294816"/>
          </a:xfrm>
        </p:spPr>
        <p:txBody>
          <a:bodyPr/>
          <a:lstStyle/>
          <a:p>
            <a:pPr eaLnBrk="1" hangingPunct="1">
              <a:buFont typeface="Wingdings" pitchFamily="2" charset="2"/>
              <a:buChar char="Ø"/>
            </a:pPr>
            <a:r>
              <a:rPr lang="en-US" altLang="en-US" sz="1600" dirty="0" smtClean="0">
                <a:latin typeface="Arial" panose="020B0604020202020204" pitchFamily="34" charset="0"/>
                <a:cs typeface="Arial" panose="020B0604020202020204" pitchFamily="34" charset="0"/>
              </a:rPr>
              <a:t>Typically, antibiotic resistance or fluorescent reporter gene markers are incorporated into the plasmid DNA construct to facilitate selection process. These selection markers can be co-expressed on the same vector or independently expressed on two separate vectors. The selection process facilitates the selection of the most efficient expressers or silencers of the gene of interest.</a:t>
            </a:r>
          </a:p>
          <a:p>
            <a:pPr eaLnBrk="1" hangingPunct="1">
              <a:buFont typeface="Wingdings" pitchFamily="2" charset="2"/>
              <a:buChar char="Ø"/>
            </a:pPr>
            <a:r>
              <a:rPr lang="en-US" altLang="en-US" sz="1600" dirty="0" smtClean="0">
                <a:latin typeface="Arial" panose="020B0604020202020204" pitchFamily="34" charset="0"/>
                <a:cs typeface="Arial" panose="020B0604020202020204" pitchFamily="34" charset="0"/>
              </a:rPr>
              <a:t>For example, </a:t>
            </a:r>
            <a:r>
              <a:rPr lang="en-US" altLang="en-US" sz="1600" b="1" dirty="0" err="1" smtClean="0">
                <a:latin typeface="Arial" panose="020B0604020202020204" pitchFamily="34" charset="0"/>
                <a:cs typeface="Arial" panose="020B0604020202020204" pitchFamily="34" charset="0"/>
              </a:rPr>
              <a:t>Geneticin</a:t>
            </a:r>
            <a:r>
              <a:rPr lang="en-US" altLang="en-US" sz="1600" dirty="0" smtClean="0">
                <a:latin typeface="Arial" panose="020B0604020202020204" pitchFamily="34" charset="0"/>
                <a:cs typeface="Arial" panose="020B0604020202020204" pitchFamily="34" charset="0"/>
              </a:rPr>
              <a:t>, also known as G418 sulfate, is commonly used for the selection of mammalian, plant, or yeast cells. </a:t>
            </a:r>
            <a:r>
              <a:rPr lang="en-US" altLang="en-US" sz="1600" b="1" dirty="0" err="1" smtClean="0">
                <a:latin typeface="Arial" panose="020B0604020202020204" pitchFamily="34" charset="0"/>
                <a:cs typeface="Arial" panose="020B0604020202020204" pitchFamily="34" charset="0"/>
              </a:rPr>
              <a:t>Hygromycin</a:t>
            </a:r>
            <a:r>
              <a:rPr lang="en-US" altLang="en-US" sz="1600" b="1" dirty="0" smtClean="0">
                <a:latin typeface="Arial" panose="020B0604020202020204" pitchFamily="34" charset="0"/>
                <a:cs typeface="Arial" panose="020B0604020202020204" pitchFamily="34" charset="0"/>
              </a:rPr>
              <a:t> B </a:t>
            </a:r>
            <a:r>
              <a:rPr lang="en-US" altLang="en-US" sz="1600" dirty="0" smtClean="0">
                <a:latin typeface="Arial" panose="020B0604020202020204" pitchFamily="34" charset="0"/>
                <a:cs typeface="Arial" panose="020B0604020202020204" pitchFamily="34" charset="0"/>
              </a:rPr>
              <a:t>is an </a:t>
            </a:r>
            <a:r>
              <a:rPr lang="en-US" altLang="en-US" sz="1600" dirty="0" err="1" smtClean="0">
                <a:latin typeface="Arial" panose="020B0604020202020204" pitchFamily="34" charset="0"/>
                <a:cs typeface="Arial" panose="020B0604020202020204" pitchFamily="34" charset="0"/>
              </a:rPr>
              <a:t>aminoglycosidic</a:t>
            </a:r>
            <a:r>
              <a:rPr lang="en-US" altLang="en-US" sz="1600" dirty="0" smtClean="0">
                <a:latin typeface="Arial" panose="020B0604020202020204" pitchFamily="34" charset="0"/>
                <a:cs typeface="Arial" panose="020B0604020202020204" pitchFamily="34" charset="0"/>
              </a:rPr>
              <a:t> antibiotic that can inhibit protein synthesis by disrupting translocation and promoting mistranslation of the 80S ribosome. </a:t>
            </a:r>
            <a:r>
              <a:rPr lang="en-US" altLang="en-US" sz="1600" dirty="0" err="1">
                <a:latin typeface="Arial" panose="020B0604020202020204" pitchFamily="34" charset="0"/>
                <a:cs typeface="Arial" panose="020B0604020202020204" pitchFamily="34" charset="0"/>
              </a:rPr>
              <a:t>Hygromycin</a:t>
            </a:r>
            <a:r>
              <a:rPr lang="en-US" altLang="en-US" sz="1600" dirty="0">
                <a:latin typeface="Arial" panose="020B0604020202020204" pitchFamily="34" charset="0"/>
                <a:cs typeface="Arial" panose="020B0604020202020204" pitchFamily="34" charset="0"/>
              </a:rPr>
              <a:t> B can be utilized in dual-selection experiments since its mode of action is different from </a:t>
            </a:r>
            <a:r>
              <a:rPr lang="en-US" altLang="en-US" sz="1600" dirty="0" err="1">
                <a:latin typeface="Arial" panose="020B0604020202020204" pitchFamily="34" charset="0"/>
                <a:cs typeface="Arial" panose="020B0604020202020204" pitchFamily="34" charset="0"/>
              </a:rPr>
              <a:t>Geneticin</a:t>
            </a:r>
            <a:r>
              <a:rPr lang="en-US" altLang="en-US" sz="1600" dirty="0" smtClean="0">
                <a:latin typeface="Arial" panose="020B0604020202020204" pitchFamily="34" charset="0"/>
                <a:cs typeface="Arial" panose="020B0604020202020204" pitchFamily="34" charset="0"/>
              </a:rPr>
              <a:t>. </a:t>
            </a:r>
          </a:p>
        </p:txBody>
      </p:sp>
      <p:pic>
        <p:nvPicPr>
          <p:cNvPr id="7"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8"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sp>
        <p:nvSpPr>
          <p:cNvPr id="10" name="Text Box 4"/>
          <p:cNvSpPr txBox="1">
            <a:spLocks noChangeArrowheads="1"/>
          </p:cNvSpPr>
          <p:nvPr/>
        </p:nvSpPr>
        <p:spPr bwMode="auto">
          <a:xfrm>
            <a:off x="292100" y="1698579"/>
            <a:ext cx="782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Stable Cell Line Selection</a:t>
            </a:r>
            <a:endParaRPr lang="en-US" altLang="en-US" sz="2800" b="1" dirty="0"/>
          </a:p>
        </p:txBody>
      </p:sp>
      <p:grpSp>
        <p:nvGrpSpPr>
          <p:cNvPr id="11" name="Group 1"/>
          <p:cNvGrpSpPr>
            <a:grpSpLocks/>
          </p:cNvGrpSpPr>
          <p:nvPr/>
        </p:nvGrpSpPr>
        <p:grpSpPr bwMode="auto">
          <a:xfrm>
            <a:off x="763588" y="6210300"/>
            <a:ext cx="7543800" cy="609600"/>
            <a:chOff x="762794" y="6210300"/>
            <a:chExt cx="7543800" cy="609600"/>
          </a:xfrm>
        </p:grpSpPr>
        <p:sp>
          <p:nvSpPr>
            <p:cNvPr id="12"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902" y="1807539"/>
            <a:ext cx="2142461" cy="2142461"/>
          </a:xfrm>
          <a:prstGeom prst="rect">
            <a:avLst/>
          </a:prstGeom>
        </p:spPr>
      </p:pic>
      <p:sp>
        <p:nvSpPr>
          <p:cNvPr id="3" name="TextBox 2"/>
          <p:cNvSpPr txBox="1"/>
          <p:nvPr/>
        </p:nvSpPr>
        <p:spPr>
          <a:xfrm>
            <a:off x="6464591" y="3817088"/>
            <a:ext cx="2828261" cy="584775"/>
          </a:xfrm>
          <a:prstGeom prst="rect">
            <a:avLst/>
          </a:prstGeom>
          <a:noFill/>
        </p:spPr>
        <p:txBody>
          <a:bodyPr wrap="square" rtlCol="0">
            <a:spAutoFit/>
          </a:bodyPr>
          <a:lstStyle/>
          <a:p>
            <a:pPr algn="ctr"/>
            <a:r>
              <a:rPr lang="en-US" sz="1600" dirty="0" smtClean="0">
                <a:latin typeface="Arial Black" pitchFamily="34" charset="0"/>
              </a:rPr>
              <a:t>Green-fluorescent protein</a:t>
            </a:r>
            <a:endParaRPr lang="en-US" sz="1600" dirty="0">
              <a:latin typeface="Arial Black"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1554" y="4607885"/>
            <a:ext cx="1256967" cy="11810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5553" y="4582633"/>
            <a:ext cx="836428" cy="1254642"/>
          </a:xfrm>
          <a:prstGeom prst="rect">
            <a:avLst/>
          </a:prstGeom>
        </p:spPr>
      </p:pic>
      <p:sp>
        <p:nvSpPr>
          <p:cNvPr id="15" name="TextBox 14"/>
          <p:cNvSpPr txBox="1"/>
          <p:nvPr/>
        </p:nvSpPr>
        <p:spPr>
          <a:xfrm>
            <a:off x="5592720" y="5762847"/>
            <a:ext cx="1743745" cy="338554"/>
          </a:xfrm>
          <a:prstGeom prst="rect">
            <a:avLst/>
          </a:prstGeom>
          <a:noFill/>
        </p:spPr>
        <p:txBody>
          <a:bodyPr wrap="square" rtlCol="0">
            <a:spAutoFit/>
          </a:bodyPr>
          <a:lstStyle/>
          <a:p>
            <a:r>
              <a:rPr lang="en-US" sz="1600" dirty="0" err="1" smtClean="0">
                <a:latin typeface="Arial Black" pitchFamily="34" charset="0"/>
              </a:rPr>
              <a:t>Hygromycin</a:t>
            </a:r>
            <a:r>
              <a:rPr lang="en-US" sz="1600" dirty="0" smtClean="0">
                <a:latin typeface="Arial Black" pitchFamily="34" charset="0"/>
              </a:rPr>
              <a:t> B</a:t>
            </a:r>
            <a:endParaRPr lang="en-US" sz="1600" dirty="0">
              <a:latin typeface="Arial Black" pitchFamily="34" charset="0"/>
            </a:endParaRPr>
          </a:p>
        </p:txBody>
      </p:sp>
      <p:sp>
        <p:nvSpPr>
          <p:cNvPr id="17" name="TextBox 16"/>
          <p:cNvSpPr txBox="1"/>
          <p:nvPr/>
        </p:nvSpPr>
        <p:spPr>
          <a:xfrm>
            <a:off x="8031216" y="5798284"/>
            <a:ext cx="761936" cy="338554"/>
          </a:xfrm>
          <a:prstGeom prst="rect">
            <a:avLst/>
          </a:prstGeom>
          <a:noFill/>
        </p:spPr>
        <p:txBody>
          <a:bodyPr wrap="square" rtlCol="0">
            <a:spAutoFit/>
          </a:bodyPr>
          <a:lstStyle/>
          <a:p>
            <a:r>
              <a:rPr lang="en-US" sz="1600" dirty="0" smtClean="0">
                <a:latin typeface="Arial Black" pitchFamily="34" charset="0"/>
              </a:rPr>
              <a:t>G418</a:t>
            </a:r>
            <a:endParaRPr lang="en-US" sz="16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9"/>
          <p:cNvSpPr txBox="1">
            <a:spLocks noChangeArrowheads="1"/>
          </p:cNvSpPr>
          <p:nvPr/>
        </p:nvSpPr>
        <p:spPr bwMode="auto">
          <a:xfrm>
            <a:off x="647835" y="4844110"/>
            <a:ext cx="2395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r>
              <a:rPr lang="en-US" altLang="en-US" sz="1400" dirty="0">
                <a:latin typeface="Arial" panose="020B0604020202020204" pitchFamily="34" charset="0"/>
              </a:rPr>
              <a:t>To generate stable cell line</a:t>
            </a:r>
          </a:p>
        </p:txBody>
      </p:sp>
      <p:sp>
        <p:nvSpPr>
          <p:cNvPr id="11" name="Right Arrow 10"/>
          <p:cNvSpPr>
            <a:spLocks noChangeArrowheads="1"/>
          </p:cNvSpPr>
          <p:nvPr/>
        </p:nvSpPr>
        <p:spPr bwMode="auto">
          <a:xfrm rot="17442936">
            <a:off x="997542" y="4430650"/>
            <a:ext cx="506525" cy="202594"/>
          </a:xfrm>
          <a:prstGeom prst="rightArrow">
            <a:avLst>
              <a:gd name="adj1" fmla="val 50000"/>
              <a:gd name="adj2" fmla="val 49775"/>
            </a:avLst>
          </a:prstGeom>
          <a:solidFill>
            <a:schemeClr val="accent1"/>
          </a:solidFill>
          <a:ln w="55000" cmpd="thickThin" algn="ctr">
            <a:solidFill>
              <a:srgbClr val="1E768C"/>
            </a:solidFill>
            <a:miter lim="800000"/>
            <a:headEnd/>
            <a:tailEnd/>
          </a:ln>
        </p:spPr>
        <p:txBody>
          <a:bodyPr vert="eaVert" anchor="ctr"/>
          <a:lstStyle/>
          <a:p>
            <a:pPr algn="ctr" fontAlgn="auto">
              <a:spcBef>
                <a:spcPts val="0"/>
              </a:spcBef>
              <a:spcAft>
                <a:spcPts val="0"/>
              </a:spcAft>
              <a:defRPr/>
            </a:pPr>
            <a:endParaRPr lang="en-US" sz="1200">
              <a:solidFill>
                <a:schemeClr val="lt1"/>
              </a:solidFill>
              <a:latin typeface="+mn-lt"/>
              <a:cs typeface="+mn-cs"/>
            </a:endParaRPr>
          </a:p>
        </p:txBody>
      </p:sp>
      <p:sp>
        <p:nvSpPr>
          <p:cNvPr id="17414" name="TextBox 12"/>
          <p:cNvSpPr txBox="1">
            <a:spLocks noChangeArrowheads="1"/>
          </p:cNvSpPr>
          <p:nvPr/>
        </p:nvSpPr>
        <p:spPr bwMode="auto">
          <a:xfrm>
            <a:off x="714570" y="3590010"/>
            <a:ext cx="24214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a:latin typeface="Arial" panose="020B0604020202020204" pitchFamily="34" charset="0"/>
              </a:rPr>
              <a:t>Gene cloning (if DNA plasmid not provided by the client)</a:t>
            </a:r>
          </a:p>
        </p:txBody>
      </p:sp>
      <p:sp>
        <p:nvSpPr>
          <p:cNvPr id="14" name="Right Arrow 13"/>
          <p:cNvSpPr>
            <a:spLocks noChangeArrowheads="1"/>
          </p:cNvSpPr>
          <p:nvPr/>
        </p:nvSpPr>
        <p:spPr bwMode="auto">
          <a:xfrm rot="17612105">
            <a:off x="1503547" y="3200961"/>
            <a:ext cx="512706" cy="220137"/>
          </a:xfrm>
          <a:prstGeom prst="rightArrow">
            <a:avLst>
              <a:gd name="adj1" fmla="val 50000"/>
              <a:gd name="adj2" fmla="val 49975"/>
            </a:avLst>
          </a:prstGeom>
          <a:solidFill>
            <a:schemeClr val="accent1"/>
          </a:solidFill>
          <a:ln w="55000" cmpd="thickThin" algn="ctr">
            <a:solidFill>
              <a:srgbClr val="1E768C"/>
            </a:solidFill>
            <a:miter lim="800000"/>
            <a:headEnd/>
            <a:tailEnd/>
          </a:ln>
        </p:spPr>
        <p:txBody>
          <a:bodyPr vert="eaVert" anchor="ctr"/>
          <a:lstStyle/>
          <a:p>
            <a:pPr algn="ctr" fontAlgn="auto">
              <a:spcBef>
                <a:spcPts val="0"/>
              </a:spcBef>
              <a:spcAft>
                <a:spcPts val="0"/>
              </a:spcAft>
              <a:defRPr/>
            </a:pPr>
            <a:endParaRPr lang="en-US" sz="1200">
              <a:solidFill>
                <a:schemeClr val="lt1"/>
              </a:solidFill>
              <a:latin typeface="+mn-lt"/>
              <a:cs typeface="+mn-cs"/>
            </a:endParaRPr>
          </a:p>
        </p:txBody>
      </p:sp>
      <p:sp>
        <p:nvSpPr>
          <p:cNvPr id="17416" name="TextBox 14"/>
          <p:cNvSpPr txBox="1">
            <a:spLocks noChangeArrowheads="1"/>
          </p:cNvSpPr>
          <p:nvPr/>
        </p:nvSpPr>
        <p:spPr bwMode="auto">
          <a:xfrm>
            <a:off x="714570" y="2414162"/>
            <a:ext cx="2421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smtClean="0">
                <a:latin typeface="Arial" panose="020B0604020202020204" pitchFamily="34" charset="0"/>
              </a:rPr>
              <a:t>Transfection </a:t>
            </a:r>
            <a:r>
              <a:rPr lang="en-US" altLang="en-US" sz="1400" dirty="0">
                <a:latin typeface="Arial" panose="020B0604020202020204" pitchFamily="34" charset="0"/>
              </a:rPr>
              <a:t>(10-20µg plasmid/cell line)</a:t>
            </a:r>
          </a:p>
        </p:txBody>
      </p:sp>
      <p:sp>
        <p:nvSpPr>
          <p:cNvPr id="17417" name="TextBox 15"/>
          <p:cNvSpPr txBox="1">
            <a:spLocks noChangeArrowheads="1"/>
          </p:cNvSpPr>
          <p:nvPr/>
        </p:nvSpPr>
        <p:spPr bwMode="auto">
          <a:xfrm>
            <a:off x="3693278" y="2232011"/>
            <a:ext cx="177414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r>
              <a:rPr lang="en-US" altLang="en-US" sz="1400" dirty="0">
                <a:latin typeface="Arial" panose="020B0604020202020204" pitchFamily="34" charset="0"/>
              </a:rPr>
              <a:t>Clonal selection in appropriate selection controls (antibiotics or fluorescence tag)</a:t>
            </a:r>
          </a:p>
        </p:txBody>
      </p:sp>
      <p:sp>
        <p:nvSpPr>
          <p:cNvPr id="17418" name="TextBox 16"/>
          <p:cNvSpPr txBox="1">
            <a:spLocks noChangeArrowheads="1"/>
          </p:cNvSpPr>
          <p:nvPr/>
        </p:nvSpPr>
        <p:spPr bwMode="auto">
          <a:xfrm>
            <a:off x="5807438" y="3267325"/>
            <a:ext cx="2536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a:latin typeface="Arial" panose="020B0604020202020204" pitchFamily="34" charset="0"/>
              </a:rPr>
              <a:t>Stable cell line generation</a:t>
            </a:r>
          </a:p>
        </p:txBody>
      </p:sp>
      <p:sp>
        <p:nvSpPr>
          <p:cNvPr id="17419" name="Rectangle 17"/>
          <p:cNvSpPr>
            <a:spLocks noChangeArrowheads="1"/>
          </p:cNvSpPr>
          <p:nvPr/>
        </p:nvSpPr>
        <p:spPr bwMode="auto">
          <a:xfrm>
            <a:off x="6105917" y="5230975"/>
            <a:ext cx="23553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a:latin typeface="Arial" panose="020B0604020202020204" pitchFamily="34" charset="0"/>
              </a:rPr>
              <a:t>Validation of construct expression by </a:t>
            </a:r>
            <a:r>
              <a:rPr lang="en-US" altLang="en-US" sz="1400" dirty="0" err="1">
                <a:latin typeface="Arial" panose="020B0604020202020204" pitchFamily="34" charset="0"/>
              </a:rPr>
              <a:t>qRT</a:t>
            </a:r>
            <a:r>
              <a:rPr lang="en-US" altLang="en-US" sz="1400" dirty="0">
                <a:latin typeface="Arial" panose="020B0604020202020204" pitchFamily="34" charset="0"/>
              </a:rPr>
              <a:t>-PCR and/or Western blot analysis</a:t>
            </a:r>
          </a:p>
        </p:txBody>
      </p:sp>
      <p:sp>
        <p:nvSpPr>
          <p:cNvPr id="20" name="Down Arrow 19"/>
          <p:cNvSpPr/>
          <p:nvPr/>
        </p:nvSpPr>
        <p:spPr>
          <a:xfrm rot="16200000">
            <a:off x="3024891" y="2418286"/>
            <a:ext cx="22225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1" name="Down Arrow 20"/>
          <p:cNvSpPr/>
          <p:nvPr/>
        </p:nvSpPr>
        <p:spPr>
          <a:xfrm rot="16200000">
            <a:off x="5638986" y="2258164"/>
            <a:ext cx="234849" cy="63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7422" name="Rectangle 21"/>
          <p:cNvSpPr>
            <a:spLocks noChangeArrowheads="1"/>
          </p:cNvSpPr>
          <p:nvPr/>
        </p:nvSpPr>
        <p:spPr bwMode="auto">
          <a:xfrm>
            <a:off x="6278568" y="2255597"/>
            <a:ext cx="25880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r>
              <a:rPr lang="en-US" altLang="en-US" sz="1400" dirty="0" smtClean="0">
                <a:latin typeface="Arial" panose="020B0604020202020204" pitchFamily="34" charset="0"/>
              </a:rPr>
              <a:t>Colony </a:t>
            </a:r>
            <a:r>
              <a:rPr lang="en-US" altLang="en-US" sz="1400" dirty="0">
                <a:latin typeface="Arial" panose="020B0604020202020204" pitchFamily="34" charset="0"/>
              </a:rPr>
              <a:t>pick up for monoclonal cell line development</a:t>
            </a:r>
          </a:p>
        </p:txBody>
      </p:sp>
      <p:sp>
        <p:nvSpPr>
          <p:cNvPr id="23" name="Down Arrow 22"/>
          <p:cNvSpPr/>
          <p:nvPr/>
        </p:nvSpPr>
        <p:spPr>
          <a:xfrm>
            <a:off x="7467830" y="2838397"/>
            <a:ext cx="20955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4" name="Down Arrow 23"/>
          <p:cNvSpPr/>
          <p:nvPr/>
        </p:nvSpPr>
        <p:spPr>
          <a:xfrm>
            <a:off x="6958307" y="3673560"/>
            <a:ext cx="203200" cy="392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5" name="Down Arrow 24"/>
          <p:cNvSpPr/>
          <p:nvPr/>
        </p:nvSpPr>
        <p:spPr>
          <a:xfrm>
            <a:off x="7283588" y="4686642"/>
            <a:ext cx="222250" cy="411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7426" name="TextBox 25"/>
          <p:cNvSpPr txBox="1">
            <a:spLocks noChangeArrowheads="1"/>
          </p:cNvSpPr>
          <p:nvPr/>
        </p:nvSpPr>
        <p:spPr bwMode="auto">
          <a:xfrm>
            <a:off x="3698419" y="5244531"/>
            <a:ext cx="19947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a:latin typeface="Arial" panose="020B0604020202020204" pitchFamily="34" charset="0"/>
              </a:rPr>
              <a:t>Delivery of the cell line on dry ice and DNA plasmid (if cloning was requested).</a:t>
            </a:r>
          </a:p>
        </p:txBody>
      </p:sp>
      <p:sp>
        <p:nvSpPr>
          <p:cNvPr id="28" name="Oval 27"/>
          <p:cNvSpPr/>
          <p:nvPr/>
        </p:nvSpPr>
        <p:spPr>
          <a:xfrm>
            <a:off x="800099" y="5184702"/>
            <a:ext cx="1688253" cy="946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latin typeface="Arial" panose="020B0604020202020204" pitchFamily="34" charset="0"/>
                <a:cs typeface="Arial" panose="020B0604020202020204" pitchFamily="34" charset="0"/>
              </a:rPr>
              <a:t>Service completed in 28 days</a:t>
            </a:r>
          </a:p>
        </p:txBody>
      </p:sp>
      <p:sp>
        <p:nvSpPr>
          <p:cNvPr id="17428" name="TextBox 28"/>
          <p:cNvSpPr txBox="1">
            <a:spLocks noChangeArrowheads="1"/>
          </p:cNvSpPr>
          <p:nvPr/>
        </p:nvSpPr>
        <p:spPr bwMode="auto">
          <a:xfrm>
            <a:off x="5783263" y="4142947"/>
            <a:ext cx="2756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r>
              <a:rPr lang="en-US" altLang="en-US" sz="1400" dirty="0">
                <a:latin typeface="Arial" panose="020B0604020202020204" pitchFamily="34" charset="0"/>
              </a:rPr>
              <a:t>Expression and stability check (at least 10 passages)</a:t>
            </a:r>
          </a:p>
        </p:txBody>
      </p:sp>
      <p:pic>
        <p:nvPicPr>
          <p:cNvPr id="29"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4"/>
          <p:cNvSpPr txBox="1">
            <a:spLocks noChangeArrowheads="1"/>
          </p:cNvSpPr>
          <p:nvPr/>
        </p:nvSpPr>
        <p:spPr bwMode="auto">
          <a:xfrm>
            <a:off x="292100" y="1698579"/>
            <a:ext cx="782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Stable Cell Line Work Flow</a:t>
            </a:r>
            <a:endParaRPr lang="en-US" altLang="en-US" sz="2800" b="1" dirty="0"/>
          </a:p>
        </p:txBody>
      </p:sp>
      <p:sp>
        <p:nvSpPr>
          <p:cNvPr id="32" name="Right Arrow 31"/>
          <p:cNvSpPr>
            <a:spLocks noChangeArrowheads="1"/>
          </p:cNvSpPr>
          <p:nvPr/>
        </p:nvSpPr>
        <p:spPr bwMode="auto">
          <a:xfrm rot="9374453">
            <a:off x="5722880" y="5697908"/>
            <a:ext cx="506525" cy="137560"/>
          </a:xfrm>
          <a:prstGeom prst="rightArrow">
            <a:avLst>
              <a:gd name="adj1" fmla="val 50000"/>
              <a:gd name="adj2" fmla="val 49775"/>
            </a:avLst>
          </a:prstGeom>
          <a:solidFill>
            <a:schemeClr val="accent1"/>
          </a:solidFill>
          <a:ln w="55000" cmpd="thickThin" algn="ctr">
            <a:solidFill>
              <a:srgbClr val="1E768C"/>
            </a:solidFill>
            <a:miter lim="800000"/>
            <a:headEnd/>
            <a:tailEnd/>
          </a:ln>
        </p:spPr>
        <p:txBody>
          <a:bodyPr vert="eaVert" anchor="ctr"/>
          <a:lstStyle/>
          <a:p>
            <a:pPr algn="ctr" fontAlgn="auto">
              <a:spcBef>
                <a:spcPts val="0"/>
              </a:spcBef>
              <a:spcAft>
                <a:spcPts val="0"/>
              </a:spcAft>
              <a:defRPr/>
            </a:pPr>
            <a:endParaRPr lang="en-US" sz="1200">
              <a:solidFill>
                <a:schemeClr val="lt1"/>
              </a:solidFill>
              <a:latin typeface="+mn-lt"/>
              <a:cs typeface="+mn-cs"/>
            </a:endParaRPr>
          </a:p>
        </p:txBody>
      </p:sp>
      <p:sp>
        <p:nvSpPr>
          <p:cNvPr id="34" name="TextBox 33"/>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26"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33" name="Group 1"/>
          <p:cNvGrpSpPr>
            <a:grpSpLocks/>
          </p:cNvGrpSpPr>
          <p:nvPr/>
        </p:nvGrpSpPr>
        <p:grpSpPr bwMode="auto">
          <a:xfrm>
            <a:off x="763588" y="6210300"/>
            <a:ext cx="7543800" cy="609600"/>
            <a:chOff x="762794" y="6210300"/>
            <a:chExt cx="7543800" cy="609600"/>
          </a:xfrm>
        </p:grpSpPr>
        <p:sp>
          <p:nvSpPr>
            <p:cNvPr id="35"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4"/>
          <p:cNvSpPr>
            <a:spLocks noGrp="1"/>
          </p:cNvSpPr>
          <p:nvPr>
            <p:ph idx="4294967295"/>
          </p:nvPr>
        </p:nvSpPr>
        <p:spPr>
          <a:xfrm>
            <a:off x="699044" y="2197728"/>
            <a:ext cx="7924800" cy="3150450"/>
          </a:xfrm>
        </p:spPr>
        <p:txBody>
          <a:bodyPr/>
          <a:lstStyle/>
          <a:p>
            <a:pPr eaLnBrk="1" hangingPunct="1">
              <a:lnSpc>
                <a:spcPct val="80000"/>
              </a:lnSpc>
              <a:buClr>
                <a:schemeClr val="accent3"/>
              </a:buClr>
              <a:buFont typeface="Wingdings" pitchFamily="2" charset="2"/>
              <a:buChar char="Ø"/>
            </a:pPr>
            <a:r>
              <a:rPr lang="en-US" altLang="en-US" sz="2000" b="1" dirty="0" err="1" smtClean="0">
                <a:latin typeface="Arial" panose="020B0604020202020204" pitchFamily="34" charset="0"/>
                <a:cs typeface="Arial" panose="020B0604020202020204" pitchFamily="34" charset="0"/>
              </a:rPr>
              <a:t>Hybridoma</a:t>
            </a:r>
            <a:r>
              <a:rPr lang="en-US" altLang="en-US" sz="2000" b="1" dirty="0" smtClean="0">
                <a:latin typeface="Arial" panose="020B0604020202020204" pitchFamily="34" charset="0"/>
                <a:cs typeface="Arial" panose="020B0604020202020204" pitchFamily="34" charset="0"/>
              </a:rPr>
              <a:t> mammalian cell lines</a:t>
            </a:r>
            <a:r>
              <a:rPr lang="en-US" altLang="en-US" sz="2000" dirty="0" smtClean="0">
                <a:latin typeface="Arial" panose="020B0604020202020204" pitchFamily="34" charset="0"/>
                <a:cs typeface="Arial" panose="020B0604020202020204" pitchFamily="34" charset="0"/>
                <a:sym typeface="Wingdings" panose="05000000000000000000" pitchFamily="2" charset="2"/>
              </a:rPr>
              <a:t></a:t>
            </a:r>
            <a:r>
              <a:rPr lang="en-US" altLang="en-US" sz="2000" dirty="0" smtClean="0">
                <a:latin typeface="Arial" panose="020B0604020202020204" pitchFamily="34" charset="0"/>
                <a:cs typeface="Arial" panose="020B0604020202020204" pitchFamily="34" charset="0"/>
              </a:rPr>
              <a:t> hybrid cells produced from the fusion of normal cells with myeloma tumor cells</a:t>
            </a:r>
          </a:p>
          <a:p>
            <a:pPr eaLnBrk="1" hangingPunct="1">
              <a:lnSpc>
                <a:spcPct val="80000"/>
              </a:lnSpc>
              <a:buClr>
                <a:schemeClr val="accent3"/>
              </a:buClr>
              <a:buFont typeface="Wingdings" pitchFamily="2" charset="2"/>
              <a:buChar char="Ø"/>
            </a:pPr>
            <a:r>
              <a:rPr lang="en-US" altLang="en-US" sz="2000" b="1" dirty="0" smtClean="0">
                <a:latin typeface="Arial" panose="020B0604020202020204" pitchFamily="34" charset="0"/>
                <a:cs typeface="Arial" panose="020B0604020202020204" pitchFamily="34" charset="0"/>
              </a:rPr>
              <a:t>Characteristics:</a:t>
            </a:r>
          </a:p>
          <a:p>
            <a:pPr lvl="1" eaLnBrk="1" hangingPunct="1">
              <a:lnSpc>
                <a:spcPct val="80000"/>
              </a:lnSpc>
              <a:buClr>
                <a:schemeClr val="accent3"/>
              </a:buClr>
              <a:buFont typeface="Wingdings" pitchFamily="2" charset="2"/>
              <a:buChar char="Ø"/>
            </a:pPr>
            <a:r>
              <a:rPr lang="en-US" altLang="en-US" sz="2000" dirty="0" smtClean="0">
                <a:latin typeface="Arial" panose="020B0604020202020204" pitchFamily="34" charset="0"/>
                <a:cs typeface="Arial" panose="020B0604020202020204" pitchFamily="34" charset="0"/>
              </a:rPr>
              <a:t>Constitutively produce specific antibodies from the primary lymphocytes </a:t>
            </a:r>
          </a:p>
          <a:p>
            <a:pPr lvl="1" eaLnBrk="1" hangingPunct="1">
              <a:lnSpc>
                <a:spcPct val="80000"/>
              </a:lnSpc>
              <a:buClr>
                <a:schemeClr val="accent3"/>
              </a:buClr>
              <a:buFont typeface="Wingdings" pitchFamily="2" charset="2"/>
              <a:buChar char="Ø"/>
            </a:pPr>
            <a:r>
              <a:rPr lang="en-US" altLang="en-US" sz="2000" dirty="0" smtClean="0">
                <a:latin typeface="Arial" panose="020B0604020202020204" pitchFamily="34" charset="0"/>
                <a:cs typeface="Arial" panose="020B0604020202020204" pitchFamily="34" charset="0"/>
              </a:rPr>
              <a:t>Immortalization</a:t>
            </a:r>
          </a:p>
          <a:p>
            <a:pPr lvl="1" eaLnBrk="1" hangingPunct="1">
              <a:lnSpc>
                <a:spcPct val="80000"/>
              </a:lnSpc>
              <a:buClr>
                <a:schemeClr val="accent3"/>
              </a:buClr>
              <a:buFont typeface="Wingdings" pitchFamily="2" charset="2"/>
              <a:buChar char="Ø"/>
            </a:pPr>
            <a:r>
              <a:rPr lang="en-US" altLang="en-US" sz="2000" dirty="0" smtClean="0">
                <a:latin typeface="Arial" panose="020B0604020202020204" pitchFamily="34" charset="0"/>
                <a:cs typeface="Arial" panose="020B0604020202020204" pitchFamily="34" charset="0"/>
              </a:rPr>
              <a:t>Mammalian post-translational modification and protein folding that are crucial in the production of antibodies, recombinant proteins, viral-subunit proteins, and vectors for gene therapy</a:t>
            </a:r>
          </a:p>
          <a:p>
            <a:pPr eaLnBrk="1" hangingPunct="1">
              <a:lnSpc>
                <a:spcPct val="80000"/>
              </a:lnSpc>
              <a:buClr>
                <a:schemeClr val="accent3"/>
              </a:buClr>
              <a:buFont typeface="Wingdings" pitchFamily="2" charset="2"/>
              <a:buChar char="Ø"/>
            </a:pPr>
            <a:r>
              <a:rPr lang="en-US" altLang="en-US" sz="2000" b="1" dirty="0" smtClean="0">
                <a:latin typeface="Arial" panose="020B0604020202020204" pitchFamily="34" charset="0"/>
                <a:cs typeface="Arial" panose="020B0604020202020204" pitchFamily="34" charset="0"/>
              </a:rPr>
              <a:t>Non-</a:t>
            </a:r>
            <a:r>
              <a:rPr lang="en-US" altLang="en-US" sz="2000" b="1" dirty="0" err="1" smtClean="0">
                <a:latin typeface="Arial" panose="020B0604020202020204" pitchFamily="34" charset="0"/>
                <a:cs typeface="Arial" panose="020B0604020202020204" pitchFamily="34" charset="0"/>
              </a:rPr>
              <a:t>hybridoma</a:t>
            </a:r>
            <a:r>
              <a:rPr lang="en-US" altLang="en-US" sz="2000" b="1" dirty="0" smtClean="0">
                <a:latin typeface="Arial" panose="020B0604020202020204" pitchFamily="34" charset="0"/>
                <a:cs typeface="Arial" panose="020B0604020202020204" pitchFamily="34" charset="0"/>
              </a:rPr>
              <a:t> stable cell lines</a:t>
            </a:r>
            <a:r>
              <a:rPr lang="en-US" altLang="en-US" sz="2000" dirty="0" smtClean="0">
                <a:latin typeface="Arial" panose="020B0604020202020204" pitchFamily="34" charset="0"/>
                <a:cs typeface="Arial" panose="020B0604020202020204" pitchFamily="34" charset="0"/>
              </a:rPr>
              <a:t> may be produced with integrated plasmids in the genome that also produce gene-specific over-expression of desired proteins.</a:t>
            </a:r>
          </a:p>
          <a:p>
            <a:pPr eaLnBrk="1" hangingPunct="1">
              <a:lnSpc>
                <a:spcPct val="80000"/>
              </a:lnSpc>
              <a:buClr>
                <a:schemeClr val="accent3"/>
              </a:buClr>
              <a:buFont typeface="Wingdings" pitchFamily="2" charset="2"/>
              <a:buChar char="Ø"/>
            </a:pPr>
            <a:r>
              <a:rPr lang="en-US" altLang="en-US" sz="2000" b="1" dirty="0" smtClean="0">
                <a:latin typeface="Arial" panose="020B0604020202020204" pitchFamily="34" charset="0"/>
                <a:cs typeface="Arial" panose="020B0604020202020204" pitchFamily="34" charset="0"/>
              </a:rPr>
              <a:t>Importance</a:t>
            </a:r>
            <a:r>
              <a:rPr lang="en-US" altLang="en-US" sz="2000" dirty="0" smtClean="0">
                <a:latin typeface="Arial" panose="020B0604020202020204" pitchFamily="34" charset="0"/>
                <a:cs typeface="Arial" panose="020B0604020202020204" pitchFamily="34" charset="0"/>
                <a:sym typeface="Wingdings" panose="05000000000000000000" pitchFamily="2" charset="2"/>
              </a:rPr>
              <a:t> G</a:t>
            </a:r>
            <a:r>
              <a:rPr lang="en-US" altLang="en-US" sz="2000" dirty="0" smtClean="0">
                <a:latin typeface="Arial" panose="020B0604020202020204" pitchFamily="34" charset="0"/>
                <a:cs typeface="Arial" panose="020B0604020202020204" pitchFamily="34" charset="0"/>
              </a:rPr>
              <a:t>ene therapy, new compound screening and therapeutic drug research</a:t>
            </a:r>
          </a:p>
        </p:txBody>
      </p:sp>
      <p:pic>
        <p:nvPicPr>
          <p:cNvPr id="8"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292099" y="1698579"/>
            <a:ext cx="900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Mammalian Stable Cell Line Development</a:t>
            </a:r>
            <a:endParaRPr lang="en-US" altLang="en-US" sz="2800" b="1" dirty="0"/>
          </a:p>
        </p:txBody>
      </p:sp>
      <p:sp>
        <p:nvSpPr>
          <p:cNvPr id="11" name="TextBox 10"/>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7"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0" name="Group 1"/>
          <p:cNvGrpSpPr>
            <a:grpSpLocks/>
          </p:cNvGrpSpPr>
          <p:nvPr/>
        </p:nvGrpSpPr>
        <p:grpSpPr bwMode="auto">
          <a:xfrm>
            <a:off x="763588" y="6210300"/>
            <a:ext cx="7543800" cy="609600"/>
            <a:chOff x="762794" y="6210300"/>
            <a:chExt cx="7543800" cy="609600"/>
          </a:xfrm>
        </p:grpSpPr>
        <p:sp>
          <p:nvSpPr>
            <p:cNvPr id="12"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4294967295"/>
          </p:nvPr>
        </p:nvSpPr>
        <p:spPr>
          <a:xfrm>
            <a:off x="287337" y="2114077"/>
            <a:ext cx="6113464" cy="3808258"/>
          </a:xfrm>
        </p:spPr>
        <p:txBody>
          <a:bodyPr/>
          <a:lstStyle/>
          <a:p>
            <a:pPr eaLnBrk="1" hangingPunct="1">
              <a:lnSpc>
                <a:spcPct val="80000"/>
              </a:lnSpc>
            </a:pPr>
            <a:endParaRPr lang="en-US" altLang="en-US" sz="16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rPr>
              <a:t>The mechanism of RNAi is based on the sequence-specific degradation of host mRNA through the cytoplasmic delivery of double-stranded RNA (dsRNA which are typically 21-28 nucleotides in length) identical to the target sequence.</a:t>
            </a:r>
          </a:p>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rPr>
              <a:t>Targeted gene silencing is achieved by the transfection of small interfering RNA (siRNA), which are bound by the RISC complex used as guides for destruction of the mRNA containing the complementary sequence. </a:t>
            </a:r>
            <a:r>
              <a:rPr lang="en-US" altLang="en-US" sz="1600" dirty="0" err="1" smtClean="0">
                <a:latin typeface="Arial" panose="020B0604020202020204" pitchFamily="34" charset="0"/>
                <a:cs typeface="Arial" panose="020B0604020202020204" pitchFamily="34" charset="0"/>
              </a:rPr>
              <a:t>RNAi</a:t>
            </a:r>
            <a:r>
              <a:rPr lang="en-US" altLang="en-US" sz="1600" dirty="0" smtClean="0">
                <a:latin typeface="Arial" panose="020B0604020202020204" pitchFamily="34" charset="0"/>
                <a:cs typeface="Arial" panose="020B0604020202020204" pitchFamily="34" charset="0"/>
              </a:rPr>
              <a:t> induced gene silencing can be achieved by stable engineering of a cell line expressing the </a:t>
            </a:r>
            <a:r>
              <a:rPr lang="en-US" altLang="en-US" sz="1600" dirty="0" err="1" smtClean="0">
                <a:latin typeface="Arial" panose="020B0604020202020204" pitchFamily="34" charset="0"/>
                <a:cs typeface="Arial" panose="020B0604020202020204" pitchFamily="34" charset="0"/>
              </a:rPr>
              <a:t>siRNA</a:t>
            </a:r>
            <a:r>
              <a:rPr lang="en-US" altLang="en-US" sz="1600" dirty="0" smtClean="0">
                <a:latin typeface="Arial" panose="020B0604020202020204" pitchFamily="34" charset="0"/>
                <a:cs typeface="Arial" panose="020B0604020202020204" pitchFamily="34" charset="0"/>
              </a:rPr>
              <a:t>.     </a:t>
            </a:r>
          </a:p>
          <a:p>
            <a:pPr eaLnBrk="1" hangingPunct="1">
              <a:lnSpc>
                <a:spcPct val="80000"/>
              </a:lnSpc>
              <a:buFont typeface="Wingdings" pitchFamily="2" charset="2"/>
              <a:buChar char="Ø"/>
            </a:pPr>
            <a:r>
              <a:rPr lang="en-US" altLang="en-US" sz="1600" dirty="0" err="1" smtClean="0">
                <a:latin typeface="Arial" panose="020B0604020202020204" pitchFamily="34" charset="0"/>
                <a:cs typeface="Arial" panose="020B0604020202020204" pitchFamily="34" charset="0"/>
              </a:rPr>
              <a:t>RNAi</a:t>
            </a:r>
            <a:r>
              <a:rPr lang="en-US" altLang="en-US" sz="1600" dirty="0" smtClean="0">
                <a:latin typeface="Arial" panose="020B0604020202020204" pitchFamily="34" charset="0"/>
                <a:cs typeface="Arial" panose="020B0604020202020204" pitchFamily="34" charset="0"/>
              </a:rPr>
              <a:t> expressing cell lines allow for functional studies of genes, gene target discovery, validation of gene targets, assay development, and screening of drug compounds.</a:t>
            </a:r>
          </a:p>
          <a:p>
            <a:pPr eaLnBrk="1" hangingPunct="1">
              <a:lnSpc>
                <a:spcPct val="80000"/>
              </a:lnSpc>
              <a:buFont typeface="Wingdings" pitchFamily="2" charset="2"/>
              <a:buChar char="Ø"/>
            </a:pPr>
            <a:r>
              <a:rPr lang="en-US" altLang="en-US" sz="1600" dirty="0" smtClean="0">
                <a:latin typeface="Arial" panose="020B0604020202020204" pitchFamily="34" charset="0"/>
                <a:cs typeface="Arial" panose="020B0604020202020204" pitchFamily="34" charset="0"/>
                <a:sym typeface="Wingdings" panose="05000000000000000000" pitchFamily="2" charset="2"/>
              </a:rPr>
              <a:t>Challenges: </a:t>
            </a:r>
            <a:r>
              <a:rPr lang="en-US" altLang="en-US" sz="1600" dirty="0" smtClean="0">
                <a:latin typeface="Arial" panose="020B0604020202020204" pitchFamily="34" charset="0"/>
                <a:cs typeface="Arial" panose="020B0604020202020204" pitchFamily="34" charset="0"/>
              </a:rPr>
              <a:t>very laborious (extensive use of controls such as the efficiency of gene silencing, controlling for off-target effects, and promoter compatibility), expensive, and time-consuming</a:t>
            </a:r>
          </a:p>
          <a:p>
            <a:pPr eaLnBrk="1" hangingPunct="1">
              <a:lnSpc>
                <a:spcPct val="80000"/>
              </a:lnSpc>
              <a:buFont typeface="Wingdings" panose="05000000000000000000" pitchFamily="2" charset="2"/>
              <a:buNone/>
            </a:pPr>
            <a:endParaRPr lang="en-US" altLang="en-US" sz="1600" dirty="0" smtClean="0"/>
          </a:p>
          <a:p>
            <a:pPr eaLnBrk="1" hangingPunct="1">
              <a:lnSpc>
                <a:spcPct val="80000"/>
              </a:lnSpc>
              <a:buFont typeface="Wingdings" panose="05000000000000000000" pitchFamily="2" charset="2"/>
              <a:buNone/>
            </a:pPr>
            <a:endParaRPr lang="en-US" altLang="en-US" sz="1600" dirty="0" smtClean="0"/>
          </a:p>
        </p:txBody>
      </p:sp>
      <p:pic>
        <p:nvPicPr>
          <p:cNvPr id="8"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92099" y="1698579"/>
            <a:ext cx="900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Stable RNAi Cell Line Generation</a:t>
            </a:r>
            <a:endParaRPr lang="en-US" altLang="en-US" sz="2800" b="1" dirty="0"/>
          </a:p>
        </p:txBody>
      </p:sp>
      <p:sp>
        <p:nvSpPr>
          <p:cNvPr id="11" name="TextBox 10"/>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9"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94" y="2222204"/>
            <a:ext cx="2496791" cy="3296094"/>
          </a:xfrm>
          <a:prstGeom prst="rect">
            <a:avLst/>
          </a:prstGeom>
        </p:spPr>
      </p:pic>
      <p:sp>
        <p:nvSpPr>
          <p:cNvPr id="3" name="TextBox 2"/>
          <p:cNvSpPr txBox="1"/>
          <p:nvPr/>
        </p:nvSpPr>
        <p:spPr>
          <a:xfrm>
            <a:off x="6441768" y="5539556"/>
            <a:ext cx="2626242" cy="646331"/>
          </a:xfrm>
          <a:prstGeom prst="rect">
            <a:avLst/>
          </a:prstGeom>
          <a:noFill/>
        </p:spPr>
        <p:txBody>
          <a:bodyPr wrap="square" rtlCol="0">
            <a:spAutoFit/>
          </a:bodyPr>
          <a:lstStyle/>
          <a:p>
            <a:pPr algn="ctr"/>
            <a:r>
              <a:rPr lang="en-US" dirty="0" smtClean="0">
                <a:latin typeface="Arial Black" pitchFamily="34" charset="0"/>
              </a:rPr>
              <a:t>Gene Silencing via RNA Interference</a:t>
            </a:r>
            <a:endParaRPr lang="en-US" dirty="0">
              <a:latin typeface="Arial Black" pitchFamily="34" charset="0"/>
            </a:endParaRPr>
          </a:p>
        </p:txBody>
      </p:sp>
      <p:grpSp>
        <p:nvGrpSpPr>
          <p:cNvPr id="12" name="Group 1"/>
          <p:cNvGrpSpPr>
            <a:grpSpLocks/>
          </p:cNvGrpSpPr>
          <p:nvPr/>
        </p:nvGrpSpPr>
        <p:grpSpPr bwMode="auto">
          <a:xfrm>
            <a:off x="763588" y="62103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1"/>
          <p:cNvSpPr>
            <a:spLocks noGrp="1"/>
          </p:cNvSpPr>
          <p:nvPr>
            <p:ph idx="4294967295"/>
          </p:nvPr>
        </p:nvSpPr>
        <p:spPr>
          <a:xfrm>
            <a:off x="609600" y="2158047"/>
            <a:ext cx="7924800" cy="4176077"/>
          </a:xfrm>
        </p:spPr>
        <p:txBody>
          <a:bodyPr/>
          <a:lstStyle/>
          <a:p>
            <a:pPr eaLnBrk="1" hangingPunct="1">
              <a:buClr>
                <a:schemeClr val="accent3"/>
              </a:buClr>
              <a:buFont typeface="Wingdings" pitchFamily="2" charset="2"/>
              <a:buChar char="Ø"/>
            </a:pPr>
            <a:r>
              <a:rPr lang="en-US" altLang="en-US" sz="1600" dirty="0" err="1" smtClean="0">
                <a:latin typeface="Arial" panose="020B0604020202020204" pitchFamily="34" charset="0"/>
                <a:cs typeface="Arial" panose="020B0604020202020204" pitchFamily="34" charset="0"/>
              </a:rPr>
              <a:t>RNAi</a:t>
            </a:r>
            <a:r>
              <a:rPr lang="en-US" altLang="en-US" sz="1600" dirty="0" smtClean="0">
                <a:latin typeface="Arial" panose="020B0604020202020204" pitchFamily="34" charset="0"/>
                <a:cs typeface="Arial" panose="020B0604020202020204" pitchFamily="34" charset="0"/>
              </a:rPr>
              <a:t> gene knockdown experiments using transient/stable over-expression are not viable when manipulations of gene expression result in cell growth/proliferation defects or unwanted cell differentiation. </a:t>
            </a:r>
          </a:p>
          <a:p>
            <a:pPr eaLnBrk="1" hangingPunct="1">
              <a:buClr>
                <a:schemeClr val="accent3"/>
              </a:buClr>
              <a:buFont typeface="Wingdings" pitchFamily="2" charset="2"/>
              <a:buChar char="Ø"/>
            </a:pPr>
            <a:r>
              <a:rPr lang="en-US" altLang="en-US" sz="1600" dirty="0" smtClean="0">
                <a:latin typeface="Arial" panose="020B0604020202020204" pitchFamily="34" charset="0"/>
                <a:cs typeface="Arial" panose="020B0604020202020204" pitchFamily="34" charset="0"/>
              </a:rPr>
              <a:t>Consequently, researchers have adapted the Tetracycline repressor protein (</a:t>
            </a:r>
            <a:r>
              <a:rPr lang="en-US" altLang="en-US" sz="1600" dirty="0" err="1" smtClean="0">
                <a:latin typeface="Arial" panose="020B0604020202020204" pitchFamily="34" charset="0"/>
                <a:cs typeface="Arial" panose="020B0604020202020204" pitchFamily="34" charset="0"/>
              </a:rPr>
              <a:t>TetR</a:t>
            </a:r>
            <a:r>
              <a:rPr lang="en-US" altLang="en-US" sz="1600" dirty="0" smtClean="0">
                <a:latin typeface="Arial" panose="020B0604020202020204" pitchFamily="34" charset="0"/>
                <a:cs typeface="Arial" panose="020B0604020202020204" pitchFamily="34" charset="0"/>
              </a:rPr>
              <a:t>), taken from </a:t>
            </a:r>
            <a:r>
              <a:rPr lang="en-US" altLang="en-US" sz="1600" i="1" dirty="0" smtClean="0">
                <a:latin typeface="Arial" panose="020B0604020202020204" pitchFamily="34" charset="0"/>
                <a:cs typeface="Arial" panose="020B0604020202020204" pitchFamily="34" charset="0"/>
              </a:rPr>
              <a:t>E</a:t>
            </a:r>
            <a:r>
              <a:rPr lang="en-US" altLang="en-US" sz="1600" dirty="0" smtClean="0">
                <a:latin typeface="Arial" panose="020B0604020202020204" pitchFamily="34" charset="0"/>
                <a:cs typeface="Arial" panose="020B0604020202020204" pitchFamily="34" charset="0"/>
              </a:rPr>
              <a:t>. </a:t>
            </a:r>
            <a:r>
              <a:rPr lang="en-US" altLang="en-US" sz="1600" i="1" dirty="0" smtClean="0">
                <a:latin typeface="Arial" panose="020B0604020202020204" pitchFamily="34" charset="0"/>
                <a:cs typeface="Arial" panose="020B0604020202020204" pitchFamily="34" charset="0"/>
              </a:rPr>
              <a:t>coli</a:t>
            </a:r>
            <a:r>
              <a:rPr lang="en-US" altLang="en-US" sz="1600" dirty="0" smtClean="0">
                <a:latin typeface="Arial" panose="020B0604020202020204" pitchFamily="34" charset="0"/>
                <a:cs typeface="Arial" panose="020B0604020202020204" pitchFamily="34" charset="0"/>
              </a:rPr>
              <a:t>, to generate very efficient and tight regulatory systems to express </a:t>
            </a:r>
            <a:r>
              <a:rPr lang="en-US" altLang="en-US" sz="1600" dirty="0" err="1" smtClean="0">
                <a:latin typeface="Arial" panose="020B0604020202020204" pitchFamily="34" charset="0"/>
                <a:cs typeface="Arial" panose="020B0604020202020204" pitchFamily="34" charset="0"/>
              </a:rPr>
              <a:t>cDNAs</a:t>
            </a:r>
            <a:r>
              <a:rPr lang="en-US" altLang="en-US" sz="1600" dirty="0" smtClean="0">
                <a:latin typeface="Arial" panose="020B0604020202020204" pitchFamily="34" charset="0"/>
                <a:cs typeface="Arial" panose="020B0604020202020204" pitchFamily="34" charset="0"/>
              </a:rPr>
              <a:t> in mammalian cells.</a:t>
            </a:r>
          </a:p>
          <a:p>
            <a:pPr eaLnBrk="1" hangingPunct="1">
              <a:buClr>
                <a:schemeClr val="accent3"/>
              </a:buClr>
              <a:buFont typeface="Wingdings" pitchFamily="2" charset="2"/>
              <a:buChar char="Ø"/>
            </a:pPr>
            <a:r>
              <a:rPr lang="en-US" altLang="en-US" sz="1600" dirty="0" err="1" smtClean="0">
                <a:latin typeface="Arial" panose="020B0604020202020204" pitchFamily="34" charset="0"/>
                <a:cs typeface="Arial" panose="020B0604020202020204" pitchFamily="34" charset="0"/>
              </a:rPr>
              <a:t>TetR</a:t>
            </a:r>
            <a:r>
              <a:rPr lang="en-US" altLang="en-US" sz="1600" dirty="0" smtClean="0">
                <a:latin typeface="Arial" panose="020B0604020202020204" pitchFamily="34" charset="0"/>
                <a:cs typeface="Arial" panose="020B0604020202020204" pitchFamily="34" charset="0"/>
              </a:rPr>
              <a:t> has been modified to either</a:t>
            </a:r>
          </a:p>
          <a:p>
            <a:pPr lvl="1" eaLnBrk="1" hangingPunct="1">
              <a:buClr>
                <a:schemeClr val="accent3"/>
              </a:buClr>
              <a:buFont typeface="Wingdings" pitchFamily="2" charset="2"/>
              <a:buChar char="Ø"/>
            </a:pPr>
            <a:r>
              <a:rPr lang="en-US" altLang="en-US" sz="1400" dirty="0" smtClean="0">
                <a:latin typeface="Arial" panose="020B0604020202020204" pitchFamily="34" charset="0"/>
                <a:cs typeface="Arial" panose="020B0604020202020204" pitchFamily="34" charset="0"/>
              </a:rPr>
              <a:t>Block initiation of transcription by binding to the Tet-operator (TO) in the promoter region upon addition of tetracycline (termed Tet-off system) </a:t>
            </a:r>
          </a:p>
          <a:p>
            <a:pPr marL="393700" lvl="1" indent="0" eaLnBrk="1" hangingPunct="1">
              <a:buClr>
                <a:schemeClr val="accent3"/>
              </a:buClr>
              <a:buNone/>
            </a:pPr>
            <a:r>
              <a:rPr lang="en-US" altLang="en-US" sz="1400" dirty="0">
                <a:latin typeface="Arial" panose="020B0604020202020204" pitchFamily="34" charset="0"/>
                <a:cs typeface="Arial" panose="020B0604020202020204" pitchFamily="34" charset="0"/>
              </a:rPr>
              <a:t>	</a:t>
            </a:r>
            <a:r>
              <a:rPr lang="en-US" altLang="en-US" sz="1400" dirty="0" smtClean="0">
                <a:latin typeface="Arial" panose="020B0604020202020204" pitchFamily="34" charset="0"/>
                <a:cs typeface="Arial" panose="020B0604020202020204" pitchFamily="34" charset="0"/>
              </a:rPr>
              <a:t>or</a:t>
            </a:r>
          </a:p>
          <a:p>
            <a:pPr lvl="1" eaLnBrk="1" hangingPunct="1">
              <a:buClr>
                <a:schemeClr val="accent3"/>
              </a:buClr>
              <a:buFont typeface="Wingdings" pitchFamily="2" charset="2"/>
              <a:buChar char="Ø"/>
            </a:pPr>
            <a:r>
              <a:rPr lang="en-US" altLang="en-US" sz="1400" dirty="0" smtClean="0">
                <a:latin typeface="Arial" panose="020B0604020202020204" pitchFamily="34" charset="0"/>
                <a:cs typeface="Arial" panose="020B0604020202020204" pitchFamily="34" charset="0"/>
              </a:rPr>
              <a:t>Bind to the TO in the absence of tetracycline (termed Tet-on system). </a:t>
            </a:r>
          </a:p>
          <a:p>
            <a:pPr eaLnBrk="1" hangingPunct="1">
              <a:buClr>
                <a:schemeClr val="accent3"/>
              </a:buClr>
              <a:buFont typeface="Wingdings" pitchFamily="2" charset="2"/>
              <a:buChar char="Ø"/>
            </a:pPr>
            <a:r>
              <a:rPr lang="en-US" altLang="en-US" sz="1600" dirty="0" smtClean="0">
                <a:latin typeface="Arial" panose="020B0604020202020204" pitchFamily="34" charset="0"/>
                <a:cs typeface="Arial" panose="020B0604020202020204" pitchFamily="34" charset="0"/>
              </a:rPr>
              <a:t>The Tet-off system requires the continuous presence of tetracycline (which has a half-life of about 24 </a:t>
            </a:r>
            <a:r>
              <a:rPr lang="en-US" altLang="en-US" sz="1600" dirty="0" err="1" smtClean="0">
                <a:latin typeface="Arial" panose="020B0604020202020204" pitchFamily="34" charset="0"/>
                <a:cs typeface="Arial" panose="020B0604020202020204" pitchFamily="34" charset="0"/>
              </a:rPr>
              <a:t>hr</a:t>
            </a:r>
            <a:r>
              <a:rPr lang="en-US" altLang="en-US" sz="1600" dirty="0" smtClean="0">
                <a:latin typeface="Arial" panose="020B0604020202020204" pitchFamily="34" charset="0"/>
                <a:cs typeface="Arial" panose="020B0604020202020204" pitchFamily="34" charset="0"/>
              </a:rPr>
              <a:t> in tissue cell culture medium). Hence the Tet-on system has been more extensively optimized, resulting in the development of very tight and efficient regulation of expression.</a:t>
            </a:r>
          </a:p>
        </p:txBody>
      </p:sp>
      <p:pic>
        <p:nvPicPr>
          <p:cNvPr id="9"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92099" y="1698579"/>
            <a:ext cx="900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Tetracycline </a:t>
            </a:r>
            <a:r>
              <a:rPr lang="en-US" altLang="en-US" sz="2800" b="1" dirty="0"/>
              <a:t>I</a:t>
            </a:r>
            <a:r>
              <a:rPr lang="en-US" altLang="en-US" sz="2800" b="1" dirty="0" smtClean="0"/>
              <a:t>nducible Cell Lines</a:t>
            </a:r>
            <a:endParaRPr lang="en-US" altLang="en-US" sz="2800" b="1" dirty="0"/>
          </a:p>
        </p:txBody>
      </p:sp>
      <p:sp>
        <p:nvSpPr>
          <p:cNvPr id="12" name="TextBox 11"/>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8"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1" name="Group 1"/>
          <p:cNvGrpSpPr>
            <a:grpSpLocks/>
          </p:cNvGrpSpPr>
          <p:nvPr/>
        </p:nvGrpSpPr>
        <p:grpSpPr bwMode="auto">
          <a:xfrm>
            <a:off x="763588" y="62103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An external file that holds a picture, illustration, etc.&#10;Object name is jove-73-5017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578" y="2355953"/>
            <a:ext cx="4544230" cy="351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a:off x="4943192" y="5904679"/>
            <a:ext cx="3513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r>
              <a:rPr lang="en-US" altLang="en-US" sz="1200" dirty="0" smtClean="0">
                <a:latin typeface="Arial" panose="020B0604020202020204" pitchFamily="34" charset="0"/>
              </a:rPr>
              <a:t>Source:  Gomez-Martinez </a:t>
            </a:r>
            <a:r>
              <a:rPr lang="en-US" altLang="en-US" sz="1200" dirty="0">
                <a:latin typeface="Arial" panose="020B0604020202020204" pitchFamily="34" charset="0"/>
              </a:rPr>
              <a:t>et al., 2013</a:t>
            </a:r>
          </a:p>
        </p:txBody>
      </p:sp>
      <p:pic>
        <p:nvPicPr>
          <p:cNvPr id="9"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292099" y="1698579"/>
            <a:ext cx="900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Tetracycline Inducible Cell Lines</a:t>
            </a:r>
            <a:endParaRPr lang="en-US" altLang="en-US" sz="2800" b="1" dirty="0"/>
          </a:p>
        </p:txBody>
      </p:sp>
      <p:sp>
        <p:nvSpPr>
          <p:cNvPr id="13" name="TextBox 12"/>
          <p:cNvSpPr txBox="1"/>
          <p:nvPr/>
        </p:nvSpPr>
        <p:spPr>
          <a:xfrm>
            <a:off x="287338" y="1269133"/>
            <a:ext cx="8388830"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sp>
        <p:nvSpPr>
          <p:cNvPr id="10"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1" name="Group 1"/>
          <p:cNvGrpSpPr>
            <a:grpSpLocks/>
          </p:cNvGrpSpPr>
          <p:nvPr/>
        </p:nvGrpSpPr>
        <p:grpSpPr bwMode="auto">
          <a:xfrm>
            <a:off x="763588" y="6210300"/>
            <a:ext cx="7543800" cy="609600"/>
            <a:chOff x="762794" y="6210300"/>
            <a:chExt cx="7543800" cy="609600"/>
          </a:xfrm>
        </p:grpSpPr>
        <p:sp>
          <p:nvSpPr>
            <p:cNvPr id="1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292099" y="1698579"/>
            <a:ext cx="900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1" hangingPunct="1">
              <a:spcBef>
                <a:spcPct val="50000"/>
              </a:spcBef>
              <a:buClr>
                <a:schemeClr val="accent3"/>
              </a:buClr>
              <a:buFont typeface="Wingdings" pitchFamily="2" charset="2"/>
              <a:buChar char="Ø"/>
            </a:pPr>
            <a:r>
              <a:rPr lang="en-US" altLang="en-US" sz="2800" b="1" dirty="0" smtClean="0"/>
              <a:t>Stable Cell Line Services</a:t>
            </a:r>
            <a:endParaRPr lang="en-US" altLang="en-US" sz="2800" b="1" dirty="0"/>
          </a:p>
        </p:txBody>
      </p:sp>
      <p:sp>
        <p:nvSpPr>
          <p:cNvPr id="3" name="TextBox 2"/>
          <p:cNvSpPr txBox="1"/>
          <p:nvPr/>
        </p:nvSpPr>
        <p:spPr>
          <a:xfrm>
            <a:off x="4008492" y="2334639"/>
            <a:ext cx="4720855" cy="3077766"/>
          </a:xfrm>
          <a:prstGeom prst="rect">
            <a:avLst/>
          </a:prstGeom>
          <a:noFill/>
        </p:spPr>
        <p:txBody>
          <a:bodyPr wrap="square" rtlCol="0">
            <a:spAutoFit/>
          </a:bodyPr>
          <a:lstStyle/>
          <a:p>
            <a:pPr marL="285750" indent="-285750">
              <a:buClr>
                <a:schemeClr val="accent3"/>
              </a:buClr>
              <a:buFont typeface="Wingdings" pitchFamily="2" charset="2"/>
              <a:buChar char="Ø"/>
            </a:pPr>
            <a:r>
              <a:rPr lang="en-US" altLang="en-US" sz="1600" dirty="0">
                <a:latin typeface="Arial" panose="020B0604020202020204" pitchFamily="34" charset="0"/>
              </a:rPr>
              <a:t>In-house cell lines </a:t>
            </a:r>
            <a:r>
              <a:rPr lang="en-US" altLang="en-US" sz="1600" dirty="0" smtClean="0">
                <a:latin typeface="Arial" panose="020B0604020202020204" pitchFamily="34" charset="0"/>
              </a:rPr>
              <a:t>built on the </a:t>
            </a:r>
            <a:r>
              <a:rPr lang="en-US" altLang="en-US" sz="1600" dirty="0" err="1" smtClean="0">
                <a:latin typeface="Arial" panose="020B0604020202020204" pitchFamily="34" charset="0"/>
              </a:rPr>
              <a:t>Tet</a:t>
            </a:r>
            <a:r>
              <a:rPr lang="en-US" altLang="en-US" sz="1600" dirty="0" smtClean="0">
                <a:latin typeface="Arial" panose="020B0604020202020204" pitchFamily="34" charset="0"/>
              </a:rPr>
              <a:t> On/Off system</a:t>
            </a:r>
          </a:p>
          <a:p>
            <a:pPr marL="285750" indent="-285750">
              <a:buClr>
                <a:schemeClr val="accent3"/>
              </a:buClr>
              <a:buFont typeface="Wingdings" pitchFamily="2" charset="2"/>
              <a:buChar char="Ø"/>
            </a:pPr>
            <a:r>
              <a:rPr lang="en-US" altLang="en-US" sz="1600" dirty="0" smtClean="0">
                <a:latin typeface="Arial" panose="020B0604020202020204" pitchFamily="34" charset="0"/>
              </a:rPr>
              <a:t>More </a:t>
            </a:r>
            <a:r>
              <a:rPr lang="en-US" altLang="en-US" sz="1600" dirty="0">
                <a:latin typeface="Arial" panose="020B0604020202020204" pitchFamily="34" charset="0"/>
              </a:rPr>
              <a:t>than 150 cancer cell </a:t>
            </a:r>
            <a:r>
              <a:rPr lang="en-US" altLang="en-US" sz="1600" dirty="0" smtClean="0">
                <a:latin typeface="Arial" panose="020B0604020202020204" pitchFamily="34" charset="0"/>
              </a:rPr>
              <a:t>lines available</a:t>
            </a:r>
          </a:p>
          <a:p>
            <a:pPr marL="285750" indent="-285750">
              <a:buClr>
                <a:schemeClr val="accent3"/>
              </a:buClr>
              <a:buFont typeface="Wingdings" pitchFamily="2" charset="2"/>
              <a:buChar char="Ø"/>
            </a:pPr>
            <a:r>
              <a:rPr lang="en-US" altLang="en-US" sz="1600" dirty="0" smtClean="0">
                <a:latin typeface="Arial" panose="020B0604020202020204" pitchFamily="34" charset="0"/>
              </a:rPr>
              <a:t>Highly </a:t>
            </a:r>
            <a:r>
              <a:rPr lang="en-US" altLang="en-US" sz="1600" dirty="0">
                <a:latin typeface="Arial" panose="020B0604020202020204" pitchFamily="34" charset="0"/>
              </a:rPr>
              <a:t>efficient gene delivery </a:t>
            </a:r>
            <a:r>
              <a:rPr lang="en-US" altLang="en-US" sz="1600" dirty="0" smtClean="0">
                <a:latin typeface="Arial" panose="020B0604020202020204" pitchFamily="34" charset="0"/>
              </a:rPr>
              <a:t>technologies</a:t>
            </a:r>
          </a:p>
          <a:p>
            <a:pPr marL="285750" indent="-285750">
              <a:buClr>
                <a:schemeClr val="accent3"/>
              </a:buClr>
              <a:buFont typeface="Wingdings" pitchFamily="2" charset="2"/>
              <a:buChar char="Ø"/>
            </a:pPr>
            <a:r>
              <a:rPr lang="en-US" altLang="en-US" sz="1600" dirty="0" smtClean="0">
                <a:latin typeface="Arial" panose="020B0604020202020204" pitchFamily="34" charset="0"/>
              </a:rPr>
              <a:t>We </a:t>
            </a:r>
            <a:r>
              <a:rPr lang="en-US" altLang="en-US" sz="1600" dirty="0">
                <a:latin typeface="Arial" panose="020B0604020202020204" pitchFamily="34" charset="0"/>
              </a:rPr>
              <a:t>have extensive cell culture experience and expertise, as well as specific optimized protocols for efficient cell line </a:t>
            </a:r>
            <a:r>
              <a:rPr lang="en-US" altLang="en-US" sz="1600" dirty="0" smtClean="0">
                <a:latin typeface="Arial" panose="020B0604020202020204" pitchFamily="34" charset="0"/>
              </a:rPr>
              <a:t>generation</a:t>
            </a:r>
          </a:p>
          <a:p>
            <a:pPr marL="285750" indent="-285750">
              <a:buClr>
                <a:schemeClr val="accent3"/>
              </a:buClr>
              <a:buFont typeface="Wingdings" pitchFamily="2" charset="2"/>
              <a:buChar char="Ø"/>
            </a:pPr>
            <a:r>
              <a:rPr lang="en-US" altLang="en-US" sz="1600" dirty="0" smtClean="0">
                <a:latin typeface="Arial" panose="020B0604020202020204" pitchFamily="34" charset="0"/>
              </a:rPr>
              <a:t>Customizable</a:t>
            </a:r>
            <a:r>
              <a:rPr lang="en-US" altLang="en-US" sz="1600" dirty="0" smtClean="0">
                <a:latin typeface="Arial Unicode MS" panose="020B0604020202020204" pitchFamily="34" charset="-128"/>
              </a:rPr>
              <a:t> </a:t>
            </a:r>
            <a:r>
              <a:rPr lang="en-US" altLang="en-US" sz="1600" dirty="0">
                <a:latin typeface="Arial Unicode MS" panose="020B0604020202020204" pitchFamily="34" charset="-128"/>
              </a:rPr>
              <a:t>reporter </a:t>
            </a:r>
            <a:r>
              <a:rPr lang="en-US" altLang="en-US" sz="1600" dirty="0" smtClean="0">
                <a:latin typeface="Arial Unicode MS" panose="020B0604020202020204" pitchFamily="34" charset="-128"/>
              </a:rPr>
              <a:t>gene expression systems</a:t>
            </a:r>
          </a:p>
          <a:p>
            <a:pPr marL="285750" indent="-285750">
              <a:buClr>
                <a:schemeClr val="accent3"/>
              </a:buClr>
              <a:buFont typeface="Wingdings" pitchFamily="2" charset="2"/>
              <a:buChar char="Ø"/>
            </a:pPr>
            <a:r>
              <a:rPr lang="en-US" sz="1600" dirty="0" smtClean="0">
                <a:latin typeface="Arial" panose="020B0604020202020204" pitchFamily="34" charset="0"/>
              </a:rPr>
              <a:t>Cost </a:t>
            </a:r>
            <a:r>
              <a:rPr lang="en-US" sz="1600" dirty="0">
                <a:latin typeface="Arial" panose="020B0604020202020204" pitchFamily="34" charset="0"/>
              </a:rPr>
              <a:t>effective and time managed </a:t>
            </a:r>
            <a:r>
              <a:rPr lang="en-US" sz="1600" dirty="0" smtClean="0">
                <a:latin typeface="Arial" panose="020B0604020202020204" pitchFamily="34" charset="0"/>
              </a:rPr>
              <a:t>delivery (</a:t>
            </a:r>
            <a:r>
              <a:rPr lang="en-US" sz="1600" dirty="0" smtClean="0">
                <a:effectLst>
                  <a:outerShdw blurRad="38100" dist="38100" dir="2700000" algn="tl">
                    <a:srgbClr val="C0C0C0"/>
                  </a:outerShdw>
                </a:effectLst>
                <a:latin typeface="Arial" panose="020B0604020202020204" pitchFamily="34" charset="0"/>
              </a:rPr>
              <a:t>Duration:28 </a:t>
            </a:r>
            <a:r>
              <a:rPr lang="en-US" sz="1600" dirty="0">
                <a:effectLst>
                  <a:outerShdw blurRad="38100" dist="38100" dir="2700000" algn="tl">
                    <a:srgbClr val="C0C0C0"/>
                  </a:outerShdw>
                </a:effectLst>
                <a:latin typeface="Arial" panose="020B0604020202020204" pitchFamily="34" charset="0"/>
              </a:rPr>
              <a:t>Days)</a:t>
            </a:r>
            <a:endParaRPr lang="en-US" sz="1600" dirty="0">
              <a:latin typeface="Arial" panose="020B0604020202020204" pitchFamily="34" charset="0"/>
            </a:endParaRPr>
          </a:p>
          <a:p>
            <a:endParaRPr lang="en-US" altLang="en-US" dirty="0">
              <a:latin typeface="Arial" panose="020B0604020202020204" pitchFamily="34" charset="0"/>
            </a:endParaRPr>
          </a:p>
        </p:txBody>
      </p:sp>
      <p:sp>
        <p:nvSpPr>
          <p:cNvPr id="17" name="TextBox 16"/>
          <p:cNvSpPr txBox="1"/>
          <p:nvPr/>
        </p:nvSpPr>
        <p:spPr>
          <a:xfrm>
            <a:off x="287337" y="1269133"/>
            <a:ext cx="8748215" cy="584775"/>
          </a:xfrm>
          <a:prstGeom prst="rect">
            <a:avLst/>
          </a:prstGeom>
          <a:noFill/>
        </p:spPr>
        <p:txBody>
          <a:bodyPr wrap="square" rtlCol="0">
            <a:spAutoFit/>
          </a:bodyPr>
          <a:lstStyle/>
          <a:p>
            <a:r>
              <a:rPr lang="en-US" sz="3200" b="1" i="1" dirty="0" smtClean="0">
                <a:latin typeface="Arial" panose="020B0604020202020204" pitchFamily="34" charset="0"/>
              </a:rPr>
              <a:t>Services &gt; Generation of Stable Cell Lines</a:t>
            </a:r>
            <a:endParaRPr lang="en-US" sz="3200" b="1" i="1" dirty="0">
              <a:latin typeface="Arial" panose="020B0604020202020204" pitchFamily="34" charset="0"/>
            </a:endParaRPr>
          </a:p>
        </p:txBody>
      </p:sp>
      <p:pic>
        <p:nvPicPr>
          <p:cNvPr id="8"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 y="309608"/>
            <a:ext cx="1558267" cy="10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124075" y="692150"/>
            <a:ext cx="7200900" cy="5667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eaLnBrk="1" hangingPunct="1"/>
            <a:r>
              <a:rPr lang="en-US" altLang="en-US" sz="1400" b="1" i="1" dirty="0" smtClean="0">
                <a:solidFill>
                  <a:schemeClr val="tx1"/>
                </a:solidFill>
                <a:latin typeface="Arial" panose="020B0604020202020204" pitchFamily="34" charset="0"/>
                <a:cs typeface="Arial" panose="020B0604020202020204" pitchFamily="34" charset="0"/>
              </a:rPr>
              <a:t>Provider of Global Contract Research Services</a:t>
            </a:r>
            <a:r>
              <a:rPr lang="en-US" altLang="en-US" sz="1400" b="1" i="1" dirty="0" smtClean="0">
                <a:solidFill>
                  <a:srgbClr val="61C6D1"/>
                </a:solidFill>
                <a:latin typeface="Arial" panose="020B0604020202020204" pitchFamily="34" charset="0"/>
                <a:cs typeface="Arial" panose="020B0604020202020204" pitchFamily="34" charset="0"/>
              </a:rPr>
              <a:t/>
            </a:r>
            <a:br>
              <a:rPr lang="en-US" altLang="en-US" sz="1400" b="1" i="1" dirty="0" smtClean="0">
                <a:solidFill>
                  <a:srgbClr val="61C6D1"/>
                </a:solidFill>
                <a:latin typeface="Arial" panose="020B0604020202020204" pitchFamily="34" charset="0"/>
                <a:cs typeface="Arial" panose="020B0604020202020204" pitchFamily="34" charset="0"/>
              </a:rPr>
            </a:br>
            <a:r>
              <a:rPr lang="en-US" altLang="en-US" sz="1400" b="1" i="1" dirty="0" smtClean="0">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dirty="0" smtClean="0">
              <a:solidFill>
                <a:srgbClr val="61C6D1"/>
              </a:solidFill>
              <a:latin typeface="Arial" panose="020B0604020202020204" pitchFamily="34" charset="0"/>
              <a:cs typeface="Arial" panose="020B0604020202020204" pitchFamily="34" charset="0"/>
            </a:endParaRPr>
          </a:p>
        </p:txBody>
      </p:sp>
      <p:grpSp>
        <p:nvGrpSpPr>
          <p:cNvPr id="10" name="Group 1"/>
          <p:cNvGrpSpPr>
            <a:grpSpLocks/>
          </p:cNvGrpSpPr>
          <p:nvPr/>
        </p:nvGrpSpPr>
        <p:grpSpPr bwMode="auto">
          <a:xfrm>
            <a:off x="763588" y="6210300"/>
            <a:ext cx="7543800" cy="609600"/>
            <a:chOff x="762794" y="6210300"/>
            <a:chExt cx="7543800" cy="609600"/>
          </a:xfrm>
        </p:grpSpPr>
        <p:sp>
          <p:nvSpPr>
            <p:cNvPr id="11"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rPr>
                <a:t>Altogen</a:t>
              </a:r>
              <a:r>
                <a:rPr lang="en-US" altLang="en-US" sz="1400" b="1" dirty="0">
                  <a:solidFill>
                    <a:srgbClr val="000000"/>
                  </a:solidFill>
                  <a:latin typeface="Arial" pitchFamily="34" charset="0"/>
                  <a:ea typeface="MS PGothic" pitchFamily="34" charset="-128"/>
                </a:rPr>
                <a:t> Labs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11200 Manchaca Road #203</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Austin</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en-US" altLang="en-US" sz="1400" b="1" dirty="0">
                  <a:solidFill>
                    <a:srgbClr val="000000"/>
                  </a:solidFill>
                  <a:latin typeface="Arial" pitchFamily="34" charset="0"/>
                  <a:ea typeface="MS PGothic" pitchFamily="34" charset="-128"/>
                  <a:sym typeface="Wingdings" pitchFamily="2" charset="2"/>
                </a:rPr>
                <a:t>TX</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a:t>
              </a:r>
              <a:r>
                <a:rPr lang="pl-PL" altLang="en-US" sz="1400" b="1" dirty="0">
                  <a:solidFill>
                    <a:srgbClr val="000000"/>
                  </a:solidFill>
                  <a:latin typeface="Arial" pitchFamily="34" charset="0"/>
                  <a:ea typeface="MS PGothic" pitchFamily="34" charset="-128"/>
                </a:rPr>
                <a:t>7</a:t>
              </a:r>
              <a:r>
                <a:rPr lang="en-US" altLang="en-US" sz="1400" b="1" dirty="0">
                  <a:solidFill>
                    <a:srgbClr val="000000"/>
                  </a:solidFill>
                  <a:latin typeface="Arial" pitchFamily="34" charset="0"/>
                  <a:ea typeface="MS PGothic" pitchFamily="34" charset="-128"/>
                </a:rPr>
                <a:t>8748</a:t>
              </a:r>
              <a:r>
                <a:rPr lang="pl-PL" altLang="en-US" sz="1400" b="1" dirty="0">
                  <a:solidFill>
                    <a:srgbClr val="000000"/>
                  </a:solidFill>
                  <a:latin typeface="Arial" pitchFamily="34" charset="0"/>
                  <a:ea typeface="MS PGothic" pitchFamily="34" charset="-128"/>
                </a:rPr>
                <a:t> </a:t>
              </a:r>
              <a:r>
                <a:rPr lang="en-US" altLang="en-US" sz="1400" b="1" dirty="0">
                  <a:solidFill>
                    <a:srgbClr val="000000"/>
                  </a:solidFill>
                  <a:latin typeface="Arial" pitchFamily="34" charset="0"/>
                  <a:ea typeface="MS PGothic" pitchFamily="34" charset="-128"/>
                  <a:sym typeface="Wingdings" pitchFamily="2" charset="2"/>
                </a:rPr>
                <a:t></a:t>
              </a:r>
              <a:r>
                <a:rPr lang="pl-PL" altLang="en-US" sz="1400" b="1" dirty="0">
                  <a:solidFill>
                    <a:srgbClr val="000000"/>
                  </a:solidFill>
                  <a:latin typeface="Arial" pitchFamily="34" charset="0"/>
                  <a:ea typeface="MS PGothic" pitchFamily="34" charset="-128"/>
                  <a:sym typeface="Wingdings" pitchFamily="2" charset="2"/>
                </a:rPr>
                <a:t> U</a:t>
              </a:r>
              <a:r>
                <a:rPr lang="pl-PL" altLang="en-US" sz="1400" b="1" dirty="0">
                  <a:solidFill>
                    <a:srgbClr val="000000"/>
                  </a:solidFill>
                  <a:latin typeface="Arial" pitchFamily="34" charset="0"/>
                  <a:ea typeface="MS PGothic" pitchFamily="34" charset="-128"/>
                </a:rPr>
                <a:t>SA</a:t>
              </a:r>
              <a:endParaRPr lang="pl-PL" altLang="en-US" sz="1400" dirty="0">
                <a:solidFill>
                  <a:srgbClr val="000000"/>
                </a:solidFill>
                <a:latin typeface="Arial" pitchFamily="34" charset="0"/>
                <a:ea typeface="MS PGothic" pitchFamily="34" charset="-128"/>
              </a:endParaRPr>
            </a:p>
            <a:p>
              <a:pPr algn="ctr"/>
              <a:r>
                <a:rPr lang="pl-PL" altLang="en-US" sz="1400" b="1" dirty="0">
                  <a:solidFill>
                    <a:srgbClr val="21B2C9"/>
                  </a:solidFill>
                  <a:latin typeface="Arial" pitchFamily="34" charset="0"/>
                  <a:ea typeface="MS PGothic" pitchFamily="34" charset="-128"/>
                </a:rPr>
                <a:t>Telephone </a:t>
              </a:r>
              <a:r>
                <a:rPr lang="en-US" altLang="en-US" sz="1400" b="1" dirty="0">
                  <a:solidFill>
                    <a:srgbClr val="21B2C9"/>
                  </a:solidFill>
                  <a:latin typeface="Arial" pitchFamily="34" charset="0"/>
                  <a:ea typeface="MS PGothic" pitchFamily="34" charset="-128"/>
                  <a:sym typeface="Wingdings" pitchFamily="2" charset="2"/>
                </a:rPr>
                <a:t></a:t>
              </a:r>
              <a:r>
                <a:rPr lang="pl-PL" altLang="en-US" sz="1400" b="1" dirty="0">
                  <a:solidFill>
                    <a:srgbClr val="21B2C9"/>
                  </a:solidFill>
                  <a:latin typeface="Arial" pitchFamily="34" charset="0"/>
                  <a:ea typeface="MS PGothic" pitchFamily="34" charset="-128"/>
                  <a:sym typeface="Wingdings" pitchFamily="2" charset="2"/>
                </a:rPr>
                <a:t> </a:t>
              </a:r>
              <a:r>
                <a:rPr lang="en-US" altLang="en-US" sz="1400" b="1" dirty="0">
                  <a:solidFill>
                    <a:srgbClr val="21B2C9"/>
                  </a:solidFill>
                  <a:latin typeface="Arial" pitchFamily="34" charset="0"/>
                  <a:ea typeface="MS PGothic" pitchFamily="34" charset="-128"/>
                  <a:sym typeface="Wingdings" pitchFamily="2" charset="2"/>
                </a:rPr>
                <a:t>512</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rPr>
                <a:t>433</a:t>
              </a:r>
              <a:r>
                <a:rPr lang="pl-PL" altLang="en-US" sz="1400" b="1" dirty="0">
                  <a:solidFill>
                    <a:srgbClr val="21B2C9"/>
                  </a:solidFill>
                  <a:latin typeface="Arial" pitchFamily="34" charset="0"/>
                  <a:ea typeface="MS PGothic" pitchFamily="34" charset="-128"/>
                </a:rPr>
                <a:t> 61</a:t>
              </a:r>
              <a:r>
                <a:rPr lang="en-US" altLang="en-US" sz="1400" b="1" dirty="0">
                  <a:solidFill>
                    <a:srgbClr val="21B2C9"/>
                  </a:solidFill>
                  <a:latin typeface="Arial" pitchFamily="34" charset="0"/>
                  <a:ea typeface="MS PGothic" pitchFamily="34" charset="-128"/>
                </a:rPr>
                <a:t>77</a:t>
              </a:r>
              <a:r>
                <a:rPr lang="pl-PL" altLang="en-US" sz="1400" b="1" dirty="0">
                  <a:solidFill>
                    <a:srgbClr val="21B2C9"/>
                  </a:solidFill>
                  <a:latin typeface="Arial" pitchFamily="34" charset="0"/>
                  <a:ea typeface="MS PGothic" pitchFamily="34" charset="-128"/>
                </a:rPr>
                <a:t> </a:t>
              </a:r>
              <a:r>
                <a:rPr lang="en-US" altLang="en-US" sz="1400" b="1" dirty="0">
                  <a:solidFill>
                    <a:srgbClr val="21B2C9"/>
                  </a:solidFill>
                  <a:latin typeface="Arial" pitchFamily="34" charset="0"/>
                  <a:ea typeface="MS PGothic" pitchFamily="34" charset="-128"/>
                  <a:sym typeface="Wingdings" pitchFamily="2" charset="2"/>
                </a:rPr>
                <a:t> email  info@altogenlabs.com</a:t>
              </a:r>
              <a:endParaRPr lang="pl-PL" altLang="en-US" sz="1400" dirty="0">
                <a:solidFill>
                  <a:srgbClr val="21B2C9"/>
                </a:solidFill>
                <a:latin typeface="Arial" pitchFamily="34" charset="0"/>
                <a:ea typeface="MS PGothic" pitchFamily="34" charset="-128"/>
              </a:endParaRPr>
            </a:p>
          </p:txBody>
        </p:sp>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92" y="2444390"/>
            <a:ext cx="2771215" cy="1851172"/>
          </a:xfrm>
          <a:prstGeom prst="rect">
            <a:avLst/>
          </a:prstGeom>
        </p:spPr>
      </p:pic>
      <p:sp>
        <p:nvSpPr>
          <p:cNvPr id="5" name="TextBox 4"/>
          <p:cNvSpPr txBox="1"/>
          <p:nvPr/>
        </p:nvSpPr>
        <p:spPr>
          <a:xfrm>
            <a:off x="531629" y="4380619"/>
            <a:ext cx="2860158" cy="830997"/>
          </a:xfrm>
          <a:prstGeom prst="rect">
            <a:avLst/>
          </a:prstGeom>
          <a:noFill/>
        </p:spPr>
        <p:txBody>
          <a:bodyPr wrap="square" rtlCol="0">
            <a:spAutoFit/>
          </a:bodyPr>
          <a:lstStyle/>
          <a:p>
            <a:r>
              <a:rPr lang="en-US" sz="1600" dirty="0" smtClean="0">
                <a:latin typeface="Arial Black" pitchFamily="34" charset="0"/>
              </a:rPr>
              <a:t>We have optimized our stable cell services to be delivered in 28 days.</a:t>
            </a:r>
            <a:endParaRPr lang="en-US" sz="1600" dirty="0">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Concourse</Template>
  <TotalTime>4794</TotalTime>
  <Words>1251</Words>
  <Application>Microsoft Office PowerPoint</Application>
  <PresentationFormat>On-screen Show (4:3)</PresentationFormat>
  <Paragraphs>114</Paragraphs>
  <Slides>10</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Arial Unicode MS</vt:lpstr>
      <vt:lpstr>MS PGothic</vt:lpstr>
      <vt:lpstr>Arial</vt:lpstr>
      <vt:lpstr>Arial Black</vt:lpstr>
      <vt:lpstr>Calibri</vt:lpstr>
      <vt:lpstr>Constantia</vt:lpstr>
      <vt:lpstr>Lucida Sans Unicode</vt:lpstr>
      <vt:lpstr>Times New Roman</vt:lpstr>
      <vt:lpstr>Verdana</vt:lpstr>
      <vt:lpstr>Wingdings</vt:lpstr>
      <vt:lpstr>Wingdings 2</vt:lpstr>
      <vt:lpstr>Wingdings 3</vt:lpstr>
      <vt:lpstr>1_Concourse</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Altogen Labs</dc:title>
  <dc:creator>admin</dc:creator>
  <cp:lastModifiedBy>Irina Burlak</cp:lastModifiedBy>
  <cp:revision>93</cp:revision>
  <dcterms:created xsi:type="dcterms:W3CDTF">2015-07-01T16:10:31Z</dcterms:created>
  <dcterms:modified xsi:type="dcterms:W3CDTF">2018-01-10T08:48:40Z</dcterms:modified>
</cp:coreProperties>
</file>