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75" autoAdjust="0"/>
    <p:restoredTop sz="99386" autoAdjust="0"/>
  </p:normalViewPr>
  <p:slideViewPr>
    <p:cSldViewPr>
      <p:cViewPr varScale="1">
        <p:scale>
          <a:sx n="116" d="100"/>
          <a:sy n="116" d="100"/>
        </p:scale>
        <p:origin x="-18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1D0E5-4269-4D81-AA17-07FFBEA9C44F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B40F9-81EF-4220-88AB-CA99C4D04C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11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6EB2A7-A290-4FB7-B857-5F853727E3A5}" type="datetimeFigureOut">
              <a:rPr lang="en-US" smtClean="0"/>
              <a:pPr/>
              <a:t>4/14/2016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930AFE-D95B-47C1-BC85-3F010A2E9E3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ltogenlabs.com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1293" y="2246482"/>
            <a:ext cx="1215388" cy="135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42554" y="3473406"/>
            <a:ext cx="1347332" cy="120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14800" y="2247425"/>
            <a:ext cx="380999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ELISA is a plate-based assay technique designed for detecting and quantifying substances such as peptides, proteins, antibodies and hormones.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substance’s binding activity is measured as a spectrophotometric response and quantified against a specifically constructed standard curve.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 descr="altogen 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4782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822450"/>
            <a:ext cx="838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known concentration of antibodies are incubated overnight in the wells.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Any unbound antibody is washed using a buffer solution, and a blocking buffer is added to block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non-specific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binding sites on the surface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wells are washed and the antigen sample is added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plate.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wells are washed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 that unbound antigen is removed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specific antibody is added, and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 binds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antigen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followed by another series of washes to remove unbound antibody.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enzyme-linked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secondary antibodies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are added and bind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antibody's Fc region (non-specific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and the plate is washed so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that the unbound antibody-enzyme conjugates are removed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substrate for the enzyme-conjugated antibody is added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plates are incubated to allow color development.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stop solution is added. The OD is measured and the concentration is determined from a previously determined standard curve.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ltogen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92100" y="1698625"/>
            <a:ext cx="9002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Type: Sandwich ELISA</a:t>
            </a:r>
            <a:endParaRPr lang="en-US" altLang="en-US" sz="2100" b="1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282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709" r="1297"/>
          <a:stretch/>
        </p:blipFill>
        <p:spPr bwMode="auto">
          <a:xfrm>
            <a:off x="5359176" y="3689413"/>
            <a:ext cx="3447468" cy="233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446" r="43166"/>
          <a:stretch/>
        </p:blipFill>
        <p:spPr bwMode="auto">
          <a:xfrm>
            <a:off x="453300" y="2145660"/>
            <a:ext cx="4560316" cy="179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8530" y="214566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known antibody is attached to the well’s surface and adheres the target antigen. The primary antibody is added and binds to another binding site of the antigen creating a ‘sandwich’ effect.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0100" y="3999669"/>
            <a:ext cx="38679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enzyme-linked secondary antibody binds to the non-specific region of the primary antibody and causes a color change when the substrate is added, correlating to the quantity of bound antigen.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altogen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044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0438" y="1941482"/>
            <a:ext cx="8153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ELISA plate is coated with the capture antibody, incubated over night and all unbound antibodies are removed through a series of washes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blocking buffer is added to block any potential binding sites on the plates surface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 enzyme-conjugated version of the protein of interest is added to the plates as well as the test sample.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unbound proteins are removed through a series of washes leaving enzyme-conjugated proteins and any proteins of interest in the test sample bound to the antibodies.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substrate is added and allowed to develop before adding a stop solution.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target protein in the sample=less enzyme conjugated protein binding=less substrate reaction and less color change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" name="Picture 6" descr="altogen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92100" y="1698625"/>
            <a:ext cx="9002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Type: Competitive ELISA</a:t>
            </a:r>
            <a:endParaRPr lang="en-US" altLang="en-US" sz="2100" b="1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39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4800" y="1905000"/>
            <a:ext cx="388620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1905000"/>
            <a:ext cx="3886200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499" y="2136775"/>
            <a:ext cx="3508501" cy="36317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ELISAs are generally more accurate, considered highly sensitive and specific compared to other immunoassays such as radioimmune assays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ELISAs are safer as they don’t need radioisotopes or expensive radiation counters to measure binding activity.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high sensitivity of ELISAS means it can detect levels of target proteins at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nanogram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levels.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use of antibody-antigen binding in ELISAs makes it a highly specific test, binding only to target epitopes relevant to the study.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1694" y="2136775"/>
            <a:ext cx="333930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Disadvantages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ELISAs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are a time sensitive assay and require appropriate incubation for accurate results; incubating too long or too short a time could lead to too much color development or too little binding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steps of the assay are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important,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and, if done manually, washes must be thorough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order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not leave any loose antibody or antigen in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well.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optimal results,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antibodies may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be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engineered,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tested and samples may need to go through purification steps before being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useable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2" name="Picture 6" descr="altogen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01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6666" y="230373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Customizable monoclonal and polyclonal antibodies produce high affinity, specificity and sensitivity to immune- and cell- based assays to identify given target antigens.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150" y="345591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CUSTOM SERVICES: </a:t>
            </a:r>
            <a:endParaRPr lang="en-US" sz="16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Antibody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Labeling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Biotinylation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Purification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Monoclonal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Antibody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Development 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ELISA: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Assay Development 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ELISA: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Platform Optimization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ELISA: Assay Format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Modification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0150" y="2338736"/>
            <a:ext cx="3276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Labs can use a robust cell-based ELISA assay to analyze customer-provided samples. Standard ELISA service include testing activity of the compound of interest on a panel of 15 intracellular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kinases and 17 Tyr kinases, using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phospho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-specific antibodies by the determination of substrate-specific phosphorylation activity induced by kinase activation.</a:t>
            </a:r>
          </a:p>
        </p:txBody>
      </p:sp>
      <p:pic>
        <p:nvPicPr>
          <p:cNvPr id="10" name="Picture 6" descr="altogen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004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10200" y="2857343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ELISAs are typically performed in polystyrene plates which will passively bind a known antibody or protein within the wells of the plates.  This is know as the solid phase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424" r="75352"/>
          <a:stretch/>
        </p:blipFill>
        <p:spPr bwMode="auto">
          <a:xfrm>
            <a:off x="3048000" y="3118918"/>
            <a:ext cx="1822734" cy="180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50" r="78738"/>
          <a:stretch/>
        </p:blipFill>
        <p:spPr bwMode="auto">
          <a:xfrm>
            <a:off x="1143001" y="4123535"/>
            <a:ext cx="1693382" cy="174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8872" l="0" r="100000">
                        <a14:foregroundMark x1="20000" y1="30827" x2="19500" y2="84586"/>
                        <a14:foregroundMark x1="20000" y1="33835" x2="29500" y2="23684"/>
                        <a14:foregroundMark x1="30500" y1="26692" x2="22500" y2="33835"/>
                        <a14:foregroundMark x1="11750" y1="62782" x2="9000" y2="88722"/>
                        <a14:foregroundMark x1="31250" y1="52256" x2="31500" y2="64286"/>
                        <a14:backgroundMark x1="2500" y1="7895" x2="94750" y2="5263"/>
                        <a14:backgroundMark x1="97500" y1="29699" x2="97500" y2="87218"/>
                        <a14:backgroundMark x1="90000" y1="88346" x2="76000" y2="90602"/>
                        <a14:backgroundMark x1="75500" y1="89850" x2="59750" y2="93609"/>
                        <a14:backgroundMark x1="1250" y1="63910" x2="250" y2="71053"/>
                        <a14:backgroundMark x1="750" y1="78571" x2="250" y2="82707"/>
                        <a14:backgroundMark x1="750" y1="85714" x2="250" y2="87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71" t="10420" r="7093" b="1730"/>
          <a:stretch/>
        </p:blipFill>
        <p:spPr bwMode="auto">
          <a:xfrm>
            <a:off x="694899" y="2302700"/>
            <a:ext cx="2206816" cy="150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 descr="altogen 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92100" y="1698625"/>
            <a:ext cx="9002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Principles</a:t>
            </a:r>
            <a:endParaRPr lang="en-US" altLang="en-US" sz="2100" b="1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02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93917" y="2138800"/>
            <a:ext cx="424998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plate is flooded with a liquid sample and a process of incubation and washes removes any unbound antigens or substrates from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wells.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ctr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Any substrate that has bound to the solid phase will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remain.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plate is flooded with a final liquid of antibodies or proteins carrying detection enzyme, or other tags, which detects any bound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thus indicating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45642"/>
            <a:ext cx="3409806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altogen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63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7200" y="2520164"/>
            <a:ext cx="396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reaction causes a colorimetric change visible in each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well,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intensity is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measured via spectrophotometry and calculated to give a concentration.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More bound substrates=more bound detection enzymes=more colorimetric reactions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15" t="10510" r="10103" b="11808"/>
          <a:stretch/>
        </p:blipFill>
        <p:spPr bwMode="auto">
          <a:xfrm>
            <a:off x="1295400" y="2217738"/>
            <a:ext cx="2468451" cy="246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altogen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313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2262187"/>
            <a:ext cx="8153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ELISAs can be used to quantify the presence of a protein through its binding activity.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Customizable monoclonal and polyclonal antibodies make the ELISA a very versatile assay able to detect most targets of interest, with high affinity, specificity and sensitivity.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Altogen Labs (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www.AltogenLabs.com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offers: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Antibody Testing, Custom labeling,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Biotinylation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Purification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Monoclonal and Polyclonal Antibody Development 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ELISA Assay Development 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ELISA Platform Optimization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• ELISA Assay Format Modification</a:t>
            </a:r>
          </a:p>
          <a:p>
            <a:endParaRPr lang="en-US" dirty="0" smtClean="0"/>
          </a:p>
        </p:txBody>
      </p:sp>
      <p:pic>
        <p:nvPicPr>
          <p:cNvPr id="7" name="Picture 6" descr="altogen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2100" y="1698625"/>
            <a:ext cx="9002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Purpose</a:t>
            </a:r>
            <a:endParaRPr lang="en-US" altLang="en-US" sz="2100" b="1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9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87807" y="2689768"/>
            <a:ext cx="169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ELISA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4926" y="2631559"/>
            <a:ext cx="202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Indirect</a:t>
            </a:r>
            <a:r>
              <a:rPr lang="en-US" b="1" dirty="0" smtClean="0"/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ELISA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1" r="4988" b="12045"/>
          <a:stretch/>
        </p:blipFill>
        <p:spPr bwMode="auto">
          <a:xfrm>
            <a:off x="587807" y="3028436"/>
            <a:ext cx="7800542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420030" y="2600880"/>
            <a:ext cx="2219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Sandwich</a:t>
            </a:r>
            <a:r>
              <a:rPr lang="en-US" b="1" dirty="0" smtClean="0"/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ELISA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93476" y="2578987"/>
            <a:ext cx="255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Competitive</a:t>
            </a:r>
            <a:r>
              <a:rPr lang="en-US" b="1" dirty="0" smtClean="0"/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ELISA</a:t>
            </a:r>
          </a:p>
        </p:txBody>
      </p:sp>
      <p:pic>
        <p:nvPicPr>
          <p:cNvPr id="13" name="Picture 6" descr="altogen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2100" y="1698625"/>
            <a:ext cx="9002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Types of ELISA Assays</a:t>
            </a:r>
            <a:endParaRPr lang="en-US" altLang="en-US" sz="2100" b="1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8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1500" y="2237056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antigen to be tested is diluted with a carbonate buffer, often PBS, and the PVC wells in an ELISA plate are filled and incubated over night.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wells are washed and any unbound antigen removed.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blocking buffer blocks any protein-binding sites in the now coated wells to reduce false-positive reactions.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 the primary antibody diluted to the optimal concentration with blocking buffer.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Incubate and wash with the carbonate buffer used in step one.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Dispense the enzyme-linked secondary antibody into each well and incubate.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 a stop solution to stop the detection substrate’s reaction and read the optical density (OD) of each well.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gainst the prepared standard curve, calculate the concentration of each well.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altogen 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2100" y="1698625"/>
            <a:ext cx="9002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Type: Indirect ELISA</a:t>
            </a:r>
            <a:endParaRPr lang="en-US" altLang="en-US" sz="2100" b="1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6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37"/>
          <a:stretch/>
        </p:blipFill>
        <p:spPr bwMode="auto">
          <a:xfrm>
            <a:off x="1066800" y="1897837"/>
            <a:ext cx="7239000" cy="263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9713" y="4478179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Antigen adheres to well and unbound antigen is removed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488911"/>
            <a:ext cx="129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Antibody is added and binds to any available antigen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4425" y="4478179"/>
            <a:ext cx="16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Detection substrate is added and binds to the sample antibody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0" y="4478179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detection antibody reacts if bound and produces a color change</a:t>
            </a:r>
          </a:p>
        </p:txBody>
      </p:sp>
      <p:pic>
        <p:nvPicPr>
          <p:cNvPr id="11" name="Picture 6" descr="altogen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0814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0" y="1981680"/>
            <a:ext cx="487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Similar to the indirect ELISA, the antigen must be incubated in a buffer solution in the ELISA plate’s wells overnight and all unbound antigen removed.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primary antibody is already conjugated with an enzyme tag and is added to each well and incubated and washed to remove any unbound enzyme-conjugated-antibody.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Once the enzyme substrate is added, the bound enzyme-conjugated-antibodies will cause a colorimetric reaction indicating the quantity of antigen present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20" y="2191756"/>
            <a:ext cx="2857500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altogen 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124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1">
                <a:latin typeface="Arial" panose="020B0604020202020204" pitchFamily="34" charset="0"/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287338" y="1268413"/>
            <a:ext cx="87487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i="1" dirty="0"/>
              <a:t>Services &gt; </a:t>
            </a:r>
            <a:r>
              <a:rPr lang="en-US" altLang="en-US" sz="3000" b="1" i="1" dirty="0" smtClean="0"/>
              <a:t>Enzyme-Linked Immunosorbent Assay</a:t>
            </a:r>
            <a:endParaRPr lang="en-US" altLang="en-US" sz="3000" b="1" i="1" dirty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800100" y="6334125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Altogen Labs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11200 Manchaca Road #203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Austin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TX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7</a:t>
            </a:r>
            <a:r>
              <a:rPr lang="en-US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8748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000000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U</a:t>
            </a:r>
            <a:r>
              <a:rPr lang="pl-PL" altLang="en-US" sz="1400" b="1" dirty="0">
                <a:solidFill>
                  <a:srgbClr val="000000"/>
                </a:solidFill>
                <a:ea typeface="MS PGothic" panose="020B0600070205080204" pitchFamily="34" charset="-128"/>
              </a:rPr>
              <a:t>SA</a:t>
            </a:r>
            <a:endParaRPr lang="pl-PL" altLang="en-US" sz="140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algn="ctr"/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Telephone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512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433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61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77</a:t>
            </a:r>
            <a:r>
              <a:rPr lang="pl-PL" altLang="en-US" sz="1400" b="1" dirty="0">
                <a:solidFill>
                  <a:srgbClr val="21B2C9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 email </a:t>
            </a:r>
            <a:r>
              <a:rPr lang="en-US" altLang="en-US" sz="1400" b="1" dirty="0">
                <a:solidFill>
                  <a:srgbClr val="21B2C9"/>
                </a:solidFill>
                <a:latin typeface="Wingdings" panose="05000000000000000000" pitchFamily="2" charset="2"/>
                <a:ea typeface="MS PGothic" panose="020B0600070205080204" pitchFamily="34" charset="-128"/>
                <a:sym typeface="Wingdings" panose="05000000000000000000" pitchFamily="2" charset="2"/>
              </a:rPr>
              <a:t></a:t>
            </a:r>
            <a:r>
              <a:rPr lang="en-US" altLang="en-US" sz="1400" b="1" dirty="0">
                <a:solidFill>
                  <a:srgbClr val="21B2C9"/>
                </a:solidFill>
                <a:ea typeface="MS PGothic" panose="020B0600070205080204" pitchFamily="34" charset="-128"/>
                <a:sym typeface="Wingdings" panose="05000000000000000000" pitchFamily="2" charset="2"/>
              </a:rPr>
              <a:t> info@altogenlabs.com</a:t>
            </a:r>
            <a:endParaRPr lang="pl-PL" altLang="en-US" sz="1400" dirty="0">
              <a:solidFill>
                <a:srgbClr val="21B2C9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2100" y="1698625"/>
            <a:ext cx="90027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smtClean="0">
                <a:solidFill>
                  <a:schemeClr val="accent2"/>
                </a:solidFill>
                <a:ea typeface="MS PGothic" panose="020B0600070205080204" pitchFamily="34" charset="-128"/>
              </a:rPr>
              <a:t>Type: Direct ELISA</a:t>
            </a:r>
            <a:endParaRPr lang="en-US" altLang="en-US" sz="2100" b="1" dirty="0">
              <a:solidFill>
                <a:schemeClr val="accent2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798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287</TotalTime>
  <Words>1579</Words>
  <Application>Microsoft Office PowerPoint</Application>
  <PresentationFormat>On-screen Show (4:3)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alto</cp:lastModifiedBy>
  <cp:revision>35</cp:revision>
  <dcterms:created xsi:type="dcterms:W3CDTF">2015-07-06T16:19:19Z</dcterms:created>
  <dcterms:modified xsi:type="dcterms:W3CDTF">2016-04-14T22:06:29Z</dcterms:modified>
</cp:coreProperties>
</file>